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1" r:id="rId4"/>
    <p:sldId id="258" r:id="rId5"/>
    <p:sldId id="260" r:id="rId6"/>
    <p:sldId id="261" r:id="rId7"/>
    <p:sldId id="276" r:id="rId8"/>
    <p:sldId id="262" r:id="rId9"/>
    <p:sldId id="279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8" r:id="rId18"/>
    <p:sldId id="275" r:id="rId19"/>
    <p:sldId id="271" r:id="rId20"/>
    <p:sldId id="273" r:id="rId21"/>
    <p:sldId id="272" r:id="rId22"/>
    <p:sldId id="280" r:id="rId23"/>
    <p:sldId id="274" r:id="rId24"/>
  </p:sldIdLst>
  <p:sldSz cx="18288000" cy="10287000"/>
  <p:notesSz cx="6858000" cy="9144000"/>
  <p:embeddedFontLst>
    <p:embeddedFont>
      <p:font typeface="Bryndan Write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ochi Hand" panose="020B0604020202020204" charset="0"/>
      <p:regular r:id="rId31"/>
    </p:embeddedFont>
    <p:embeddedFont>
      <p:font typeface="Now" panose="020B0604020202020204" charset="0"/>
      <p:regular r:id="rId32"/>
    </p:embeddedFont>
    <p:embeddedFont>
      <p:font typeface="Now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80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ana Rattray - Kaiwhakahaere Hononga Māori" userId="bb3dfe22-e251-43c4-a874-2b1217bde2e9" providerId="ADAL" clId="{63AAC632-0776-4228-B065-865EFC53734C}"/>
    <pc:docChg chg="modSld sldOrd">
      <pc:chgData name="Erana Rattray - Kaiwhakahaere Hononga Māori" userId="bb3dfe22-e251-43c4-a874-2b1217bde2e9" providerId="ADAL" clId="{63AAC632-0776-4228-B065-865EFC53734C}" dt="2023-11-21T21:08:15.302" v="3"/>
      <pc:docMkLst>
        <pc:docMk/>
      </pc:docMkLst>
      <pc:sldChg chg="ord">
        <pc:chgData name="Erana Rattray - Kaiwhakahaere Hononga Māori" userId="bb3dfe22-e251-43c4-a874-2b1217bde2e9" providerId="ADAL" clId="{63AAC632-0776-4228-B065-865EFC53734C}" dt="2023-11-21T21:08:15.302" v="3"/>
        <pc:sldMkLst>
          <pc:docMk/>
          <pc:sldMk cId="0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D9973-861E-4966-BE1B-8BAEB245984F}" type="datetimeFigureOut"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E4F93-7F23-4293-B37C-0A5CE00027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6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Erana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1E4F93-7F23-4293-B37C-0A5CE0002744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9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Faith?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1E4F93-7F23-4293-B37C-0A5CE000274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8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Shekinah?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1E4F93-7F23-4293-B37C-0A5CE000274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69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To acknowledge the special significance of </a:t>
            </a:r>
            <a:r>
              <a:rPr lang="en-US" err="1">
                <a:cs typeface="Calibri"/>
              </a:rPr>
              <a:t>tangata</a:t>
            </a:r>
            <a:r>
              <a:rPr lang="en-US">
                <a:cs typeface="Calibri"/>
              </a:rPr>
              <a:t> whenua, tau </a:t>
            </a:r>
            <a:r>
              <a:rPr lang="en-US" err="1">
                <a:cs typeface="Calibri"/>
              </a:rPr>
              <a:t>mai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maori</a:t>
            </a:r>
            <a:r>
              <a:rPr lang="en-US">
                <a:cs typeface="Calibri"/>
              </a:rPr>
              <a:t> language </a:t>
            </a:r>
            <a:r>
              <a:rPr lang="en-US" err="1">
                <a:cs typeface="Calibri"/>
              </a:rPr>
              <a:t>strat</a:t>
            </a:r>
            <a:r>
              <a:rPr lang="en-US">
                <a:cs typeface="Calibri"/>
              </a:rPr>
              <a:t> from ministry, </a:t>
            </a:r>
            <a:r>
              <a:rPr lang="en-US" err="1">
                <a:cs typeface="Calibri"/>
              </a:rPr>
              <a:t>nelp</a:t>
            </a:r>
            <a:r>
              <a:rPr lang="en-US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1E4F93-7F23-4293-B37C-0A5CE0002744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92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1E4F93-7F23-4293-B37C-0A5CE0002744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2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png"/><Relationship Id="rId7" Type="http://schemas.openxmlformats.org/officeDocument/2006/relationships/image" Target="../media/image3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sv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33.sv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0.png"/><Relationship Id="rId5" Type="http://schemas.openxmlformats.org/officeDocument/2006/relationships/image" Target="../media/image37.png"/><Relationship Id="rId10" Type="http://schemas.openxmlformats.org/officeDocument/2006/relationships/image" Target="../media/image20.svg"/><Relationship Id="rId4" Type="http://schemas.openxmlformats.org/officeDocument/2006/relationships/image" Target="../media/image39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1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5" Type="http://schemas.openxmlformats.org/officeDocument/2006/relationships/image" Target="../media/image23.svg"/><Relationship Id="rId10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10.png"/><Relationship Id="rId5" Type="http://schemas.openxmlformats.org/officeDocument/2006/relationships/image" Target="../media/image35.svg"/><Relationship Id="rId10" Type="http://schemas.openxmlformats.org/officeDocument/2006/relationships/image" Target="../media/image33.svg"/><Relationship Id="rId4" Type="http://schemas.openxmlformats.org/officeDocument/2006/relationships/image" Target="../media/image34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38.svg"/><Relationship Id="rId5" Type="http://schemas.openxmlformats.org/officeDocument/2006/relationships/image" Target="../media/image18.svg"/><Relationship Id="rId10" Type="http://schemas.openxmlformats.org/officeDocument/2006/relationships/image" Target="../media/image37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10.png"/><Relationship Id="rId5" Type="http://schemas.openxmlformats.org/officeDocument/2006/relationships/image" Target="../media/image35.svg"/><Relationship Id="rId10" Type="http://schemas.openxmlformats.org/officeDocument/2006/relationships/image" Target="../media/image18.svg"/><Relationship Id="rId4" Type="http://schemas.openxmlformats.org/officeDocument/2006/relationships/image" Target="../media/image34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1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image" Target="../media/image35.svg"/><Relationship Id="rId10" Type="http://schemas.openxmlformats.org/officeDocument/2006/relationships/image" Target="../media/image38.sv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.png"/><Relationship Id="rId7" Type="http://schemas.openxmlformats.org/officeDocument/2006/relationships/image" Target="../media/image1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image" Target="../media/image35.svg"/><Relationship Id="rId10" Type="http://schemas.openxmlformats.org/officeDocument/2006/relationships/image" Target="../media/image38.sv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4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0.png"/><Relationship Id="rId5" Type="http://schemas.openxmlformats.org/officeDocument/2006/relationships/image" Target="../media/image35.svg"/><Relationship Id="rId10" Type="http://schemas.openxmlformats.org/officeDocument/2006/relationships/image" Target="../media/image38.sv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10.png"/><Relationship Id="rId5" Type="http://schemas.openxmlformats.org/officeDocument/2006/relationships/image" Target="../media/image35.svg"/><Relationship Id="rId10" Type="http://schemas.openxmlformats.org/officeDocument/2006/relationships/image" Target="../media/image43.sv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38.svg"/><Relationship Id="rId5" Type="http://schemas.openxmlformats.org/officeDocument/2006/relationships/image" Target="../media/image35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10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0.png"/><Relationship Id="rId5" Type="http://schemas.openxmlformats.org/officeDocument/2006/relationships/image" Target="../media/image23.svg"/><Relationship Id="rId10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0.png"/><Relationship Id="rId5" Type="http://schemas.openxmlformats.org/officeDocument/2006/relationships/image" Target="../media/image23.svg"/><Relationship Id="rId10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2342060">
            <a:off x="2999401" y="2181949"/>
            <a:ext cx="7325040" cy="6299535"/>
          </a:xfrm>
          <a:custGeom>
            <a:avLst/>
            <a:gdLst/>
            <a:ahLst/>
            <a:cxnLst/>
            <a:rect l="l" t="t" r="r" b="b"/>
            <a:pathLst>
              <a:path w="7325040" h="6299535">
                <a:moveTo>
                  <a:pt x="0" y="0"/>
                </a:moveTo>
                <a:lnTo>
                  <a:pt x="7325041" y="0"/>
                </a:lnTo>
                <a:lnTo>
                  <a:pt x="7325041" y="6299535"/>
                </a:lnTo>
                <a:lnTo>
                  <a:pt x="0" y="6299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11884166" y="5938142"/>
            <a:ext cx="5953023" cy="1175722"/>
          </a:xfrm>
          <a:custGeom>
            <a:avLst/>
            <a:gdLst/>
            <a:ahLst/>
            <a:cxnLst/>
            <a:rect l="l" t="t" r="r" b="b"/>
            <a:pathLst>
              <a:path w="5953023" h="1175722">
                <a:moveTo>
                  <a:pt x="0" y="0"/>
                </a:moveTo>
                <a:lnTo>
                  <a:pt x="5953023" y="0"/>
                </a:lnTo>
                <a:lnTo>
                  <a:pt x="5953023" y="1175722"/>
                </a:lnTo>
                <a:lnTo>
                  <a:pt x="0" y="11757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>
            <a:off x="13363034" y="3671509"/>
            <a:ext cx="3619601" cy="2873058"/>
          </a:xfrm>
          <a:custGeom>
            <a:avLst/>
            <a:gdLst/>
            <a:ahLst/>
            <a:cxnLst/>
            <a:rect l="l" t="t" r="r" b="b"/>
            <a:pathLst>
              <a:path w="3619601" h="2873058">
                <a:moveTo>
                  <a:pt x="0" y="0"/>
                </a:moveTo>
                <a:lnTo>
                  <a:pt x="3619600" y="0"/>
                </a:lnTo>
                <a:lnTo>
                  <a:pt x="3619600" y="2873058"/>
                </a:lnTo>
                <a:lnTo>
                  <a:pt x="0" y="28730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Freeform 8"/>
          <p:cNvSpPr/>
          <p:nvPr/>
        </p:nvSpPr>
        <p:spPr>
          <a:xfrm>
            <a:off x="1028700" y="3540728"/>
            <a:ext cx="16230600" cy="3205543"/>
          </a:xfrm>
          <a:custGeom>
            <a:avLst/>
            <a:gdLst/>
            <a:ahLst/>
            <a:cxnLst/>
            <a:rect l="l" t="t" r="r" b="b"/>
            <a:pathLst>
              <a:path w="16230600" h="3205543">
                <a:moveTo>
                  <a:pt x="0" y="0"/>
                </a:moveTo>
                <a:lnTo>
                  <a:pt x="16230600" y="0"/>
                </a:lnTo>
                <a:lnTo>
                  <a:pt x="16230600" y="3205544"/>
                </a:lnTo>
                <a:lnTo>
                  <a:pt x="0" y="32055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TextBox 9"/>
          <p:cNvSpPr txBox="1"/>
          <p:nvPr/>
        </p:nvSpPr>
        <p:spPr>
          <a:xfrm>
            <a:off x="2902329" y="4908364"/>
            <a:ext cx="831347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Bryndan Write Bold"/>
              </a:rPr>
              <a:t>Whakaihuwaka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42888" y="7751445"/>
            <a:ext cx="8438068" cy="195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4"/>
              </a:lnSpc>
            </a:pPr>
            <a:r>
              <a:rPr lang="en-US" sz="2850" dirty="0">
                <a:solidFill>
                  <a:srgbClr val="FFFFFF"/>
                </a:solidFill>
                <a:latin typeface="Bryndan Write Bold"/>
              </a:rPr>
              <a:t>PRESENTED BY ERANA RATTRAY </a:t>
            </a:r>
            <a:endParaRPr lang="en-US" sz="2899" dirty="0">
              <a:solidFill>
                <a:srgbClr val="FFFFFF"/>
              </a:solidFill>
              <a:latin typeface="Bryndan Write Bold"/>
            </a:endParaRPr>
          </a:p>
          <a:p>
            <a:pPr algn="ctr">
              <a:lnSpc>
                <a:spcPts val="3914"/>
              </a:lnSpc>
            </a:pPr>
            <a:endParaRPr lang="en-US" sz="2850" dirty="0">
              <a:solidFill>
                <a:srgbClr val="FFFFFF"/>
              </a:solidFill>
              <a:latin typeface="Bryndan Write Bold"/>
            </a:endParaRPr>
          </a:p>
          <a:p>
            <a:pPr algn="ctr">
              <a:lnSpc>
                <a:spcPts val="3914"/>
              </a:lnSpc>
            </a:pPr>
            <a:r>
              <a:rPr lang="en-US" sz="2850" dirty="0">
                <a:solidFill>
                  <a:srgbClr val="FFFFFF"/>
                </a:solidFill>
                <a:latin typeface="Bryndan Write Bold"/>
              </a:rPr>
              <a:t>TE WHĀNAU TUPU NGĀTAHI O AOTEAROA </a:t>
            </a:r>
          </a:p>
          <a:p>
            <a:pPr algn="ctr">
              <a:lnSpc>
                <a:spcPts val="3914"/>
              </a:lnSpc>
            </a:pPr>
            <a:r>
              <a:rPr lang="en-US" sz="2850" dirty="0">
                <a:solidFill>
                  <a:srgbClr val="FFFFFF"/>
                </a:solidFill>
                <a:latin typeface="Bryndan Write Bold"/>
              </a:rPr>
              <a:t>PLAYCENTRE AOTEAROA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33311" y="2515808"/>
            <a:ext cx="10444488" cy="1155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Bryndan Write Bold"/>
              </a:rPr>
              <a:t>Online Training 2023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249889" y="9166713"/>
            <a:ext cx="3693627" cy="918248"/>
          </a:xfrm>
          <a:custGeom>
            <a:avLst/>
            <a:gdLst/>
            <a:ahLst/>
            <a:cxnLst/>
            <a:rect l="l" t="t" r="r" b="b"/>
            <a:pathLst>
              <a:path w="3693627" h="918248">
                <a:moveTo>
                  <a:pt x="0" y="0"/>
                </a:moveTo>
                <a:lnTo>
                  <a:pt x="3693627" y="0"/>
                </a:lnTo>
                <a:lnTo>
                  <a:pt x="3693627" y="918248"/>
                </a:lnTo>
                <a:lnTo>
                  <a:pt x="0" y="9182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-667622">
            <a:off x="514361" y="8977091"/>
            <a:ext cx="1012648" cy="988712"/>
          </a:xfrm>
          <a:custGeom>
            <a:avLst/>
            <a:gdLst/>
            <a:ahLst/>
            <a:cxnLst/>
            <a:rect l="l" t="t" r="r" b="b"/>
            <a:pathLst>
              <a:path w="1012648" h="988712">
                <a:moveTo>
                  <a:pt x="0" y="0"/>
                </a:moveTo>
                <a:lnTo>
                  <a:pt x="1012647" y="0"/>
                </a:lnTo>
                <a:lnTo>
                  <a:pt x="1012647" y="988712"/>
                </a:lnTo>
                <a:lnTo>
                  <a:pt x="0" y="98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>
            <a:off x="14629133" y="2156672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TextBox 6"/>
          <p:cNvSpPr txBox="1"/>
          <p:nvPr/>
        </p:nvSpPr>
        <p:spPr>
          <a:xfrm>
            <a:off x="6443056" y="3323244"/>
            <a:ext cx="8766810" cy="83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0"/>
              </a:lnSpc>
            </a:pPr>
            <a:r>
              <a:rPr lang="en-US" sz="6500" dirty="0">
                <a:solidFill>
                  <a:srgbClr val="FFFFFF"/>
                </a:solidFill>
                <a:latin typeface="Gochi Hand"/>
              </a:rPr>
              <a:t>Two House Model</a:t>
            </a:r>
          </a:p>
        </p:txBody>
      </p:sp>
      <p:sp>
        <p:nvSpPr>
          <p:cNvPr id="7" name="Freeform 7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grpSp>
        <p:nvGrpSpPr>
          <p:cNvPr id="8" name="Group 8"/>
          <p:cNvGrpSpPr/>
          <p:nvPr/>
        </p:nvGrpSpPr>
        <p:grpSpPr>
          <a:xfrm>
            <a:off x="2122369" y="2665577"/>
            <a:ext cx="4320687" cy="4454890"/>
            <a:chOff x="0" y="0"/>
            <a:chExt cx="5760916" cy="593985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/>
            <a:srcRect t="7644" b="7644"/>
            <a:stretch>
              <a:fillRect/>
            </a:stretch>
          </p:blipFill>
          <p:spPr>
            <a:xfrm>
              <a:off x="0" y="0"/>
              <a:ext cx="5760916" cy="5939854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1422087" y="2178823"/>
            <a:ext cx="5677356" cy="5929354"/>
          </a:xfrm>
          <a:custGeom>
            <a:avLst/>
            <a:gdLst/>
            <a:ahLst/>
            <a:cxnLst/>
            <a:rect l="l" t="t" r="r" b="b"/>
            <a:pathLst>
              <a:path w="5677356" h="5929354">
                <a:moveTo>
                  <a:pt x="0" y="0"/>
                </a:moveTo>
                <a:lnTo>
                  <a:pt x="5677356" y="0"/>
                </a:lnTo>
                <a:lnTo>
                  <a:pt x="5677356" y="5929354"/>
                </a:lnTo>
                <a:lnTo>
                  <a:pt x="0" y="5929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1" name="TextBox 11"/>
          <p:cNvSpPr txBox="1"/>
          <p:nvPr/>
        </p:nvSpPr>
        <p:spPr>
          <a:xfrm>
            <a:off x="8018926" y="4393717"/>
            <a:ext cx="8675320" cy="402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Now"/>
              </a:rPr>
              <a:t>Our current Two-House model at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Playcentre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Aotearoa whereby the values of both houses guide consensus decision making. </a:t>
            </a:r>
            <a:endParaRPr lang="en-US" sz="2500">
              <a:solidFill>
                <a:srgbClr val="FFFFFF"/>
              </a:solidFill>
              <a:latin typeface="Now"/>
            </a:endParaRPr>
          </a:p>
          <a:p>
            <a:pPr>
              <a:lnSpc>
                <a:spcPts val="3500"/>
              </a:lnSpc>
            </a:pPr>
            <a:endParaRPr lang="en-US" sz="2500">
              <a:solidFill>
                <a:srgbClr val="FFFFFF"/>
              </a:solidFill>
              <a:latin typeface="Now"/>
            </a:endParaRP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Now"/>
              </a:rPr>
              <a:t>We can further enhance this partnership by each Centre having a Bicultural Officer as one of the key 5 roles of the Centre leadership Team. </a:t>
            </a:r>
          </a:p>
          <a:p>
            <a:pPr>
              <a:lnSpc>
                <a:spcPts val="3500"/>
              </a:lnSpc>
            </a:pPr>
            <a:endParaRPr lang="en-US" sz="2500">
              <a:solidFill>
                <a:srgbClr val="FFFFFF"/>
              </a:solidFill>
              <a:latin typeface="Now"/>
            </a:endParaRPr>
          </a:p>
          <a:p>
            <a:pPr>
              <a:lnSpc>
                <a:spcPts val="3500"/>
              </a:lnSpc>
            </a:pPr>
            <a:endParaRPr lang="en-US" sz="2500">
              <a:solidFill>
                <a:srgbClr val="FFFFFF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TextBox 4"/>
          <p:cNvSpPr txBox="1"/>
          <p:nvPr/>
        </p:nvSpPr>
        <p:spPr>
          <a:xfrm>
            <a:off x="7057864" y="3649352"/>
            <a:ext cx="10597443" cy="71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>
                <a:solidFill>
                  <a:srgbClr val="FFFFFF"/>
                </a:solidFill>
                <a:latin typeface="Gochi Hand"/>
              </a:rPr>
              <a:t>Celebrating our dual heritage</a:t>
            </a:r>
          </a:p>
        </p:txBody>
      </p:sp>
      <p:sp>
        <p:nvSpPr>
          <p:cNvPr id="5" name="Freeform 5"/>
          <p:cNvSpPr/>
          <p:nvPr/>
        </p:nvSpPr>
        <p:spPr>
          <a:xfrm>
            <a:off x="2157730" y="2520883"/>
            <a:ext cx="4285326" cy="4535419"/>
          </a:xfrm>
          <a:custGeom>
            <a:avLst/>
            <a:gdLst/>
            <a:ahLst/>
            <a:cxnLst/>
            <a:rect l="l" t="t" r="r" b="b"/>
            <a:pathLst>
              <a:path w="4285326" h="4535419">
                <a:moveTo>
                  <a:pt x="0" y="0"/>
                </a:moveTo>
                <a:lnTo>
                  <a:pt x="4285326" y="0"/>
                </a:lnTo>
                <a:lnTo>
                  <a:pt x="4285326" y="4535419"/>
                </a:lnTo>
                <a:lnTo>
                  <a:pt x="0" y="4535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622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1422087" y="2178823"/>
            <a:ext cx="5656147" cy="5907203"/>
          </a:xfrm>
          <a:custGeom>
            <a:avLst/>
            <a:gdLst/>
            <a:ahLst/>
            <a:cxnLst/>
            <a:rect l="l" t="t" r="r" b="b"/>
            <a:pathLst>
              <a:path w="5656147" h="5907203">
                <a:moveTo>
                  <a:pt x="0" y="0"/>
                </a:moveTo>
                <a:lnTo>
                  <a:pt x="5656147" y="0"/>
                </a:lnTo>
                <a:lnTo>
                  <a:pt x="5656147" y="5907203"/>
                </a:lnTo>
                <a:lnTo>
                  <a:pt x="0" y="5907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TextBox 7"/>
          <p:cNvSpPr txBox="1"/>
          <p:nvPr/>
        </p:nvSpPr>
        <p:spPr>
          <a:xfrm>
            <a:off x="8018926" y="4605808"/>
            <a:ext cx="8675320" cy="312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Now"/>
              </a:rPr>
              <a:t>Our current Two-House Model at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Playcentre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Aotearoa whereby the values of both houses guide consensus decision making. </a:t>
            </a:r>
            <a:endParaRPr lang="en-US" sz="2500">
              <a:solidFill>
                <a:srgbClr val="FFFFFF"/>
              </a:solidFill>
              <a:latin typeface="Now"/>
            </a:endParaRPr>
          </a:p>
          <a:p>
            <a:pPr>
              <a:lnSpc>
                <a:spcPts val="3500"/>
              </a:lnSpc>
            </a:pPr>
            <a:endParaRPr lang="en-US" sz="2500">
              <a:solidFill>
                <a:srgbClr val="FFFFFF"/>
              </a:solidFill>
              <a:latin typeface="Now"/>
            </a:endParaRP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Now"/>
              </a:rPr>
              <a:t>The values of both houses are expressed here. </a:t>
            </a:r>
          </a:p>
          <a:p>
            <a:pPr>
              <a:lnSpc>
                <a:spcPts val="3500"/>
              </a:lnSpc>
            </a:pPr>
            <a:endParaRPr lang="en-US" sz="2500">
              <a:solidFill>
                <a:srgbClr val="FFFFFF"/>
              </a:solidFill>
              <a:latin typeface="Now"/>
            </a:endParaRPr>
          </a:p>
          <a:p>
            <a:pPr>
              <a:lnSpc>
                <a:spcPts val="3500"/>
              </a:lnSpc>
            </a:pPr>
            <a:endParaRPr lang="en-US" sz="2500">
              <a:solidFill>
                <a:srgbClr val="FFFFFF"/>
              </a:solidFill>
              <a:latin typeface="Now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80967" y="8185284"/>
            <a:ext cx="1495467" cy="1495467"/>
          </a:xfrm>
          <a:custGeom>
            <a:avLst/>
            <a:gdLst/>
            <a:ahLst/>
            <a:cxnLst/>
            <a:rect l="l" t="t" r="r" b="b"/>
            <a:pathLst>
              <a:path w="1495467" h="1495467">
                <a:moveTo>
                  <a:pt x="0" y="0"/>
                </a:moveTo>
                <a:lnTo>
                  <a:pt x="1495466" y="0"/>
                </a:lnTo>
                <a:lnTo>
                  <a:pt x="1495466" y="1495467"/>
                </a:lnTo>
                <a:lnTo>
                  <a:pt x="0" y="1495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Freeform 9"/>
          <p:cNvSpPr/>
          <p:nvPr/>
        </p:nvSpPr>
        <p:spPr>
          <a:xfrm>
            <a:off x="14338998" y="1960125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0" name="Freeform 10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3687259" y="2679871"/>
            <a:ext cx="11488707" cy="5629212"/>
          </a:xfrm>
          <a:custGeom>
            <a:avLst/>
            <a:gdLst/>
            <a:ahLst/>
            <a:cxnLst/>
            <a:rect l="l" t="t" r="r" b="b"/>
            <a:pathLst>
              <a:path w="11488707" h="5629212">
                <a:moveTo>
                  <a:pt x="0" y="0"/>
                </a:moveTo>
                <a:lnTo>
                  <a:pt x="11488706" y="0"/>
                </a:lnTo>
                <a:lnTo>
                  <a:pt x="11488706" y="5629212"/>
                </a:lnTo>
                <a:lnTo>
                  <a:pt x="0" y="5629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73059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721296">
            <a:off x="6325472" y="4022680"/>
            <a:ext cx="5637056" cy="1434887"/>
          </a:xfrm>
          <a:custGeom>
            <a:avLst/>
            <a:gdLst/>
            <a:ahLst/>
            <a:cxnLst/>
            <a:rect l="l" t="t" r="r" b="b"/>
            <a:pathLst>
              <a:path w="5637056" h="1434887">
                <a:moveTo>
                  <a:pt x="0" y="0"/>
                </a:moveTo>
                <a:lnTo>
                  <a:pt x="5637056" y="0"/>
                </a:lnTo>
                <a:lnTo>
                  <a:pt x="5637056" y="1434887"/>
                </a:lnTo>
                <a:lnTo>
                  <a:pt x="0" y="1434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 rot="-3026566">
            <a:off x="2545074" y="2292133"/>
            <a:ext cx="2327153" cy="1477742"/>
          </a:xfrm>
          <a:custGeom>
            <a:avLst/>
            <a:gdLst/>
            <a:ahLst/>
            <a:cxnLst/>
            <a:rect l="l" t="t" r="r" b="b"/>
            <a:pathLst>
              <a:path w="2327153" h="1477742">
                <a:moveTo>
                  <a:pt x="0" y="0"/>
                </a:moveTo>
                <a:lnTo>
                  <a:pt x="2327153" y="0"/>
                </a:lnTo>
                <a:lnTo>
                  <a:pt x="2327153" y="1477742"/>
                </a:lnTo>
                <a:lnTo>
                  <a:pt x="0" y="1477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TextBox 6"/>
          <p:cNvSpPr txBox="1"/>
          <p:nvPr/>
        </p:nvSpPr>
        <p:spPr>
          <a:xfrm>
            <a:off x="3974871" y="3382712"/>
            <a:ext cx="10913483" cy="61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6"/>
              </a:lnSpc>
            </a:pPr>
            <a:r>
              <a:rPr lang="en-US" sz="5300" dirty="0">
                <a:solidFill>
                  <a:srgbClr val="000000"/>
                </a:solidFill>
                <a:latin typeface="Gochi Hand"/>
              </a:rPr>
              <a:t>Mahi a </a:t>
            </a:r>
            <a:r>
              <a:rPr lang="en-US" sz="5300" dirty="0" err="1">
                <a:solidFill>
                  <a:srgbClr val="000000"/>
                </a:solidFill>
                <a:latin typeface="Gochi Hand"/>
              </a:rPr>
              <a:t>whakaihuwaka</a:t>
            </a:r>
            <a:r>
              <a:rPr lang="en-US" sz="5300" dirty="0">
                <a:solidFill>
                  <a:srgbClr val="000000"/>
                </a:solidFill>
                <a:latin typeface="Gochi Hand"/>
              </a:rPr>
              <a:t>? </a:t>
            </a:r>
            <a:endParaRPr lang="en-US" sz="5300">
              <a:solidFill>
                <a:srgbClr val="000000"/>
              </a:solidFill>
              <a:latin typeface="Gochi Hand"/>
            </a:endParaRPr>
          </a:p>
        </p:txBody>
      </p:sp>
      <p:sp>
        <p:nvSpPr>
          <p:cNvPr id="7" name="Freeform 7"/>
          <p:cNvSpPr/>
          <p:nvPr/>
        </p:nvSpPr>
        <p:spPr>
          <a:xfrm rot="7671314">
            <a:off x="14057810" y="6230187"/>
            <a:ext cx="2291751" cy="1455262"/>
          </a:xfrm>
          <a:custGeom>
            <a:avLst/>
            <a:gdLst/>
            <a:ahLst/>
            <a:cxnLst/>
            <a:rect l="l" t="t" r="r" b="b"/>
            <a:pathLst>
              <a:path w="2291751" h="1455262">
                <a:moveTo>
                  <a:pt x="0" y="0"/>
                </a:moveTo>
                <a:lnTo>
                  <a:pt x="2291750" y="0"/>
                </a:lnTo>
                <a:lnTo>
                  <a:pt x="2291750" y="1455261"/>
                </a:lnTo>
                <a:lnTo>
                  <a:pt x="0" y="1455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TextBox 9"/>
          <p:cNvSpPr txBox="1"/>
          <p:nvPr/>
        </p:nvSpPr>
        <p:spPr>
          <a:xfrm>
            <a:off x="4363522" y="5665927"/>
            <a:ext cx="10136179" cy="105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4"/>
              </a:lnSpc>
            </a:pPr>
            <a:r>
              <a:rPr lang="en-US" sz="4700" dirty="0">
                <a:solidFill>
                  <a:srgbClr val="000000"/>
                </a:solidFill>
                <a:latin typeface="Gochi Hand"/>
              </a:rPr>
              <a:t>To actively promote </a:t>
            </a:r>
            <a:r>
              <a:rPr lang="en-US" sz="4700" dirty="0" err="1">
                <a:solidFill>
                  <a:srgbClr val="000000"/>
                </a:solidFill>
                <a:latin typeface="Gochi Hand"/>
              </a:rPr>
              <a:t>Te</a:t>
            </a:r>
            <a:r>
              <a:rPr lang="en-US" sz="4700" dirty="0">
                <a:solidFill>
                  <a:srgbClr val="000000"/>
                </a:solidFill>
                <a:latin typeface="Gochi Hand"/>
              </a:rPr>
              <a:t> Ao Māori and </a:t>
            </a:r>
            <a:r>
              <a:rPr lang="en-US" sz="4700" dirty="0" err="1">
                <a:solidFill>
                  <a:srgbClr val="000000"/>
                </a:solidFill>
                <a:latin typeface="Gochi Hand"/>
              </a:rPr>
              <a:t>Te</a:t>
            </a:r>
            <a:r>
              <a:rPr lang="en-US" sz="4700" dirty="0">
                <a:solidFill>
                  <a:srgbClr val="000000"/>
                </a:solidFill>
                <a:latin typeface="Gochi Han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Gochi Hand"/>
              </a:rPr>
              <a:t>Tiriti</a:t>
            </a:r>
            <a:r>
              <a:rPr lang="en-US" sz="4700" dirty="0">
                <a:solidFill>
                  <a:srgbClr val="000000"/>
                </a:solidFill>
                <a:latin typeface="Gochi Hand"/>
              </a:rPr>
              <a:t> O Waitangi within their Centre.</a:t>
            </a:r>
          </a:p>
        </p:txBody>
      </p:sp>
      <p:sp>
        <p:nvSpPr>
          <p:cNvPr id="10" name="Freeform 10"/>
          <p:cNvSpPr/>
          <p:nvPr/>
        </p:nvSpPr>
        <p:spPr>
          <a:xfrm>
            <a:off x="280967" y="8185284"/>
            <a:ext cx="1495467" cy="1495467"/>
          </a:xfrm>
          <a:custGeom>
            <a:avLst/>
            <a:gdLst/>
            <a:ahLst/>
            <a:cxnLst/>
            <a:rect l="l" t="t" r="r" b="b"/>
            <a:pathLst>
              <a:path w="1495467" h="1495467">
                <a:moveTo>
                  <a:pt x="0" y="0"/>
                </a:moveTo>
                <a:lnTo>
                  <a:pt x="1495466" y="0"/>
                </a:lnTo>
                <a:lnTo>
                  <a:pt x="1495466" y="1495467"/>
                </a:lnTo>
                <a:lnTo>
                  <a:pt x="0" y="14954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1" name="Freeform 11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14629133" y="2156672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TextBox 5"/>
          <p:cNvSpPr txBox="1"/>
          <p:nvPr/>
        </p:nvSpPr>
        <p:spPr>
          <a:xfrm>
            <a:off x="6661857" y="3304194"/>
            <a:ext cx="9101976" cy="71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>
                <a:solidFill>
                  <a:srgbClr val="FFFFFF"/>
                </a:solidFill>
                <a:latin typeface="Gochi Hand"/>
              </a:rPr>
              <a:t>Wairua - Spirit of the role</a:t>
            </a:r>
          </a:p>
        </p:txBody>
      </p:sp>
      <p:sp>
        <p:nvSpPr>
          <p:cNvPr id="6" name="Freeform 6"/>
          <p:cNvSpPr/>
          <p:nvPr/>
        </p:nvSpPr>
        <p:spPr>
          <a:xfrm>
            <a:off x="2297133" y="2801371"/>
            <a:ext cx="4143951" cy="3945387"/>
          </a:xfrm>
          <a:custGeom>
            <a:avLst/>
            <a:gdLst/>
            <a:ahLst/>
            <a:cxnLst/>
            <a:rect l="l" t="t" r="r" b="b"/>
            <a:pathLst>
              <a:path w="4143951" h="3945387">
                <a:moveTo>
                  <a:pt x="0" y="0"/>
                </a:moveTo>
                <a:lnTo>
                  <a:pt x="4143951" y="0"/>
                </a:lnTo>
                <a:lnTo>
                  <a:pt x="4143951" y="3945387"/>
                </a:lnTo>
                <a:lnTo>
                  <a:pt x="0" y="39453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>
            <a:off x="1422087" y="2178823"/>
            <a:ext cx="5656147" cy="5907203"/>
          </a:xfrm>
          <a:custGeom>
            <a:avLst/>
            <a:gdLst/>
            <a:ahLst/>
            <a:cxnLst/>
            <a:rect l="l" t="t" r="r" b="b"/>
            <a:pathLst>
              <a:path w="5656147" h="5907203">
                <a:moveTo>
                  <a:pt x="0" y="0"/>
                </a:moveTo>
                <a:lnTo>
                  <a:pt x="5656147" y="0"/>
                </a:lnTo>
                <a:lnTo>
                  <a:pt x="5656147" y="5907203"/>
                </a:lnTo>
                <a:lnTo>
                  <a:pt x="0" y="59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TextBox 8"/>
          <p:cNvSpPr txBox="1"/>
          <p:nvPr/>
        </p:nvSpPr>
        <p:spPr>
          <a:xfrm>
            <a:off x="7618475" y="4260650"/>
            <a:ext cx="10036832" cy="5720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 dirty="0">
                <a:solidFill>
                  <a:srgbClr val="FFFFFF"/>
                </a:solidFill>
                <a:latin typeface="Calibri"/>
                <a:cs typeface="Calibri"/>
              </a:rPr>
              <a:t>To ensure the Centre Curriculum as a whole is welcoming and culturally appropriate. </a:t>
            </a:r>
          </a:p>
          <a:p>
            <a:pPr>
              <a:lnSpc>
                <a:spcPts val="3220"/>
              </a:lnSpc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ts val="3220"/>
              </a:lnSpc>
            </a:pPr>
            <a:r>
              <a:rPr lang="en-US" sz="2300" dirty="0">
                <a:solidFill>
                  <a:srgbClr val="FFFFFF"/>
                </a:solidFill>
                <a:latin typeface="Calibri"/>
                <a:cs typeface="Calibri"/>
              </a:rPr>
              <a:t>Champion for </a:t>
            </a:r>
            <a:r>
              <a:rPr lang="en-US" sz="2300" err="1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lang="en-US" sz="2300" dirty="0">
                <a:solidFill>
                  <a:srgbClr val="FFFFFF"/>
                </a:solidFill>
                <a:latin typeface="Calibri"/>
                <a:cs typeface="Calibri"/>
              </a:rPr>
              <a:t> Ao Māori and </a:t>
            </a:r>
            <a:r>
              <a:rPr lang="en-US" sz="2300" err="1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lang="en-US" sz="2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300" err="1">
                <a:solidFill>
                  <a:srgbClr val="FFFFFF"/>
                </a:solidFill>
                <a:latin typeface="Calibri"/>
                <a:cs typeface="Calibri"/>
              </a:rPr>
              <a:t>Tiriti</a:t>
            </a:r>
            <a:r>
              <a:rPr lang="en-US" sz="2300" dirty="0">
                <a:solidFill>
                  <a:srgbClr val="FFFFFF"/>
                </a:solidFill>
                <a:latin typeface="Calibri"/>
                <a:cs typeface="Calibri"/>
              </a:rPr>
              <a:t> o Waitangi commitment within your Centre.</a:t>
            </a:r>
          </a:p>
          <a:p>
            <a:pPr>
              <a:lnSpc>
                <a:spcPts val="3220"/>
              </a:lnSpc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ts val="3220"/>
              </a:lnSpc>
            </a:pPr>
            <a:r>
              <a:rPr lang="en-US" sz="2300" dirty="0">
                <a:solidFill>
                  <a:srgbClr val="FFFFFF"/>
                </a:solidFill>
                <a:latin typeface="Calibri"/>
                <a:cs typeface="Calibri"/>
              </a:rPr>
              <a:t>•Lead your Centre's Bicultural Curriculum </a:t>
            </a:r>
          </a:p>
          <a:p>
            <a:pPr>
              <a:lnSpc>
                <a:spcPts val="3220"/>
              </a:lnSpc>
            </a:pPr>
            <a:r>
              <a:rPr lang="en-US" sz="2300" dirty="0">
                <a:solidFill>
                  <a:srgbClr val="FFFFFF"/>
                </a:solidFill>
                <a:latin typeface="Calibri"/>
                <a:cs typeface="Calibri"/>
              </a:rPr>
              <a:t>•Share what you know about </a:t>
            </a:r>
            <a:r>
              <a:rPr lang="en-US" sz="2300" err="1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lang="en-US" sz="2300" dirty="0">
                <a:solidFill>
                  <a:srgbClr val="FFFFFF"/>
                </a:solidFill>
                <a:latin typeface="Calibri"/>
                <a:cs typeface="Calibri"/>
              </a:rPr>
              <a:t> Ao Māori and </a:t>
            </a:r>
            <a:r>
              <a:rPr lang="en-US" sz="2300" err="1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lang="en-US" sz="2300" dirty="0">
                <a:solidFill>
                  <a:srgbClr val="FFFFFF"/>
                </a:solidFill>
                <a:latin typeface="Calibri"/>
                <a:cs typeface="Calibri"/>
              </a:rPr>
              <a:t> Reo Māori </a:t>
            </a:r>
          </a:p>
          <a:p>
            <a:pPr>
              <a:lnSpc>
                <a:spcPts val="3220"/>
              </a:lnSpc>
            </a:pPr>
            <a:r>
              <a:rPr lang="en-US" sz="2300" dirty="0">
                <a:solidFill>
                  <a:srgbClr val="FFFFFF"/>
                </a:solidFill>
                <a:latin typeface="Calibri"/>
                <a:cs typeface="Calibri"/>
              </a:rPr>
              <a:t>•Encourage others to share what they know/ get involved</a:t>
            </a:r>
          </a:p>
          <a:p>
            <a:pPr>
              <a:lnSpc>
                <a:spcPts val="3220"/>
              </a:lnSpc>
            </a:pPr>
            <a:r>
              <a:rPr lang="en-US" sz="2300" dirty="0">
                <a:solidFill>
                  <a:srgbClr val="FFFFFF"/>
                </a:solidFill>
                <a:latin typeface="Calibri"/>
                <a:cs typeface="Calibri"/>
              </a:rPr>
              <a:t>•Support and encourage whānau voice (</a:t>
            </a:r>
            <a:r>
              <a:rPr lang="en-US" sz="2300" dirty="0">
                <a:solidFill>
                  <a:srgbClr val="FFFFFF"/>
                </a:solidFill>
                <a:ea typeface="+mn-lt"/>
                <a:cs typeface="+mn-lt"/>
              </a:rPr>
              <a:t>passionate and enthusiastic about supporting </a:t>
            </a:r>
            <a:r>
              <a:rPr lang="en-US" sz="2300" dirty="0" err="1">
                <a:solidFill>
                  <a:srgbClr val="FFFFFF"/>
                </a:solidFill>
                <a:ea typeface="+mn-lt"/>
                <a:cs typeface="+mn-lt"/>
              </a:rPr>
              <a:t>Tangata</a:t>
            </a:r>
            <a:r>
              <a:rPr lang="en-US" sz="2300" dirty="0">
                <a:solidFill>
                  <a:srgbClr val="FFFFFF"/>
                </a:solidFill>
                <a:ea typeface="+mn-lt"/>
                <a:cs typeface="+mn-lt"/>
              </a:rPr>
              <a:t> Whenua).</a:t>
            </a:r>
          </a:p>
          <a:p>
            <a:pPr>
              <a:lnSpc>
                <a:spcPts val="3220"/>
              </a:lnSpc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ts val="3220"/>
              </a:lnSpc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ts val="3220"/>
              </a:lnSpc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ts val="3220"/>
              </a:lnSpc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667622">
            <a:off x="442108" y="8235335"/>
            <a:ext cx="1709996" cy="1669578"/>
          </a:xfrm>
          <a:custGeom>
            <a:avLst/>
            <a:gdLst/>
            <a:ahLst/>
            <a:cxnLst/>
            <a:rect l="l" t="t" r="r" b="b"/>
            <a:pathLst>
              <a:path w="1709996" h="1669578">
                <a:moveTo>
                  <a:pt x="0" y="0"/>
                </a:moveTo>
                <a:lnTo>
                  <a:pt x="1709996" y="0"/>
                </a:lnTo>
                <a:lnTo>
                  <a:pt x="1709996" y="1669579"/>
                </a:lnTo>
                <a:lnTo>
                  <a:pt x="0" y="16695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0" name="Freeform 10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TextBox 4"/>
          <p:cNvSpPr txBox="1"/>
          <p:nvPr/>
        </p:nvSpPr>
        <p:spPr>
          <a:xfrm>
            <a:off x="5527157" y="3304194"/>
            <a:ext cx="9101976" cy="71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>
                <a:solidFill>
                  <a:srgbClr val="FFFFFF"/>
                </a:solidFill>
                <a:latin typeface="Gochi Hand"/>
              </a:rPr>
              <a:t>Tautoko - Support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18475" y="4260650"/>
            <a:ext cx="10036832" cy="490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 dirty="0">
                <a:solidFill>
                  <a:srgbClr val="FFFFFF"/>
                </a:solidFill>
                <a:latin typeface="Now"/>
              </a:rPr>
              <a:t>Before we move onto different ideas for your Centre, you must know you will be well supported as part of a community promoting </a:t>
            </a:r>
          </a:p>
          <a:p>
            <a:pPr>
              <a:lnSpc>
                <a:spcPts val="3220"/>
              </a:lnSpc>
            </a:pPr>
            <a:r>
              <a:rPr lang="en-US" sz="2300" dirty="0" err="1">
                <a:solidFill>
                  <a:srgbClr val="FFFFFF"/>
                </a:solidFill>
                <a:latin typeface="Now"/>
              </a:rPr>
              <a:t>Te</a:t>
            </a:r>
            <a:r>
              <a:rPr lang="en-US" sz="2300" dirty="0">
                <a:solidFill>
                  <a:srgbClr val="FFFFFF"/>
                </a:solidFill>
                <a:latin typeface="Now"/>
              </a:rPr>
              <a:t> Ao Māori and </a:t>
            </a:r>
            <a:r>
              <a:rPr lang="en-US" sz="2300" dirty="0" err="1">
                <a:solidFill>
                  <a:srgbClr val="FFFFFF"/>
                </a:solidFill>
                <a:latin typeface="Now"/>
              </a:rPr>
              <a:t>Te</a:t>
            </a:r>
            <a:r>
              <a:rPr lang="en-US" sz="2300" dirty="0">
                <a:solidFill>
                  <a:srgbClr val="FFFFFF"/>
                </a:solidFill>
                <a:latin typeface="Now"/>
              </a:rPr>
              <a:t> Reo Māori in </a:t>
            </a:r>
            <a:r>
              <a:rPr lang="en-US" sz="2300" dirty="0" err="1">
                <a:solidFill>
                  <a:srgbClr val="FFFFFF"/>
                </a:solidFill>
                <a:latin typeface="Now"/>
              </a:rPr>
              <a:t>Playcentre</a:t>
            </a:r>
            <a:r>
              <a:rPr lang="en-US" sz="2300" dirty="0">
                <a:solidFill>
                  <a:srgbClr val="FFFFFF"/>
                </a:solidFill>
                <a:latin typeface="Now"/>
              </a:rPr>
              <a:t> through;</a:t>
            </a:r>
          </a:p>
          <a:p>
            <a:pPr>
              <a:lnSpc>
                <a:spcPts val="3220"/>
              </a:lnSpc>
            </a:pPr>
            <a:endParaRPr lang="en-US" sz="2300" dirty="0">
              <a:solidFill>
                <a:srgbClr val="FFFFFF"/>
              </a:solidFill>
              <a:latin typeface="Now"/>
            </a:endParaRPr>
          </a:p>
          <a:p>
            <a:pPr marL="342900" indent="-342900">
              <a:lnSpc>
                <a:spcPts val="3220"/>
              </a:lnSpc>
              <a:buFont typeface="Arial"/>
              <a:buChar char="•"/>
            </a:pPr>
            <a:r>
              <a:rPr lang="en-US" sz="2300" dirty="0">
                <a:solidFill>
                  <a:srgbClr val="FFFFFF"/>
                </a:solidFill>
                <a:latin typeface="Now"/>
              </a:rPr>
              <a:t>Online wānanga once a term </a:t>
            </a:r>
          </a:p>
          <a:p>
            <a:pPr marL="342900" indent="-342900">
              <a:lnSpc>
                <a:spcPts val="3220"/>
              </a:lnSpc>
              <a:buFont typeface="Arial"/>
              <a:buChar char="•"/>
            </a:pPr>
            <a:r>
              <a:rPr lang="en-US" sz="2300" dirty="0">
                <a:solidFill>
                  <a:srgbClr val="FFFFFF"/>
                </a:solidFill>
                <a:latin typeface="Now"/>
              </a:rPr>
              <a:t>Online question panel once a term </a:t>
            </a:r>
          </a:p>
          <a:p>
            <a:pPr marL="342900" indent="-342900">
              <a:lnSpc>
                <a:spcPts val="3220"/>
              </a:lnSpc>
              <a:buFont typeface="Arial"/>
              <a:buChar char="•"/>
            </a:pPr>
            <a:r>
              <a:rPr lang="en-US" sz="2300" dirty="0">
                <a:solidFill>
                  <a:srgbClr val="FFFFFF"/>
                </a:solidFill>
                <a:latin typeface="Now"/>
              </a:rPr>
              <a:t>Bicultural Officer Facebook group to support each other</a:t>
            </a:r>
            <a:endParaRPr lang="en-US" sz="2300">
              <a:latin typeface="Now"/>
              <a:cs typeface="Calibri"/>
            </a:endParaRPr>
          </a:p>
          <a:p>
            <a:pPr marL="342900" indent="-342900">
              <a:lnSpc>
                <a:spcPts val="3220"/>
              </a:lnSpc>
              <a:buFont typeface="Arial"/>
              <a:buChar char="•"/>
            </a:pPr>
            <a:r>
              <a:rPr lang="en-US" sz="2300" dirty="0">
                <a:solidFill>
                  <a:srgbClr val="FFFFFF"/>
                </a:solidFill>
                <a:latin typeface="Now"/>
              </a:rPr>
              <a:t>CAs/ Session Facilitators/ Other Centre members/ </a:t>
            </a:r>
            <a:r>
              <a:rPr lang="en-US" sz="2300" err="1">
                <a:solidFill>
                  <a:srgbClr val="FFFFFF"/>
                </a:solidFill>
                <a:latin typeface="Now"/>
              </a:rPr>
              <a:t>Kaihononga</a:t>
            </a:r>
            <a:r>
              <a:rPr lang="en-US" sz="2300" dirty="0">
                <a:solidFill>
                  <a:srgbClr val="FFFFFF"/>
                </a:solidFill>
                <a:latin typeface="Now"/>
              </a:rPr>
              <a:t> Māori</a:t>
            </a:r>
          </a:p>
          <a:p>
            <a:pPr marL="342900" indent="-342900">
              <a:lnSpc>
                <a:spcPts val="3220"/>
              </a:lnSpc>
              <a:buFont typeface="Arial"/>
              <a:buChar char="•"/>
            </a:pPr>
            <a:endParaRPr lang="en-US" sz="2300" dirty="0">
              <a:solidFill>
                <a:srgbClr val="FFFFFF"/>
              </a:solidFill>
              <a:latin typeface="Now"/>
            </a:endParaRPr>
          </a:p>
          <a:p>
            <a:pPr>
              <a:lnSpc>
                <a:spcPts val="3220"/>
              </a:lnSpc>
            </a:pPr>
            <a:r>
              <a:rPr lang="en-US" sz="2300" dirty="0">
                <a:solidFill>
                  <a:srgbClr val="FFFFFF"/>
                </a:solidFill>
                <a:latin typeface="Now"/>
                <a:ea typeface="+mn-lt"/>
                <a:cs typeface="+mn-lt"/>
              </a:rPr>
              <a:t>He waka eke </a:t>
            </a:r>
            <a:r>
              <a:rPr lang="en-US" sz="2300" err="1">
                <a:solidFill>
                  <a:srgbClr val="FFFFFF"/>
                </a:solidFill>
                <a:latin typeface="Now"/>
                <a:ea typeface="+mn-lt"/>
                <a:cs typeface="+mn-lt"/>
              </a:rPr>
              <a:t>noa</a:t>
            </a:r>
            <a:r>
              <a:rPr lang="en-US" sz="2300" dirty="0">
                <a:solidFill>
                  <a:srgbClr val="FFFFFF"/>
                </a:solidFill>
                <a:latin typeface="Now"/>
                <a:ea typeface="+mn-lt"/>
                <a:cs typeface="+mn-lt"/>
              </a:rPr>
              <a:t>!  We are all in this (canoe) together! </a:t>
            </a:r>
            <a:endParaRPr lang="en-US" sz="2300" dirty="0">
              <a:solidFill>
                <a:srgbClr val="FFFFFF"/>
              </a:solidFill>
              <a:latin typeface="Now"/>
            </a:endParaRPr>
          </a:p>
          <a:p>
            <a:pPr>
              <a:lnSpc>
                <a:spcPts val="3220"/>
              </a:lnSpc>
            </a:pPr>
            <a:endParaRPr lang="en-US" sz="2300" dirty="0">
              <a:solidFill>
                <a:srgbClr val="FFFFFF"/>
              </a:solidFill>
              <a:latin typeface="Now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80967" y="8185284"/>
            <a:ext cx="1495467" cy="1495467"/>
          </a:xfrm>
          <a:custGeom>
            <a:avLst/>
            <a:gdLst/>
            <a:ahLst/>
            <a:cxnLst/>
            <a:rect l="l" t="t" r="r" b="b"/>
            <a:pathLst>
              <a:path w="1495467" h="1495467">
                <a:moveTo>
                  <a:pt x="0" y="0"/>
                </a:moveTo>
                <a:lnTo>
                  <a:pt x="1495466" y="0"/>
                </a:lnTo>
                <a:lnTo>
                  <a:pt x="1495466" y="1495467"/>
                </a:lnTo>
                <a:lnTo>
                  <a:pt x="0" y="1495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pic>
        <p:nvPicPr>
          <p:cNvPr id="11" name="Picture 10" descr="Boy playing with stuffed toy">
            <a:extLst>
              <a:ext uri="{FF2B5EF4-FFF2-40B4-BE49-F238E27FC236}">
                <a16:creationId xmlns:a16="http://schemas.microsoft.com/office/drawing/2014/main" id="{EBDDCE4E-C6BB-D138-B562-9A66AFEE30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54" r="17433" b="895"/>
          <a:stretch/>
        </p:blipFill>
        <p:spPr>
          <a:xfrm>
            <a:off x="2315307" y="2743214"/>
            <a:ext cx="4125812" cy="4063506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4338998" y="1960125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0" name="Freeform 10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1500240" y="2208131"/>
            <a:ext cx="5538917" cy="5868127"/>
          </a:xfrm>
          <a:custGeom>
            <a:avLst/>
            <a:gdLst/>
            <a:ahLst/>
            <a:cxnLst/>
            <a:rect l="l" t="t" r="r" b="b"/>
            <a:pathLst>
              <a:path w="5656147" h="5907203">
                <a:moveTo>
                  <a:pt x="0" y="0"/>
                </a:moveTo>
                <a:lnTo>
                  <a:pt x="5656147" y="0"/>
                </a:lnTo>
                <a:lnTo>
                  <a:pt x="5656147" y="5907203"/>
                </a:lnTo>
                <a:lnTo>
                  <a:pt x="0" y="5907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14629133" y="2156672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TextBox 5"/>
          <p:cNvSpPr txBox="1"/>
          <p:nvPr/>
        </p:nvSpPr>
        <p:spPr>
          <a:xfrm>
            <a:off x="7300583" y="3694963"/>
            <a:ext cx="9101976" cy="71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>
                <a:solidFill>
                  <a:srgbClr val="FFFFFF"/>
                </a:solidFill>
                <a:latin typeface="Gochi Hand"/>
              </a:rPr>
              <a:t>Action Points for your Centre</a:t>
            </a:r>
          </a:p>
        </p:txBody>
      </p:sp>
      <p:sp>
        <p:nvSpPr>
          <p:cNvPr id="6" name="Freeform 6"/>
          <p:cNvSpPr/>
          <p:nvPr/>
        </p:nvSpPr>
        <p:spPr>
          <a:xfrm>
            <a:off x="2297133" y="2801371"/>
            <a:ext cx="4143951" cy="3945387"/>
          </a:xfrm>
          <a:custGeom>
            <a:avLst/>
            <a:gdLst/>
            <a:ahLst/>
            <a:cxnLst/>
            <a:rect l="l" t="t" r="r" b="b"/>
            <a:pathLst>
              <a:path w="4143951" h="3945387">
                <a:moveTo>
                  <a:pt x="0" y="0"/>
                </a:moveTo>
                <a:lnTo>
                  <a:pt x="4143951" y="0"/>
                </a:lnTo>
                <a:lnTo>
                  <a:pt x="4143951" y="3945387"/>
                </a:lnTo>
                <a:lnTo>
                  <a:pt x="0" y="39453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>
            <a:off x="1422087" y="2178823"/>
            <a:ext cx="5656147" cy="5907203"/>
          </a:xfrm>
          <a:custGeom>
            <a:avLst/>
            <a:gdLst/>
            <a:ahLst/>
            <a:cxnLst/>
            <a:rect l="l" t="t" r="r" b="b"/>
            <a:pathLst>
              <a:path w="5656147" h="5907203">
                <a:moveTo>
                  <a:pt x="0" y="0"/>
                </a:moveTo>
                <a:lnTo>
                  <a:pt x="5656147" y="0"/>
                </a:lnTo>
                <a:lnTo>
                  <a:pt x="5656147" y="5907203"/>
                </a:lnTo>
                <a:lnTo>
                  <a:pt x="0" y="59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TextBox 8"/>
          <p:cNvSpPr txBox="1"/>
          <p:nvPr/>
        </p:nvSpPr>
        <p:spPr>
          <a:xfrm>
            <a:off x="7300583" y="4713454"/>
            <a:ext cx="10036832" cy="347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8285" lvl="1">
              <a:lnSpc>
                <a:spcPts val="4646"/>
              </a:lnSpc>
            </a:pPr>
            <a:r>
              <a:rPr lang="en-US" sz="2300" dirty="0">
                <a:solidFill>
                  <a:srgbClr val="FFFFFF"/>
                </a:solidFill>
                <a:latin typeface="Now"/>
              </a:rPr>
              <a:t>Ka </a:t>
            </a:r>
            <a:r>
              <a:rPr lang="en-US" sz="2300" dirty="0" err="1">
                <a:solidFill>
                  <a:srgbClr val="FFFFFF"/>
                </a:solidFill>
                <a:latin typeface="Now"/>
              </a:rPr>
              <a:t>rawe</a:t>
            </a:r>
            <a:r>
              <a:rPr lang="en-US" sz="2300" dirty="0">
                <a:solidFill>
                  <a:srgbClr val="FFFFFF"/>
                </a:solidFill>
                <a:latin typeface="Now"/>
              </a:rPr>
              <a:t>!!! These next few slides will give you clear actions for you and your Centre to activate. 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48285" lvl="1">
              <a:lnSpc>
                <a:spcPts val="4646"/>
              </a:lnSpc>
            </a:pPr>
            <a:endParaRPr lang="en-US" sz="2300" dirty="0">
              <a:solidFill>
                <a:srgbClr val="FFFFFF"/>
              </a:solidFill>
              <a:latin typeface="Now"/>
            </a:endParaRPr>
          </a:p>
          <a:p>
            <a:pPr marL="248285" lvl="1">
              <a:lnSpc>
                <a:spcPts val="4646"/>
              </a:lnSpc>
            </a:pPr>
            <a:r>
              <a:rPr lang="en-US" sz="2300" dirty="0">
                <a:solidFill>
                  <a:srgbClr val="FFFFFF"/>
                </a:solidFill>
                <a:latin typeface="Now"/>
              </a:rPr>
              <a:t>Make sure to jot down your questions at the end of the presentation we will move into regional breakout rooms and you can hui wānanga with your </a:t>
            </a:r>
            <a:r>
              <a:rPr lang="en-US" sz="2300" dirty="0" err="1">
                <a:solidFill>
                  <a:srgbClr val="FFFFFF"/>
                </a:solidFill>
                <a:latin typeface="Now"/>
              </a:rPr>
              <a:t>Kaihononga</a:t>
            </a:r>
            <a:r>
              <a:rPr lang="en-US" sz="2300" dirty="0">
                <a:solidFill>
                  <a:srgbClr val="FFFFFF"/>
                </a:solidFill>
                <a:latin typeface="Now"/>
              </a:rPr>
              <a:t> Māori from your region. 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0967" y="8185284"/>
            <a:ext cx="1495467" cy="1495467"/>
          </a:xfrm>
          <a:custGeom>
            <a:avLst/>
            <a:gdLst/>
            <a:ahLst/>
            <a:cxnLst/>
            <a:rect l="l" t="t" r="r" b="b"/>
            <a:pathLst>
              <a:path w="1495467" h="1495467">
                <a:moveTo>
                  <a:pt x="0" y="0"/>
                </a:moveTo>
                <a:lnTo>
                  <a:pt x="1495466" y="0"/>
                </a:lnTo>
                <a:lnTo>
                  <a:pt x="1495466" y="1495467"/>
                </a:lnTo>
                <a:lnTo>
                  <a:pt x="0" y="14954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0" name="Freeform 10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-1219781" y="8214549"/>
            <a:ext cx="3142527" cy="2776851"/>
          </a:xfrm>
          <a:custGeom>
            <a:avLst/>
            <a:gdLst/>
            <a:ahLst/>
            <a:cxnLst/>
            <a:rect l="l" t="t" r="r" b="b"/>
            <a:pathLst>
              <a:path w="3142527" h="2776851">
                <a:moveTo>
                  <a:pt x="0" y="0"/>
                </a:moveTo>
                <a:lnTo>
                  <a:pt x="3142527" y="0"/>
                </a:lnTo>
                <a:lnTo>
                  <a:pt x="3142527" y="2776851"/>
                </a:lnTo>
                <a:lnTo>
                  <a:pt x="0" y="2776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14629133" y="664489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B5E6E32-887D-C423-BCA1-749AC996C5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993" t="9348" r="8511" b="425"/>
          <a:stretch/>
        </p:blipFill>
        <p:spPr>
          <a:xfrm rot="120000">
            <a:off x="2171702" y="1211383"/>
            <a:ext cx="10546416" cy="7385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76C13A-C8D7-8B62-CD4E-D8632B0F4794}"/>
              </a:ext>
            </a:extLst>
          </p:cNvPr>
          <p:cNvSpPr txBox="1"/>
          <p:nvPr/>
        </p:nvSpPr>
        <p:spPr>
          <a:xfrm>
            <a:off x="13247077" y="4943231"/>
            <a:ext cx="3446583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ochi Hand"/>
                <a:ea typeface="Gochi Hand"/>
                <a:cs typeface="Calibri"/>
              </a:rPr>
              <a:t>Do a </a:t>
            </a:r>
            <a:r>
              <a:rPr lang="en-US" sz="3200" dirty="0" err="1">
                <a:solidFill>
                  <a:schemeClr val="bg1"/>
                </a:solidFill>
                <a:latin typeface="Gochi Hand"/>
                <a:ea typeface="Gochi Hand"/>
                <a:cs typeface="Calibri"/>
              </a:rPr>
              <a:t>stocktake</a:t>
            </a:r>
            <a:r>
              <a:rPr lang="en-US" sz="3200" dirty="0">
                <a:solidFill>
                  <a:schemeClr val="bg1"/>
                </a:solidFill>
                <a:latin typeface="Gochi Hand"/>
                <a:ea typeface="Gochi Hand"/>
                <a:cs typeface="Calibri"/>
              </a:rPr>
              <a:t>!</a:t>
            </a:r>
            <a:br>
              <a:rPr lang="en-US" sz="3200" dirty="0">
                <a:latin typeface="Gochi Hand"/>
                <a:ea typeface="Gochi Hand"/>
                <a:cs typeface="Calibri"/>
              </a:rPr>
            </a:br>
            <a:endParaRPr lang="en-US" sz="3200" dirty="0">
              <a:latin typeface="Gochi Hand"/>
              <a:ea typeface="Gochi Hand"/>
              <a:cs typeface="Calibri"/>
            </a:endParaRPr>
          </a:p>
          <a:p>
            <a:r>
              <a:rPr lang="en-US" sz="3200" dirty="0">
                <a:solidFill>
                  <a:schemeClr val="bg1"/>
                </a:solidFill>
                <a:latin typeface="Gochi Hand"/>
                <a:ea typeface="Gochi Hand"/>
                <a:cs typeface="Calibri"/>
              </a:rPr>
              <a:t>Keyword search Equipment</a:t>
            </a:r>
            <a:endParaRPr lang="en-US" sz="3200">
              <a:solidFill>
                <a:schemeClr val="bg1"/>
              </a:solidFill>
              <a:latin typeface="Gochi Hand"/>
              <a:ea typeface="Gochi Ha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-1219781" y="8214549"/>
            <a:ext cx="3142527" cy="2776851"/>
          </a:xfrm>
          <a:custGeom>
            <a:avLst/>
            <a:gdLst/>
            <a:ahLst/>
            <a:cxnLst/>
            <a:rect l="l" t="t" r="r" b="b"/>
            <a:pathLst>
              <a:path w="3142527" h="2776851">
                <a:moveTo>
                  <a:pt x="0" y="0"/>
                </a:moveTo>
                <a:lnTo>
                  <a:pt x="3142527" y="0"/>
                </a:lnTo>
                <a:lnTo>
                  <a:pt x="3142527" y="2776851"/>
                </a:lnTo>
                <a:lnTo>
                  <a:pt x="0" y="2776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14629133" y="664489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62ACDB8-24AE-4BD3-64B8-A08ECEAEF5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84" t="9645" r="14184" b="1986"/>
          <a:stretch/>
        </p:blipFill>
        <p:spPr>
          <a:xfrm rot="120000">
            <a:off x="2247131" y="1082722"/>
            <a:ext cx="10003295" cy="7709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35A799-DC61-52B2-68AD-53790F9119B0}"/>
              </a:ext>
            </a:extLst>
          </p:cNvPr>
          <p:cNvSpPr txBox="1"/>
          <p:nvPr/>
        </p:nvSpPr>
        <p:spPr>
          <a:xfrm>
            <a:off x="13012615" y="4542693"/>
            <a:ext cx="463842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ochi Hand"/>
                <a:ea typeface="Gochi Hand"/>
                <a:cs typeface="Calibri"/>
              </a:rPr>
              <a:t>Scroll down to page 3 to find the 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  <a:latin typeface="Gochi Hand"/>
                <a:ea typeface="Gochi Hand"/>
                <a:cs typeface="Calibri"/>
              </a:rPr>
              <a:t>minimum requirement of </a:t>
            </a:r>
            <a:r>
              <a:rPr lang="en-US" sz="3200" dirty="0">
                <a:solidFill>
                  <a:schemeClr val="bg1"/>
                </a:solidFill>
                <a:ea typeface="+mn-lt"/>
                <a:cs typeface="+mn-lt"/>
              </a:rPr>
              <a:t>bicultural </a:t>
            </a:r>
            <a:r>
              <a:rPr lang="en-US" sz="3200" dirty="0">
                <a:solidFill>
                  <a:schemeClr val="bg1"/>
                </a:solidFill>
                <a:latin typeface="Gochi Hand"/>
                <a:ea typeface="Gochi Hand"/>
                <a:cs typeface="Calibri"/>
              </a:rPr>
              <a:t>resources for your Centre(s).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56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14629133" y="2156672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>
            <a:off x="280967" y="8185284"/>
            <a:ext cx="1495467" cy="1495467"/>
          </a:xfrm>
          <a:custGeom>
            <a:avLst/>
            <a:gdLst/>
            <a:ahLst/>
            <a:cxnLst/>
            <a:rect l="l" t="t" r="r" b="b"/>
            <a:pathLst>
              <a:path w="1495467" h="1495467">
                <a:moveTo>
                  <a:pt x="0" y="0"/>
                </a:moveTo>
                <a:lnTo>
                  <a:pt x="1495466" y="0"/>
                </a:lnTo>
                <a:lnTo>
                  <a:pt x="1495466" y="1495467"/>
                </a:lnTo>
                <a:lnTo>
                  <a:pt x="0" y="1495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2154013" y="2520883"/>
            <a:ext cx="4270557" cy="5155500"/>
          </a:xfrm>
          <a:custGeom>
            <a:avLst/>
            <a:gdLst/>
            <a:ahLst/>
            <a:cxnLst/>
            <a:rect l="l" t="t" r="r" b="b"/>
            <a:pathLst>
              <a:path w="4270557" h="5155500">
                <a:moveTo>
                  <a:pt x="0" y="0"/>
                </a:moveTo>
                <a:lnTo>
                  <a:pt x="4270557" y="0"/>
                </a:lnTo>
                <a:lnTo>
                  <a:pt x="4270557" y="5155500"/>
                </a:lnTo>
                <a:lnTo>
                  <a:pt x="0" y="51555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830" b="-2830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TextBox 8"/>
          <p:cNvSpPr txBox="1"/>
          <p:nvPr/>
        </p:nvSpPr>
        <p:spPr>
          <a:xfrm>
            <a:off x="7300583" y="3304194"/>
            <a:ext cx="9101976" cy="71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 dirty="0">
                <a:solidFill>
                  <a:srgbClr val="FFFFFF"/>
                </a:solidFill>
                <a:latin typeface="Gochi Hand"/>
                <a:ea typeface="Gochi Hand"/>
              </a:rPr>
              <a:t>Read this book!</a:t>
            </a:r>
          </a:p>
        </p:txBody>
      </p:sp>
      <p:sp>
        <p:nvSpPr>
          <p:cNvPr id="7" name="Freeform 7"/>
          <p:cNvSpPr/>
          <p:nvPr/>
        </p:nvSpPr>
        <p:spPr>
          <a:xfrm>
            <a:off x="1422087" y="2178823"/>
            <a:ext cx="5656147" cy="5907203"/>
          </a:xfrm>
          <a:custGeom>
            <a:avLst/>
            <a:gdLst/>
            <a:ahLst/>
            <a:cxnLst/>
            <a:rect l="l" t="t" r="r" b="b"/>
            <a:pathLst>
              <a:path w="5656147" h="5907203">
                <a:moveTo>
                  <a:pt x="0" y="0"/>
                </a:moveTo>
                <a:lnTo>
                  <a:pt x="5656147" y="0"/>
                </a:lnTo>
                <a:lnTo>
                  <a:pt x="5656147" y="5907203"/>
                </a:lnTo>
                <a:lnTo>
                  <a:pt x="0" y="59072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0" name="Freeform 10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C75B231F-B307-4F9A-FF29-2A0B5466FA81}"/>
              </a:ext>
            </a:extLst>
          </p:cNvPr>
          <p:cNvSpPr txBox="1"/>
          <p:nvPr/>
        </p:nvSpPr>
        <p:spPr>
          <a:xfrm>
            <a:off x="7300583" y="4127300"/>
            <a:ext cx="10036832" cy="406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6"/>
              </a:lnSpc>
            </a:pPr>
            <a:r>
              <a:rPr lang="en-US" sz="2400" dirty="0">
                <a:solidFill>
                  <a:srgbClr val="FFFFFF"/>
                </a:solidFill>
                <a:latin typeface="Now"/>
              </a:rPr>
              <a:t>Find this book! Affectionately known as the Little Red Pukapuka.</a:t>
            </a:r>
          </a:p>
          <a:p>
            <a:pPr>
              <a:lnSpc>
                <a:spcPts val="4646"/>
              </a:lnSpc>
            </a:pPr>
            <a:endParaRPr lang="en-US" sz="2400" dirty="0">
              <a:solidFill>
                <a:srgbClr val="FFFFFF"/>
              </a:solidFill>
              <a:latin typeface="Now"/>
            </a:endParaRPr>
          </a:p>
          <a:p>
            <a:pPr>
              <a:lnSpc>
                <a:spcPts val="4646"/>
              </a:lnSpc>
            </a:pPr>
            <a:r>
              <a:rPr lang="en-US" sz="2400" dirty="0">
                <a:solidFill>
                  <a:srgbClr val="FFFFFF"/>
                </a:solidFill>
                <a:latin typeface="Now"/>
              </a:rPr>
              <a:t>WHĀNAU TUPU NGĀTAHI </a:t>
            </a:r>
          </a:p>
          <a:p>
            <a:pPr>
              <a:lnSpc>
                <a:spcPts val="4646"/>
              </a:lnSpc>
            </a:pPr>
            <a:r>
              <a:rPr lang="en-US" sz="2400" dirty="0">
                <a:solidFill>
                  <a:srgbClr val="FFFFFF"/>
                </a:solidFill>
                <a:latin typeface="Now"/>
              </a:rPr>
              <a:t>FAMILIES GROWING TOGETHER 1990</a:t>
            </a:r>
          </a:p>
          <a:p>
            <a:pPr>
              <a:lnSpc>
                <a:spcPts val="4646"/>
              </a:lnSpc>
            </a:pPr>
            <a:endParaRPr lang="en-US" sz="2400" dirty="0">
              <a:solidFill>
                <a:srgbClr val="FFFFFF"/>
              </a:solidFill>
              <a:latin typeface="Now"/>
            </a:endParaRPr>
          </a:p>
          <a:p>
            <a:pPr>
              <a:lnSpc>
                <a:spcPts val="4646"/>
              </a:lnSpc>
            </a:pPr>
            <a:r>
              <a:rPr lang="en-US" sz="2400" dirty="0">
                <a:solidFill>
                  <a:srgbClr val="FFFFFF"/>
                </a:solidFill>
                <a:latin typeface="Now"/>
              </a:rPr>
              <a:t>This book contains useful examples of Tikanga and offers a pathway for best bicultural practice in your Centre.</a:t>
            </a:r>
          </a:p>
        </p:txBody>
      </p:sp>
    </p:spTree>
    <p:extLst>
      <p:ext uri="{BB962C8B-B14F-4D97-AF65-F5344CB8AC3E}">
        <p14:creationId xmlns:p14="http://schemas.microsoft.com/office/powerpoint/2010/main" val="3227458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14629133" y="2156672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>
            <a:off x="280967" y="8185284"/>
            <a:ext cx="1495467" cy="1495467"/>
          </a:xfrm>
          <a:custGeom>
            <a:avLst/>
            <a:gdLst/>
            <a:ahLst/>
            <a:cxnLst/>
            <a:rect l="l" t="t" r="r" b="b"/>
            <a:pathLst>
              <a:path w="1495467" h="1495467">
                <a:moveTo>
                  <a:pt x="0" y="0"/>
                </a:moveTo>
                <a:lnTo>
                  <a:pt x="1495466" y="0"/>
                </a:lnTo>
                <a:lnTo>
                  <a:pt x="1495466" y="1495467"/>
                </a:lnTo>
                <a:lnTo>
                  <a:pt x="0" y="1495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TextBox 8"/>
          <p:cNvSpPr txBox="1"/>
          <p:nvPr/>
        </p:nvSpPr>
        <p:spPr>
          <a:xfrm>
            <a:off x="7300583" y="3304194"/>
            <a:ext cx="9101976" cy="71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 dirty="0">
                <a:solidFill>
                  <a:srgbClr val="FFFFFF"/>
                </a:solidFill>
                <a:latin typeface="Gochi Hand"/>
              </a:rPr>
              <a:t>Create a language strategy</a:t>
            </a:r>
          </a:p>
        </p:txBody>
      </p:sp>
      <p:pic>
        <p:nvPicPr>
          <p:cNvPr id="11" name="Picture 10" descr="A boat with orange and blue sails&#10;&#10;Description automatically generated">
            <a:extLst>
              <a:ext uri="{FF2B5EF4-FFF2-40B4-BE49-F238E27FC236}">
                <a16:creationId xmlns:a16="http://schemas.microsoft.com/office/drawing/2014/main" id="{71260E9F-BCD1-8F08-3D65-B4757A1400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58" r="32222" b="-206"/>
          <a:stretch/>
        </p:blipFill>
        <p:spPr>
          <a:xfrm>
            <a:off x="2209800" y="2700825"/>
            <a:ext cx="4175436" cy="466064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422087" y="2178823"/>
            <a:ext cx="5656147" cy="5907203"/>
          </a:xfrm>
          <a:custGeom>
            <a:avLst/>
            <a:gdLst/>
            <a:ahLst/>
            <a:cxnLst/>
            <a:rect l="l" t="t" r="r" b="b"/>
            <a:pathLst>
              <a:path w="5656147" h="5907203">
                <a:moveTo>
                  <a:pt x="0" y="0"/>
                </a:moveTo>
                <a:lnTo>
                  <a:pt x="5656147" y="0"/>
                </a:lnTo>
                <a:lnTo>
                  <a:pt x="5656147" y="5907203"/>
                </a:lnTo>
                <a:lnTo>
                  <a:pt x="0" y="59072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TextBox 9"/>
          <p:cNvSpPr txBox="1"/>
          <p:nvPr/>
        </p:nvSpPr>
        <p:spPr>
          <a:xfrm>
            <a:off x="7300583" y="4127300"/>
            <a:ext cx="9860986" cy="3827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Now"/>
              </a:rPr>
              <a:t>Read Tau Mai </a:t>
            </a:r>
            <a:r>
              <a:rPr lang="en-US" sz="2400" b="1" dirty="0" err="1">
                <a:solidFill>
                  <a:schemeClr val="bg1"/>
                </a:solidFill>
                <a:latin typeface="Now"/>
              </a:rPr>
              <a:t>Te</a:t>
            </a:r>
            <a:r>
              <a:rPr lang="en-US" sz="2400" b="1" dirty="0">
                <a:solidFill>
                  <a:schemeClr val="bg1"/>
                </a:solidFill>
                <a:latin typeface="Now"/>
              </a:rPr>
              <a:t> Reo I The Māori Language in Education Strategy</a:t>
            </a:r>
            <a:br>
              <a:rPr lang="en-US" sz="2400" dirty="0">
                <a:latin typeface="Now"/>
              </a:rPr>
            </a:br>
            <a:endParaRPr lang="en-US" sz="2400">
              <a:solidFill>
                <a:schemeClr val="bg1"/>
              </a:solidFill>
              <a:latin typeface="Now"/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Now"/>
              </a:rPr>
              <a:t>Tau Mai </a:t>
            </a:r>
            <a:r>
              <a:rPr lang="en-US" sz="2400" dirty="0" err="1">
                <a:solidFill>
                  <a:schemeClr val="bg1"/>
                </a:solidFill>
                <a:latin typeface="Now"/>
              </a:rPr>
              <a:t>Te</a:t>
            </a:r>
            <a:r>
              <a:rPr lang="en-US" sz="2400" dirty="0">
                <a:solidFill>
                  <a:schemeClr val="bg1"/>
                </a:solidFill>
                <a:latin typeface="Now"/>
              </a:rPr>
              <a:t> Reo sets out the goals we seek to achieve and provides a framework for your Centre to use as a guide to develop their </a:t>
            </a:r>
            <a:r>
              <a:rPr lang="en-US" sz="2400" dirty="0" err="1">
                <a:solidFill>
                  <a:schemeClr val="bg1"/>
                </a:solidFill>
                <a:latin typeface="Now"/>
              </a:rPr>
              <a:t>Te</a:t>
            </a:r>
            <a:r>
              <a:rPr lang="en-US" sz="2400" dirty="0">
                <a:solidFill>
                  <a:schemeClr val="bg1"/>
                </a:solidFill>
                <a:latin typeface="Now"/>
              </a:rPr>
              <a:t> Reo strategy. It builds on the previous Tau Mai </a:t>
            </a:r>
            <a:r>
              <a:rPr lang="en-US" sz="2400" dirty="0" err="1">
                <a:solidFill>
                  <a:schemeClr val="bg1"/>
                </a:solidFill>
                <a:latin typeface="Now"/>
              </a:rPr>
              <a:t>Te</a:t>
            </a:r>
            <a:r>
              <a:rPr lang="en-US" sz="2400" dirty="0">
                <a:solidFill>
                  <a:schemeClr val="bg1"/>
                </a:solidFill>
                <a:latin typeface="Now"/>
              </a:rPr>
              <a:t> Reo Strategy published in 2013. </a:t>
            </a:r>
            <a:endParaRPr lang="en-US" sz="2400" dirty="0">
              <a:solidFill>
                <a:schemeClr val="bg1"/>
              </a:solidFill>
              <a:latin typeface="Now"/>
              <a:cs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grpSp>
        <p:nvGrpSpPr>
          <p:cNvPr id="3" name="Group 3"/>
          <p:cNvGrpSpPr/>
          <p:nvPr/>
        </p:nvGrpSpPr>
        <p:grpSpPr>
          <a:xfrm>
            <a:off x="289" y="0"/>
            <a:ext cx="5527813" cy="10278781"/>
            <a:chOff x="0" y="0"/>
            <a:chExt cx="7370417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43160" r="21523"/>
            <a:stretch>
              <a:fillRect/>
            </a:stretch>
          </p:blipFill>
          <p:spPr>
            <a:xfrm>
              <a:off x="0" y="0"/>
              <a:ext cx="7370417" cy="1391335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6496022" y="3019230"/>
            <a:ext cx="964062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>
                <a:solidFill>
                  <a:srgbClr val="FFFFFF"/>
                </a:solidFill>
                <a:latin typeface="Bryndan Write Bold"/>
              </a:rPr>
              <a:t>Karakia tímatanga</a:t>
            </a:r>
          </a:p>
        </p:txBody>
      </p:sp>
      <p:sp>
        <p:nvSpPr>
          <p:cNvPr id="6" name="Freeform 6"/>
          <p:cNvSpPr/>
          <p:nvPr/>
        </p:nvSpPr>
        <p:spPr>
          <a:xfrm>
            <a:off x="4049565" y="8420295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>
            <a:off x="5567467" y="0"/>
            <a:ext cx="12720533" cy="1869317"/>
          </a:xfrm>
          <a:custGeom>
            <a:avLst/>
            <a:gdLst/>
            <a:ahLst/>
            <a:cxnLst/>
            <a:rect l="l" t="t" r="r" b="b"/>
            <a:pathLst>
              <a:path w="12842128" h="1869317">
                <a:moveTo>
                  <a:pt x="0" y="0"/>
                </a:moveTo>
                <a:lnTo>
                  <a:pt x="12842128" y="0"/>
                </a:lnTo>
                <a:lnTo>
                  <a:pt x="12842128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2406"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TextBox 8"/>
          <p:cNvSpPr txBox="1"/>
          <p:nvPr/>
        </p:nvSpPr>
        <p:spPr>
          <a:xfrm>
            <a:off x="6496022" y="4197546"/>
            <a:ext cx="8675320" cy="357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 err="1">
                <a:solidFill>
                  <a:srgbClr val="FFFFFF"/>
                </a:solidFill>
                <a:latin typeface="Now"/>
              </a:rPr>
              <a:t>Tūtawa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mai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i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runga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 </a:t>
            </a:r>
            <a:endParaRPr lang="en-US" sz="2500">
              <a:solidFill>
                <a:srgbClr val="FFFFFF"/>
              </a:solidFill>
              <a:latin typeface="Now"/>
            </a:endParaRPr>
          </a:p>
          <a:p>
            <a:pPr>
              <a:lnSpc>
                <a:spcPts val="3500"/>
              </a:lnSpc>
            </a:pPr>
            <a:r>
              <a:rPr lang="en-US" sz="2500" dirty="0" err="1">
                <a:solidFill>
                  <a:srgbClr val="FFFFFF"/>
                </a:solidFill>
                <a:latin typeface="Now"/>
              </a:rPr>
              <a:t>Tūtawa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mai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i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raro</a:t>
            </a:r>
            <a:endParaRPr lang="en-US" sz="2500" dirty="0">
              <a:solidFill>
                <a:srgbClr val="FFFFFF"/>
              </a:solidFill>
              <a:latin typeface="Now"/>
            </a:endParaRPr>
          </a:p>
          <a:p>
            <a:pPr>
              <a:lnSpc>
                <a:spcPts val="3500"/>
              </a:lnSpc>
            </a:pPr>
            <a:r>
              <a:rPr lang="en-US" sz="2500" dirty="0" err="1">
                <a:solidFill>
                  <a:srgbClr val="FFFFFF"/>
                </a:solidFill>
                <a:latin typeface="Now"/>
              </a:rPr>
              <a:t>Tūtawa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mai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i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roto</a:t>
            </a:r>
          </a:p>
          <a:p>
            <a:pPr>
              <a:lnSpc>
                <a:spcPts val="3500"/>
              </a:lnSpc>
            </a:pPr>
            <a:r>
              <a:rPr lang="en-US" sz="2500" dirty="0" err="1">
                <a:solidFill>
                  <a:srgbClr val="FFFFFF"/>
                </a:solidFill>
                <a:latin typeface="Now"/>
              </a:rPr>
              <a:t>Tūtawa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mai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i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waho</a:t>
            </a:r>
            <a:endParaRPr lang="en-US" sz="2500" dirty="0">
              <a:solidFill>
                <a:srgbClr val="FFFFFF"/>
              </a:solidFill>
              <a:latin typeface="Now"/>
            </a:endParaRP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Now"/>
              </a:rPr>
              <a:t>Kia tau ai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te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mauri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tū</a:t>
            </a:r>
            <a:endParaRPr lang="en-US" sz="2500" dirty="0">
              <a:solidFill>
                <a:srgbClr val="FFFFFF"/>
              </a:solidFill>
              <a:latin typeface="Now"/>
            </a:endParaRPr>
          </a:p>
          <a:p>
            <a:pPr>
              <a:lnSpc>
                <a:spcPts val="3500"/>
              </a:lnSpc>
            </a:pPr>
            <a:r>
              <a:rPr lang="en-US" sz="2500" dirty="0" err="1">
                <a:solidFill>
                  <a:srgbClr val="FFFFFF"/>
                </a:solidFill>
                <a:latin typeface="Now"/>
              </a:rPr>
              <a:t>te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mauri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ora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ki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te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katoa</a:t>
            </a:r>
            <a:endParaRPr lang="en-US" sz="2500" dirty="0">
              <a:solidFill>
                <a:srgbClr val="FFFFFF"/>
              </a:solidFill>
              <a:latin typeface="Now"/>
            </a:endParaRP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Now"/>
              </a:rPr>
              <a:t>Haumi e, hui e, </a:t>
            </a:r>
            <a:r>
              <a:rPr lang="en-US" sz="2500" dirty="0" err="1">
                <a:solidFill>
                  <a:srgbClr val="FFFFFF"/>
                </a:solidFill>
                <a:latin typeface="Now"/>
              </a:rPr>
              <a:t>taiki</a:t>
            </a:r>
            <a:r>
              <a:rPr lang="en-US" sz="2500" dirty="0">
                <a:solidFill>
                  <a:srgbClr val="FFFFFF"/>
                </a:solidFill>
                <a:latin typeface="Now"/>
              </a:rPr>
              <a:t> e</a:t>
            </a:r>
          </a:p>
          <a:p>
            <a:pPr>
              <a:lnSpc>
                <a:spcPts val="3500"/>
              </a:lnSpc>
            </a:pPr>
            <a:endParaRPr lang="en-US" sz="2500">
              <a:solidFill>
                <a:srgbClr val="FFFFFF"/>
              </a:solidFill>
              <a:latin typeface="Now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249889" y="9166713"/>
            <a:ext cx="3693627" cy="918248"/>
          </a:xfrm>
          <a:custGeom>
            <a:avLst/>
            <a:gdLst/>
            <a:ahLst/>
            <a:cxnLst/>
            <a:rect l="l" t="t" r="r" b="b"/>
            <a:pathLst>
              <a:path w="3693627" h="918248">
                <a:moveTo>
                  <a:pt x="0" y="0"/>
                </a:moveTo>
                <a:lnTo>
                  <a:pt x="3693627" y="0"/>
                </a:lnTo>
                <a:lnTo>
                  <a:pt x="3693627" y="918248"/>
                </a:lnTo>
                <a:lnTo>
                  <a:pt x="0" y="9182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14629133" y="2156672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>
            <a:off x="-1219781" y="8214549"/>
            <a:ext cx="3142527" cy="2776851"/>
          </a:xfrm>
          <a:custGeom>
            <a:avLst/>
            <a:gdLst/>
            <a:ahLst/>
            <a:cxnLst/>
            <a:rect l="l" t="t" r="r" b="b"/>
            <a:pathLst>
              <a:path w="3142527" h="2776851">
                <a:moveTo>
                  <a:pt x="0" y="0"/>
                </a:moveTo>
                <a:lnTo>
                  <a:pt x="3142527" y="0"/>
                </a:lnTo>
                <a:lnTo>
                  <a:pt x="3142527" y="2776851"/>
                </a:lnTo>
                <a:lnTo>
                  <a:pt x="0" y="27768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2160776" y="2692505"/>
            <a:ext cx="4235976" cy="4516977"/>
          </a:xfrm>
          <a:custGeom>
            <a:avLst/>
            <a:gdLst/>
            <a:ahLst/>
            <a:cxnLst/>
            <a:rect l="l" t="t" r="r" b="b"/>
            <a:pathLst>
              <a:path w="4235976" h="4516977">
                <a:moveTo>
                  <a:pt x="0" y="0"/>
                </a:moveTo>
                <a:lnTo>
                  <a:pt x="4235976" y="0"/>
                </a:lnTo>
                <a:lnTo>
                  <a:pt x="4235976" y="4516977"/>
                </a:lnTo>
                <a:lnTo>
                  <a:pt x="0" y="45169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0993" b="-7168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>
            <a:off x="1422087" y="2178823"/>
            <a:ext cx="5656147" cy="5907203"/>
          </a:xfrm>
          <a:custGeom>
            <a:avLst/>
            <a:gdLst/>
            <a:ahLst/>
            <a:cxnLst/>
            <a:rect l="l" t="t" r="r" b="b"/>
            <a:pathLst>
              <a:path w="5656147" h="5907203">
                <a:moveTo>
                  <a:pt x="0" y="0"/>
                </a:moveTo>
                <a:lnTo>
                  <a:pt x="5656147" y="0"/>
                </a:lnTo>
                <a:lnTo>
                  <a:pt x="5656147" y="5907203"/>
                </a:lnTo>
                <a:lnTo>
                  <a:pt x="0" y="59072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TextBox 8"/>
          <p:cNvSpPr txBox="1"/>
          <p:nvPr/>
        </p:nvSpPr>
        <p:spPr>
          <a:xfrm>
            <a:off x="7300583" y="3304194"/>
            <a:ext cx="9101976" cy="71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 dirty="0">
                <a:solidFill>
                  <a:srgbClr val="FFFFFF"/>
                </a:solidFill>
                <a:latin typeface="Gochi Hand"/>
              </a:rPr>
              <a:t>Check out this book...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0583" y="4127300"/>
            <a:ext cx="10036832" cy="2889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6"/>
              </a:lnSpc>
            </a:pPr>
            <a:r>
              <a:rPr lang="en-US" sz="2400" dirty="0">
                <a:solidFill>
                  <a:srgbClr val="FFFFFF"/>
                </a:solidFill>
                <a:latin typeface="Now"/>
              </a:rPr>
              <a:t>KEI TUA O TE PAE ASSESSMENT FOR LEARNING: </a:t>
            </a:r>
            <a:br>
              <a:rPr lang="en-US" sz="2400" dirty="0">
                <a:latin typeface="Now"/>
              </a:rPr>
            </a:br>
            <a:r>
              <a:rPr lang="en-US" sz="2400" dirty="0">
                <a:solidFill>
                  <a:srgbClr val="FFFFFF"/>
                </a:solidFill>
                <a:latin typeface="Now"/>
              </a:rPr>
              <a:t>EARLY CHILDHOOD EXEMPLARS </a:t>
            </a:r>
            <a:r>
              <a:rPr lang="en-US" sz="2400" b="1" u="sng" dirty="0">
                <a:solidFill>
                  <a:srgbClr val="FFFFFF"/>
                </a:solidFill>
                <a:latin typeface="Now"/>
              </a:rPr>
              <a:t>BOOK 3 2006</a:t>
            </a:r>
            <a:br>
              <a:rPr lang="en-US" sz="2400" b="1" u="sng" dirty="0">
                <a:latin typeface="Now"/>
              </a:rPr>
            </a:br>
            <a:endParaRPr lang="en-US" sz="2400" dirty="0">
              <a:solidFill>
                <a:srgbClr val="FFFFFF"/>
              </a:solidFill>
              <a:latin typeface="Now"/>
            </a:endParaRPr>
          </a:p>
          <a:p>
            <a:pPr>
              <a:lnSpc>
                <a:spcPts val="4646"/>
              </a:lnSpc>
            </a:pPr>
            <a:r>
              <a:rPr lang="en-US" sz="2400" dirty="0">
                <a:solidFill>
                  <a:srgbClr val="FFFFFF"/>
                </a:solidFill>
                <a:latin typeface="Now"/>
              </a:rPr>
              <a:t>This book from Ministry of Education has examples of exemplar bicultural practice that you can implement in your Centre.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14629133" y="2156672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>
            <a:off x="2111063" y="2520883"/>
            <a:ext cx="4278195" cy="4843017"/>
          </a:xfrm>
          <a:custGeom>
            <a:avLst/>
            <a:gdLst/>
            <a:ahLst/>
            <a:cxnLst/>
            <a:rect l="l" t="t" r="r" b="b"/>
            <a:pathLst>
              <a:path w="4278195" h="4843017">
                <a:moveTo>
                  <a:pt x="0" y="0"/>
                </a:moveTo>
                <a:lnTo>
                  <a:pt x="4278195" y="0"/>
                </a:lnTo>
                <a:lnTo>
                  <a:pt x="4278195" y="4843017"/>
                </a:lnTo>
                <a:lnTo>
                  <a:pt x="0" y="48430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361" b="-4361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1422087" y="2178823"/>
            <a:ext cx="5656147" cy="5907203"/>
          </a:xfrm>
          <a:custGeom>
            <a:avLst/>
            <a:gdLst/>
            <a:ahLst/>
            <a:cxnLst/>
            <a:rect l="l" t="t" r="r" b="b"/>
            <a:pathLst>
              <a:path w="5656147" h="5907203">
                <a:moveTo>
                  <a:pt x="0" y="0"/>
                </a:moveTo>
                <a:lnTo>
                  <a:pt x="5656147" y="0"/>
                </a:lnTo>
                <a:lnTo>
                  <a:pt x="5656147" y="5907203"/>
                </a:lnTo>
                <a:lnTo>
                  <a:pt x="0" y="59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TextBox 7"/>
          <p:cNvSpPr txBox="1"/>
          <p:nvPr/>
        </p:nvSpPr>
        <p:spPr>
          <a:xfrm>
            <a:off x="7300583" y="3304194"/>
            <a:ext cx="9101976" cy="71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 dirty="0">
                <a:solidFill>
                  <a:srgbClr val="FFFFFF"/>
                </a:solidFill>
                <a:latin typeface="Gochi Hand"/>
              </a:rPr>
              <a:t>Study </a:t>
            </a:r>
            <a:r>
              <a:rPr lang="en-US" sz="5600" dirty="0" err="1">
                <a:solidFill>
                  <a:srgbClr val="FFFFFF"/>
                </a:solidFill>
                <a:latin typeface="Gochi Hand"/>
              </a:rPr>
              <a:t>Te</a:t>
            </a:r>
            <a:r>
              <a:rPr lang="en-US" sz="5600" dirty="0">
                <a:solidFill>
                  <a:srgbClr val="FFFFFF"/>
                </a:solidFill>
                <a:latin typeface="Gochi Hand"/>
              </a:rPr>
              <a:t> </a:t>
            </a:r>
            <a:r>
              <a:rPr lang="en-US" sz="5600" dirty="0" err="1">
                <a:solidFill>
                  <a:srgbClr val="FFFFFF"/>
                </a:solidFill>
                <a:latin typeface="Gochi Hand"/>
              </a:rPr>
              <a:t>Whāriki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00583" y="4127300"/>
            <a:ext cx="10036832" cy="2889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6"/>
              </a:lnSpc>
            </a:pPr>
            <a:r>
              <a:rPr lang="en-US" sz="2400" dirty="0">
                <a:solidFill>
                  <a:srgbClr val="FFFFFF"/>
                </a:solidFill>
                <a:latin typeface="Now"/>
              </a:rPr>
              <a:t> TE WHĀRIKI 2017 – Is full of </a:t>
            </a:r>
            <a:r>
              <a:rPr lang="en-US" sz="2400" err="1">
                <a:solidFill>
                  <a:srgbClr val="FFFFFF"/>
                </a:solidFill>
                <a:latin typeface="Now"/>
              </a:rPr>
              <a:t>te</a:t>
            </a:r>
            <a:r>
              <a:rPr lang="en-US" sz="24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Now"/>
              </a:rPr>
              <a:t>reo</a:t>
            </a:r>
            <a:r>
              <a:rPr lang="en-US" sz="2400" dirty="0">
                <a:solidFill>
                  <a:srgbClr val="FFFFFF"/>
                </a:solidFill>
                <a:latin typeface="Now"/>
              </a:rPr>
              <a:t> me </a:t>
            </a:r>
            <a:r>
              <a:rPr lang="en-US" sz="2400" err="1">
                <a:solidFill>
                  <a:srgbClr val="FFFFFF"/>
                </a:solidFill>
                <a:latin typeface="Now"/>
              </a:rPr>
              <a:t>ona</a:t>
            </a:r>
            <a:r>
              <a:rPr lang="en-US" sz="2400" dirty="0">
                <a:solidFill>
                  <a:srgbClr val="FFFFFF"/>
                </a:solidFill>
                <a:latin typeface="Now"/>
              </a:rPr>
              <a:t> tikanga Māori</a:t>
            </a:r>
          </a:p>
          <a:p>
            <a:pPr>
              <a:lnSpc>
                <a:spcPts val="4646"/>
              </a:lnSpc>
            </a:pPr>
            <a:endParaRPr lang="en-US" sz="2400" dirty="0">
              <a:solidFill>
                <a:srgbClr val="FFFFFF"/>
              </a:solidFill>
              <a:latin typeface="Now"/>
            </a:endParaRPr>
          </a:p>
          <a:p>
            <a:pPr>
              <a:lnSpc>
                <a:spcPts val="4646"/>
              </a:lnSpc>
            </a:pPr>
            <a:r>
              <a:rPr lang="en-US" sz="2400" dirty="0">
                <a:solidFill>
                  <a:srgbClr val="FFFFFF"/>
                </a:solidFill>
                <a:latin typeface="Now"/>
              </a:rPr>
              <a:t> Unique in its bicultural framing, </a:t>
            </a:r>
            <a:r>
              <a:rPr lang="en-US" sz="2400" err="1">
                <a:solidFill>
                  <a:srgbClr val="FFFFFF"/>
                </a:solidFill>
                <a:latin typeface="Now"/>
              </a:rPr>
              <a:t>Te</a:t>
            </a:r>
            <a:r>
              <a:rPr lang="en-US" sz="24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Now"/>
              </a:rPr>
              <a:t>Whāriki</a:t>
            </a:r>
            <a:r>
              <a:rPr lang="en-US" sz="2400" dirty="0">
                <a:solidFill>
                  <a:srgbClr val="FFFFFF"/>
                </a:solidFill>
                <a:latin typeface="Now"/>
              </a:rPr>
              <a:t> is the national curriculum document for early childhood education (ECE) and offers a pathway for 'local' curriculum.</a:t>
            </a:r>
          </a:p>
        </p:txBody>
      </p:sp>
      <p:sp>
        <p:nvSpPr>
          <p:cNvPr id="9" name="Freeform 9"/>
          <p:cNvSpPr/>
          <p:nvPr/>
        </p:nvSpPr>
        <p:spPr>
          <a:xfrm>
            <a:off x="-1219781" y="8214549"/>
            <a:ext cx="3142527" cy="2776851"/>
          </a:xfrm>
          <a:custGeom>
            <a:avLst/>
            <a:gdLst/>
            <a:ahLst/>
            <a:cxnLst/>
            <a:rect l="l" t="t" r="r" b="b"/>
            <a:pathLst>
              <a:path w="3142527" h="2776851">
                <a:moveTo>
                  <a:pt x="0" y="0"/>
                </a:moveTo>
                <a:lnTo>
                  <a:pt x="3142527" y="0"/>
                </a:lnTo>
                <a:lnTo>
                  <a:pt x="3142527" y="2776851"/>
                </a:lnTo>
                <a:lnTo>
                  <a:pt x="0" y="2776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0" name="Freeform 10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14629133" y="2156672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TextBox 7"/>
          <p:cNvSpPr txBox="1"/>
          <p:nvPr/>
        </p:nvSpPr>
        <p:spPr>
          <a:xfrm>
            <a:off x="7300583" y="3304194"/>
            <a:ext cx="9101976" cy="71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 dirty="0">
                <a:solidFill>
                  <a:srgbClr val="FFFFFF"/>
                </a:solidFill>
                <a:latin typeface="Gochi Hand"/>
              </a:rPr>
              <a:t>Get outdoors!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00583" y="4127300"/>
            <a:ext cx="10036832" cy="2886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6"/>
              </a:lnSpc>
            </a:pPr>
            <a:r>
              <a:rPr lang="en-US" sz="2400" dirty="0">
                <a:solidFill>
                  <a:srgbClr val="FFFFFF"/>
                </a:solidFill>
                <a:latin typeface="Now"/>
              </a:rPr>
              <a:t>Nature excursions to the </a:t>
            </a:r>
            <a:r>
              <a:rPr lang="en-US" sz="2400" err="1">
                <a:solidFill>
                  <a:srgbClr val="FFFFFF"/>
                </a:solidFill>
                <a:latin typeface="Now"/>
              </a:rPr>
              <a:t>awa</a:t>
            </a:r>
            <a:r>
              <a:rPr lang="en-US" sz="2400" dirty="0">
                <a:solidFill>
                  <a:srgbClr val="FFFFFF"/>
                </a:solidFill>
                <a:latin typeface="Now"/>
              </a:rPr>
              <a:t>, </a:t>
            </a:r>
            <a:r>
              <a:rPr lang="en-US" sz="2400" err="1">
                <a:solidFill>
                  <a:srgbClr val="FFFFFF"/>
                </a:solidFill>
                <a:latin typeface="Now"/>
              </a:rPr>
              <a:t>ngāhere</a:t>
            </a:r>
            <a:r>
              <a:rPr lang="en-US" sz="2400" dirty="0">
                <a:solidFill>
                  <a:srgbClr val="FFFFFF"/>
                </a:solidFill>
                <a:latin typeface="Now"/>
              </a:rPr>
              <a:t>, beach, or bush are all great ways to connect with the whenua. </a:t>
            </a:r>
          </a:p>
          <a:p>
            <a:pPr>
              <a:lnSpc>
                <a:spcPts val="4646"/>
              </a:lnSpc>
            </a:pPr>
            <a:endParaRPr lang="en-US" sz="2400" dirty="0">
              <a:solidFill>
                <a:srgbClr val="FFFFFF"/>
              </a:solidFill>
              <a:latin typeface="Now"/>
            </a:endParaRPr>
          </a:p>
          <a:p>
            <a:pPr>
              <a:lnSpc>
                <a:spcPts val="4646"/>
              </a:lnSpc>
            </a:pPr>
            <a:r>
              <a:rPr lang="en-US" sz="2400" dirty="0">
                <a:solidFill>
                  <a:srgbClr val="FFFFFF"/>
                </a:solidFill>
                <a:latin typeface="Now"/>
              </a:rPr>
              <a:t>Collect natural resources to take back to Centre, learn the local Māori history and be refreshed by the winds of </a:t>
            </a:r>
            <a:r>
              <a:rPr lang="en-US" sz="2400" err="1">
                <a:solidFill>
                  <a:srgbClr val="FFFFFF"/>
                </a:solidFill>
                <a:latin typeface="Now"/>
              </a:rPr>
              <a:t>Tawhirimātea</a:t>
            </a:r>
            <a:r>
              <a:rPr lang="en-US" sz="2400" dirty="0">
                <a:solidFill>
                  <a:srgbClr val="FFFFFF"/>
                </a:solidFill>
                <a:latin typeface="Now"/>
              </a:rPr>
              <a:t>.  </a:t>
            </a:r>
          </a:p>
        </p:txBody>
      </p:sp>
      <p:pic>
        <p:nvPicPr>
          <p:cNvPr id="11" name="Picture 10" descr="Smiling child holding oil lamp">
            <a:extLst>
              <a:ext uri="{FF2B5EF4-FFF2-40B4-BE49-F238E27FC236}">
                <a16:creationId xmlns:a16="http://schemas.microsoft.com/office/drawing/2014/main" id="{B4F74969-48B2-4376-2D2C-8916EB3CCC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27" t="-2290" r="20339" b="-5089"/>
          <a:stretch/>
        </p:blipFill>
        <p:spPr>
          <a:xfrm>
            <a:off x="2286000" y="2574193"/>
            <a:ext cx="3967546" cy="4578653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-1219781" y="8214549"/>
            <a:ext cx="3142527" cy="2776851"/>
          </a:xfrm>
          <a:custGeom>
            <a:avLst/>
            <a:gdLst/>
            <a:ahLst/>
            <a:cxnLst/>
            <a:rect l="l" t="t" r="r" b="b"/>
            <a:pathLst>
              <a:path w="3142527" h="2776851">
                <a:moveTo>
                  <a:pt x="0" y="0"/>
                </a:moveTo>
                <a:lnTo>
                  <a:pt x="3142527" y="0"/>
                </a:lnTo>
                <a:lnTo>
                  <a:pt x="3142527" y="2776851"/>
                </a:lnTo>
                <a:lnTo>
                  <a:pt x="0" y="2776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0" name="Freeform 10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1422087" y="2178823"/>
            <a:ext cx="5656147" cy="5907203"/>
          </a:xfrm>
          <a:custGeom>
            <a:avLst/>
            <a:gdLst/>
            <a:ahLst/>
            <a:cxnLst/>
            <a:rect l="l" t="t" r="r" b="b"/>
            <a:pathLst>
              <a:path w="5656147" h="5907203">
                <a:moveTo>
                  <a:pt x="0" y="0"/>
                </a:moveTo>
                <a:lnTo>
                  <a:pt x="5656147" y="0"/>
                </a:lnTo>
                <a:lnTo>
                  <a:pt x="5656147" y="5907203"/>
                </a:lnTo>
                <a:lnTo>
                  <a:pt x="0" y="5907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3181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-2699999">
            <a:off x="3399301" y="4000625"/>
            <a:ext cx="2068144" cy="1756042"/>
          </a:xfrm>
          <a:custGeom>
            <a:avLst/>
            <a:gdLst/>
            <a:ahLst/>
            <a:cxnLst/>
            <a:rect l="l" t="t" r="r" b="b"/>
            <a:pathLst>
              <a:path w="2068144" h="1756042">
                <a:moveTo>
                  <a:pt x="0" y="0"/>
                </a:moveTo>
                <a:lnTo>
                  <a:pt x="2068144" y="0"/>
                </a:lnTo>
                <a:lnTo>
                  <a:pt x="2068144" y="1756043"/>
                </a:lnTo>
                <a:lnTo>
                  <a:pt x="0" y="1756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 rot="7334544">
            <a:off x="13698181" y="5872792"/>
            <a:ext cx="2068144" cy="1756042"/>
          </a:xfrm>
          <a:custGeom>
            <a:avLst/>
            <a:gdLst/>
            <a:ahLst/>
            <a:cxnLst/>
            <a:rect l="l" t="t" r="r" b="b"/>
            <a:pathLst>
              <a:path w="2068144" h="1756042">
                <a:moveTo>
                  <a:pt x="0" y="0"/>
                </a:moveTo>
                <a:lnTo>
                  <a:pt x="2068144" y="0"/>
                </a:lnTo>
                <a:lnTo>
                  <a:pt x="2068144" y="1756043"/>
                </a:lnTo>
                <a:lnTo>
                  <a:pt x="0" y="1756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 rot="2342060">
            <a:off x="5656738" y="2612110"/>
            <a:ext cx="7684826" cy="6608950"/>
          </a:xfrm>
          <a:custGeom>
            <a:avLst/>
            <a:gdLst/>
            <a:ahLst/>
            <a:cxnLst/>
            <a:rect l="l" t="t" r="r" b="b"/>
            <a:pathLst>
              <a:path w="7684826" h="6608950">
                <a:moveTo>
                  <a:pt x="0" y="0"/>
                </a:moveTo>
                <a:lnTo>
                  <a:pt x="7684826" y="0"/>
                </a:lnTo>
                <a:lnTo>
                  <a:pt x="7684826" y="6608950"/>
                </a:lnTo>
                <a:lnTo>
                  <a:pt x="0" y="660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TextBox 7"/>
          <p:cNvSpPr txBox="1"/>
          <p:nvPr/>
        </p:nvSpPr>
        <p:spPr>
          <a:xfrm>
            <a:off x="5560358" y="5474446"/>
            <a:ext cx="787758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9"/>
              </a:lnSpc>
            </a:pPr>
            <a:r>
              <a:rPr lang="en-US" sz="6600" dirty="0">
                <a:solidFill>
                  <a:srgbClr val="FFFFFF"/>
                </a:solidFill>
                <a:latin typeface="Bryndan Write Bold"/>
              </a:rPr>
              <a:t>BREAKOUT</a:t>
            </a:r>
            <a:r>
              <a:rPr lang="en-US" sz="6650" dirty="0">
                <a:solidFill>
                  <a:srgbClr val="FFFFFF"/>
                </a:solidFill>
                <a:latin typeface="Bryndan Write Bold"/>
              </a:rPr>
              <a:t> ROOMS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Freeform 9"/>
          <p:cNvSpPr/>
          <p:nvPr/>
        </p:nvSpPr>
        <p:spPr>
          <a:xfrm>
            <a:off x="14839413" y="9258300"/>
            <a:ext cx="3325220" cy="826661"/>
          </a:xfrm>
          <a:custGeom>
            <a:avLst/>
            <a:gdLst/>
            <a:ahLst/>
            <a:cxnLst/>
            <a:rect l="l" t="t" r="r" b="b"/>
            <a:pathLst>
              <a:path w="3325220" h="826661">
                <a:moveTo>
                  <a:pt x="0" y="0"/>
                </a:moveTo>
                <a:lnTo>
                  <a:pt x="3325220" y="0"/>
                </a:lnTo>
                <a:lnTo>
                  <a:pt x="3325220" y="826661"/>
                </a:lnTo>
                <a:lnTo>
                  <a:pt x="0" y="8266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grpSp>
        <p:nvGrpSpPr>
          <p:cNvPr id="3" name="Group 3"/>
          <p:cNvGrpSpPr/>
          <p:nvPr/>
        </p:nvGrpSpPr>
        <p:grpSpPr>
          <a:xfrm>
            <a:off x="289" y="0"/>
            <a:ext cx="5527813" cy="10278781"/>
            <a:chOff x="0" y="0"/>
            <a:chExt cx="7370417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43160" r="21523"/>
            <a:stretch>
              <a:fillRect/>
            </a:stretch>
          </p:blipFill>
          <p:spPr>
            <a:xfrm>
              <a:off x="0" y="0"/>
              <a:ext cx="7370417" cy="1391335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6496022" y="3019230"/>
            <a:ext cx="964062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dirty="0" err="1">
                <a:solidFill>
                  <a:srgbClr val="FFFFFF"/>
                </a:solidFill>
                <a:latin typeface="Bryndan Write Bold"/>
              </a:rPr>
              <a:t>Mihimihi</a:t>
            </a:r>
          </a:p>
        </p:txBody>
      </p:sp>
      <p:sp>
        <p:nvSpPr>
          <p:cNvPr id="6" name="Freeform 6"/>
          <p:cNvSpPr/>
          <p:nvPr/>
        </p:nvSpPr>
        <p:spPr>
          <a:xfrm>
            <a:off x="4049565" y="8420295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>
            <a:off x="5567467" y="0"/>
            <a:ext cx="12720533" cy="1869317"/>
          </a:xfrm>
          <a:custGeom>
            <a:avLst/>
            <a:gdLst/>
            <a:ahLst/>
            <a:cxnLst/>
            <a:rect l="l" t="t" r="r" b="b"/>
            <a:pathLst>
              <a:path w="12842128" h="1869317">
                <a:moveTo>
                  <a:pt x="0" y="0"/>
                </a:moveTo>
                <a:lnTo>
                  <a:pt x="12842128" y="0"/>
                </a:lnTo>
                <a:lnTo>
                  <a:pt x="12842128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2406"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TextBox 8"/>
          <p:cNvSpPr txBox="1"/>
          <p:nvPr/>
        </p:nvSpPr>
        <p:spPr>
          <a:xfrm>
            <a:off x="6496022" y="4197546"/>
            <a:ext cx="8675320" cy="43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endParaRPr lang="en-US" sz="2500">
              <a:solidFill>
                <a:srgbClr val="FFFFFF"/>
              </a:solidFill>
              <a:latin typeface="Now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249889" y="9166713"/>
            <a:ext cx="3693627" cy="918248"/>
          </a:xfrm>
          <a:custGeom>
            <a:avLst/>
            <a:gdLst/>
            <a:ahLst/>
            <a:cxnLst/>
            <a:rect l="l" t="t" r="r" b="b"/>
            <a:pathLst>
              <a:path w="3693627" h="918248">
                <a:moveTo>
                  <a:pt x="0" y="0"/>
                </a:moveTo>
                <a:lnTo>
                  <a:pt x="3693627" y="0"/>
                </a:lnTo>
                <a:lnTo>
                  <a:pt x="3693627" y="918248"/>
                </a:lnTo>
                <a:lnTo>
                  <a:pt x="0" y="9182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8883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grpSp>
        <p:nvGrpSpPr>
          <p:cNvPr id="3" name="Group 3"/>
          <p:cNvGrpSpPr/>
          <p:nvPr/>
        </p:nvGrpSpPr>
        <p:grpSpPr>
          <a:xfrm>
            <a:off x="-81941" y="0"/>
            <a:ext cx="5527813" cy="10289104"/>
            <a:chOff x="0" y="0"/>
            <a:chExt cx="7370417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1508" r="33176"/>
            <a:stretch>
              <a:fillRect/>
            </a:stretch>
          </p:blipFill>
          <p:spPr>
            <a:xfrm>
              <a:off x="0" y="0"/>
              <a:ext cx="7370417" cy="13913357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-564077" flipH="1">
            <a:off x="3959566" y="2251280"/>
            <a:ext cx="2473723" cy="971498"/>
          </a:xfrm>
          <a:custGeom>
            <a:avLst/>
            <a:gdLst/>
            <a:ahLst/>
            <a:cxnLst/>
            <a:rect l="l" t="t" r="r" b="b"/>
            <a:pathLst>
              <a:path w="2473723" h="971498">
                <a:moveTo>
                  <a:pt x="2473723" y="0"/>
                </a:moveTo>
                <a:lnTo>
                  <a:pt x="0" y="0"/>
                </a:lnTo>
                <a:lnTo>
                  <a:pt x="0" y="971499"/>
                </a:lnTo>
                <a:lnTo>
                  <a:pt x="2473723" y="971499"/>
                </a:lnTo>
                <a:lnTo>
                  <a:pt x="24737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1158335" y="8745353"/>
            <a:ext cx="1089125" cy="967529"/>
          </a:xfrm>
          <a:custGeom>
            <a:avLst/>
            <a:gdLst/>
            <a:ahLst/>
            <a:cxnLst/>
            <a:rect l="l" t="t" r="r" b="b"/>
            <a:pathLst>
              <a:path w="3083294" h="3083294">
                <a:moveTo>
                  <a:pt x="0" y="0"/>
                </a:moveTo>
                <a:lnTo>
                  <a:pt x="3083294" y="0"/>
                </a:lnTo>
                <a:lnTo>
                  <a:pt x="3083294" y="3083294"/>
                </a:lnTo>
                <a:lnTo>
                  <a:pt x="0" y="308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>
            <a:off x="4201063" y="8366599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Freeform 8"/>
          <p:cNvSpPr/>
          <p:nvPr/>
        </p:nvSpPr>
        <p:spPr>
          <a:xfrm>
            <a:off x="5445872" y="0"/>
            <a:ext cx="12842128" cy="1869317"/>
          </a:xfrm>
          <a:custGeom>
            <a:avLst/>
            <a:gdLst/>
            <a:ahLst/>
            <a:cxnLst/>
            <a:rect l="l" t="t" r="r" b="b"/>
            <a:pathLst>
              <a:path w="12842128" h="1869317">
                <a:moveTo>
                  <a:pt x="0" y="0"/>
                </a:moveTo>
                <a:lnTo>
                  <a:pt x="12842128" y="0"/>
                </a:lnTo>
                <a:lnTo>
                  <a:pt x="12842128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2406"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TextBox 9"/>
          <p:cNvSpPr txBox="1"/>
          <p:nvPr/>
        </p:nvSpPr>
        <p:spPr>
          <a:xfrm>
            <a:off x="6496022" y="3054899"/>
            <a:ext cx="9640627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dirty="0" err="1">
                <a:solidFill>
                  <a:srgbClr val="FFFFFF"/>
                </a:solidFill>
                <a:latin typeface="Bryndan Write Bold"/>
              </a:rPr>
              <a:t>Mihimihi</a:t>
            </a:r>
            <a:r>
              <a:rPr lang="en-US" sz="5000" dirty="0">
                <a:solidFill>
                  <a:srgbClr val="FFFFFF"/>
                </a:solidFill>
                <a:latin typeface="Bryndan Write Bold"/>
              </a:rPr>
              <a:t> a </a:t>
            </a:r>
            <a:r>
              <a:rPr lang="en-US" sz="5000" dirty="0" err="1">
                <a:solidFill>
                  <a:srgbClr val="FFFFFF"/>
                </a:solidFill>
                <a:latin typeface="Bryndan Write Bold"/>
              </a:rPr>
              <a:t>te</a:t>
            </a:r>
            <a:r>
              <a:rPr lang="en-US" sz="5000" dirty="0">
                <a:solidFill>
                  <a:srgbClr val="FFFFFF"/>
                </a:solidFill>
                <a:latin typeface="Bryndan Write Bold"/>
              </a:rPr>
              <a:t> </a:t>
            </a:r>
            <a:r>
              <a:rPr lang="en-US" sz="5000" dirty="0" err="1">
                <a:solidFill>
                  <a:srgbClr val="FFFFFF"/>
                </a:solidFill>
                <a:latin typeface="Bryndan Write Bold"/>
              </a:rPr>
              <a:t>tīma</a:t>
            </a:r>
            <a:r>
              <a:rPr lang="en-US" sz="5000" dirty="0">
                <a:solidFill>
                  <a:srgbClr val="FFFFFF"/>
                </a:solidFill>
                <a:latin typeface="Bryndan Write Bold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Bryndan Write Bold"/>
              </a:rPr>
              <a:t>Kaihononga</a:t>
            </a:r>
            <a:r>
              <a:rPr lang="en-US" sz="5000" dirty="0">
                <a:solidFill>
                  <a:srgbClr val="FFFFFF"/>
                </a:solidFill>
                <a:latin typeface="Bryndan Write Bold"/>
              </a:rPr>
              <a:t> Māori </a:t>
            </a:r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6496022" y="4899574"/>
            <a:ext cx="9640627" cy="402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err="1">
                <a:solidFill>
                  <a:srgbClr val="FFFFFF"/>
                </a:solidFill>
                <a:latin typeface="Gochi Hand"/>
                <a:ea typeface="Gochi Hand"/>
              </a:rPr>
              <a:t>Kaiwhakahaere</a:t>
            </a:r>
            <a:r>
              <a:rPr lang="en-US" sz="2500" dirty="0">
                <a:solidFill>
                  <a:srgbClr val="FFFFFF"/>
                </a:solidFill>
                <a:latin typeface="Gochi Hand"/>
                <a:ea typeface="Gochi Hand"/>
              </a:rPr>
              <a:t> Hononga Māori - Erana Rattray</a:t>
            </a:r>
          </a:p>
          <a:p>
            <a:pPr>
              <a:lnSpc>
                <a:spcPts val="3500"/>
              </a:lnSpc>
            </a:pPr>
            <a:endParaRPr lang="en-US" sz="2500" dirty="0">
              <a:solidFill>
                <a:srgbClr val="FFFFFF"/>
              </a:solidFill>
              <a:latin typeface="Gochi Hand"/>
              <a:ea typeface="Gochi Hand"/>
            </a:endParaRPr>
          </a:p>
          <a:p>
            <a:pPr>
              <a:lnSpc>
                <a:spcPts val="3500"/>
              </a:lnSpc>
            </a:pPr>
            <a:r>
              <a:rPr lang="en-US" sz="2500" err="1">
                <a:solidFill>
                  <a:srgbClr val="FFFFFF"/>
                </a:solidFill>
                <a:latin typeface="Gochi Hand"/>
                <a:ea typeface="Gochi Hand"/>
              </a:rPr>
              <a:t>Kaihononga</a:t>
            </a:r>
            <a:r>
              <a:rPr lang="en-US" sz="2500" dirty="0">
                <a:solidFill>
                  <a:srgbClr val="FFFFFF"/>
                </a:solidFill>
                <a:latin typeface="Gochi Hand"/>
                <a:ea typeface="Gochi Hand"/>
              </a:rPr>
              <a:t> Māori:</a:t>
            </a:r>
            <a:br>
              <a:rPr lang="en-US" sz="2500" dirty="0">
                <a:latin typeface="Gochi Hand"/>
              </a:rPr>
            </a:br>
            <a:r>
              <a:rPr lang="en-US" sz="2500" dirty="0">
                <a:solidFill>
                  <a:srgbClr val="FFFFFF"/>
                </a:solidFill>
                <a:latin typeface="Gochi Hand"/>
                <a:ea typeface="+mn-lt"/>
                <a:cs typeface="+mn-lt"/>
              </a:rPr>
              <a:t>LNI - Faith Tupou</a:t>
            </a:r>
            <a:endParaRPr lang="en-US" sz="2500">
              <a:solidFill>
                <a:srgbClr val="FFFFFF"/>
              </a:solidFill>
              <a:latin typeface="Gochi Hand"/>
              <a:ea typeface="Gochi Hand"/>
            </a:endParaRP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Gochi Hand"/>
                <a:ea typeface="Gochi Hand"/>
              </a:rPr>
              <a:t>CNI - Jean </a:t>
            </a:r>
            <a:r>
              <a:rPr lang="en-US" sz="2500" err="1">
                <a:solidFill>
                  <a:srgbClr val="FFFFFF"/>
                </a:solidFill>
                <a:latin typeface="Gochi Hand"/>
                <a:ea typeface="Gochi Hand"/>
              </a:rPr>
              <a:t>Yern</a:t>
            </a:r>
            <a:endParaRPr lang="en-US" sz="2500">
              <a:solidFill>
                <a:srgbClr val="FFFFFF"/>
              </a:solidFill>
              <a:latin typeface="Gochi Hand"/>
              <a:ea typeface="Gochi Hand"/>
            </a:endParaRP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Gochi Hand"/>
                <a:ea typeface="+mn-lt"/>
                <a:cs typeface="+mn-lt"/>
              </a:rPr>
              <a:t>LSI - Lisa </a:t>
            </a:r>
            <a:r>
              <a:rPr lang="en-US" sz="2500" err="1">
                <a:solidFill>
                  <a:srgbClr val="FFFFFF"/>
                </a:solidFill>
                <a:latin typeface="Gochi Hand"/>
                <a:ea typeface="+mn-lt"/>
                <a:cs typeface="+mn-lt"/>
              </a:rPr>
              <a:t>Te</a:t>
            </a:r>
            <a:r>
              <a:rPr lang="en-US" sz="2500" dirty="0">
                <a:solidFill>
                  <a:srgbClr val="FFFFFF"/>
                </a:solidFill>
                <a:latin typeface="Gochi Hand"/>
                <a:ea typeface="+mn-lt"/>
                <a:cs typeface="+mn-lt"/>
              </a:rPr>
              <a:t> Raki</a:t>
            </a:r>
            <a:endParaRPr lang="en-US" sz="2500">
              <a:latin typeface="Gochi Hand"/>
              <a:ea typeface="+mn-lt"/>
              <a:cs typeface="+mn-lt"/>
            </a:endParaRP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Gochi Hand"/>
                <a:ea typeface="+mn-lt"/>
                <a:cs typeface="+mn-lt"/>
              </a:rPr>
              <a:t>UNI - Shekinah Graham</a:t>
            </a:r>
            <a:endParaRPr lang="en-US" sz="2500">
              <a:latin typeface="Gochi Hand"/>
              <a:ea typeface="Gochi Hand"/>
              <a:cs typeface="Calibri"/>
            </a:endParaRP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Gochi Hand"/>
                <a:ea typeface="Gochi Hand"/>
              </a:rPr>
              <a:t>USI - Tara Bovill</a:t>
            </a:r>
          </a:p>
          <a:p>
            <a:pPr>
              <a:lnSpc>
                <a:spcPts val="3500"/>
              </a:lnSpc>
            </a:pPr>
            <a:endParaRPr lang="en-US" sz="2500" dirty="0">
              <a:solidFill>
                <a:srgbClr val="FFFFFF"/>
              </a:solidFill>
              <a:latin typeface="Gochi Hand"/>
              <a:ea typeface="Gochi Ha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3687259" y="2679871"/>
            <a:ext cx="11488707" cy="5629212"/>
          </a:xfrm>
          <a:custGeom>
            <a:avLst/>
            <a:gdLst/>
            <a:ahLst/>
            <a:cxnLst/>
            <a:rect l="l" t="t" r="r" b="b"/>
            <a:pathLst>
              <a:path w="11488707" h="5629212">
                <a:moveTo>
                  <a:pt x="0" y="0"/>
                </a:moveTo>
                <a:lnTo>
                  <a:pt x="11488706" y="0"/>
                </a:lnTo>
                <a:lnTo>
                  <a:pt x="11488706" y="5629212"/>
                </a:lnTo>
                <a:lnTo>
                  <a:pt x="0" y="5629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73059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721296">
            <a:off x="6325472" y="4022680"/>
            <a:ext cx="5637056" cy="1434887"/>
          </a:xfrm>
          <a:custGeom>
            <a:avLst/>
            <a:gdLst/>
            <a:ahLst/>
            <a:cxnLst/>
            <a:rect l="l" t="t" r="r" b="b"/>
            <a:pathLst>
              <a:path w="5637056" h="1434887">
                <a:moveTo>
                  <a:pt x="0" y="0"/>
                </a:moveTo>
                <a:lnTo>
                  <a:pt x="5637056" y="0"/>
                </a:lnTo>
                <a:lnTo>
                  <a:pt x="5637056" y="1434887"/>
                </a:lnTo>
                <a:lnTo>
                  <a:pt x="0" y="1434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 rot="-3026566">
            <a:off x="2378425" y="2370628"/>
            <a:ext cx="2617667" cy="1662219"/>
          </a:xfrm>
          <a:custGeom>
            <a:avLst/>
            <a:gdLst/>
            <a:ahLst/>
            <a:cxnLst/>
            <a:rect l="l" t="t" r="r" b="b"/>
            <a:pathLst>
              <a:path w="2617667" h="1662219">
                <a:moveTo>
                  <a:pt x="0" y="0"/>
                </a:moveTo>
                <a:lnTo>
                  <a:pt x="2617667" y="0"/>
                </a:lnTo>
                <a:lnTo>
                  <a:pt x="2617667" y="1662218"/>
                </a:lnTo>
                <a:lnTo>
                  <a:pt x="0" y="1662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TextBox 6"/>
          <p:cNvSpPr txBox="1"/>
          <p:nvPr/>
        </p:nvSpPr>
        <p:spPr>
          <a:xfrm>
            <a:off x="3974871" y="3382712"/>
            <a:ext cx="10913483" cy="1160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6"/>
              </a:lnSpc>
            </a:pPr>
            <a:r>
              <a:rPr lang="en-US" sz="5300" dirty="0">
                <a:solidFill>
                  <a:srgbClr val="000000"/>
                </a:solidFill>
                <a:latin typeface="Gochi Hand"/>
              </a:rPr>
              <a:t>Why promote </a:t>
            </a:r>
          </a:p>
          <a:p>
            <a:pPr algn="ctr">
              <a:lnSpc>
                <a:spcPts val="4346"/>
              </a:lnSpc>
            </a:pPr>
            <a:r>
              <a:rPr lang="en-US" sz="5300" dirty="0">
                <a:solidFill>
                  <a:srgbClr val="000000"/>
                </a:solidFill>
                <a:latin typeface="Gochi Hand"/>
              </a:rPr>
              <a:t> </a:t>
            </a:r>
            <a:r>
              <a:rPr lang="en-US" sz="5300" dirty="0" err="1">
                <a:solidFill>
                  <a:srgbClr val="000000"/>
                </a:solidFill>
                <a:latin typeface="Gochi Hand"/>
              </a:rPr>
              <a:t>Te</a:t>
            </a:r>
            <a:r>
              <a:rPr lang="en-US" sz="5300" dirty="0">
                <a:solidFill>
                  <a:srgbClr val="000000"/>
                </a:solidFill>
                <a:latin typeface="Gochi Hand"/>
              </a:rPr>
              <a:t> Ao </a:t>
            </a:r>
            <a:r>
              <a:rPr lang="en-US" sz="5300" dirty="0" err="1">
                <a:solidFill>
                  <a:srgbClr val="000000"/>
                </a:solidFill>
                <a:latin typeface="Gochi Hand"/>
              </a:rPr>
              <a:t>Màori</a:t>
            </a:r>
            <a:r>
              <a:rPr lang="en-US" sz="5300" dirty="0">
                <a:solidFill>
                  <a:srgbClr val="000000"/>
                </a:solidFill>
                <a:latin typeface="Gochi Hand"/>
              </a:rPr>
              <a:t> in </a:t>
            </a:r>
            <a:r>
              <a:rPr lang="en-US" sz="5300" dirty="0" err="1">
                <a:solidFill>
                  <a:srgbClr val="000000"/>
                </a:solidFill>
                <a:latin typeface="Gochi Hand"/>
              </a:rPr>
              <a:t>Playcentre</a:t>
            </a:r>
            <a:r>
              <a:rPr lang="en-US" sz="5300" dirty="0">
                <a:solidFill>
                  <a:srgbClr val="000000"/>
                </a:solidFill>
                <a:latin typeface="Gochi Hand"/>
              </a:rPr>
              <a:t> Aotearoa? </a:t>
            </a:r>
            <a:endParaRPr lang="en-US" sz="5300" dirty="0">
              <a:solidFill>
                <a:srgbClr val="000000"/>
              </a:solidFill>
              <a:latin typeface="Gochi Hand"/>
              <a:ea typeface="Gochi Hand"/>
            </a:endParaRPr>
          </a:p>
        </p:txBody>
      </p:sp>
      <p:sp>
        <p:nvSpPr>
          <p:cNvPr id="7" name="Freeform 7"/>
          <p:cNvSpPr/>
          <p:nvPr/>
        </p:nvSpPr>
        <p:spPr>
          <a:xfrm rot="7671314">
            <a:off x="13836185" y="6064677"/>
            <a:ext cx="2785444" cy="1768757"/>
          </a:xfrm>
          <a:custGeom>
            <a:avLst/>
            <a:gdLst/>
            <a:ahLst/>
            <a:cxnLst/>
            <a:rect l="l" t="t" r="r" b="b"/>
            <a:pathLst>
              <a:path w="2785444" h="1768757">
                <a:moveTo>
                  <a:pt x="0" y="0"/>
                </a:moveTo>
                <a:lnTo>
                  <a:pt x="2785444" y="0"/>
                </a:lnTo>
                <a:lnTo>
                  <a:pt x="2785444" y="1768757"/>
                </a:lnTo>
                <a:lnTo>
                  <a:pt x="0" y="1768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TextBox 9"/>
          <p:cNvSpPr txBox="1"/>
          <p:nvPr/>
        </p:nvSpPr>
        <p:spPr>
          <a:xfrm>
            <a:off x="4262482" y="6085254"/>
            <a:ext cx="10913483" cy="61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6"/>
              </a:lnSpc>
            </a:pPr>
            <a:r>
              <a:rPr lang="en-US" sz="5300">
                <a:solidFill>
                  <a:srgbClr val="000000"/>
                </a:solidFill>
                <a:latin typeface="Gochi Hand"/>
              </a:rPr>
              <a:t>It starts with Te Tiriti O Waitangi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249889" y="9166713"/>
            <a:ext cx="3693627" cy="918248"/>
          </a:xfrm>
          <a:custGeom>
            <a:avLst/>
            <a:gdLst/>
            <a:ahLst/>
            <a:cxnLst/>
            <a:rect l="l" t="t" r="r" b="b"/>
            <a:pathLst>
              <a:path w="3693627" h="918248">
                <a:moveTo>
                  <a:pt x="0" y="0"/>
                </a:moveTo>
                <a:lnTo>
                  <a:pt x="3693627" y="0"/>
                </a:lnTo>
                <a:lnTo>
                  <a:pt x="3693627" y="918248"/>
                </a:lnTo>
                <a:lnTo>
                  <a:pt x="0" y="918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1" name="Freeform 11"/>
          <p:cNvSpPr/>
          <p:nvPr/>
        </p:nvSpPr>
        <p:spPr>
          <a:xfrm>
            <a:off x="7297187" y="-530923"/>
            <a:ext cx="3693627" cy="918248"/>
          </a:xfrm>
          <a:custGeom>
            <a:avLst/>
            <a:gdLst/>
            <a:ahLst/>
            <a:cxnLst/>
            <a:rect l="l" t="t" r="r" b="b"/>
            <a:pathLst>
              <a:path w="3693627" h="918248">
                <a:moveTo>
                  <a:pt x="0" y="0"/>
                </a:moveTo>
                <a:lnTo>
                  <a:pt x="3693626" y="0"/>
                </a:lnTo>
                <a:lnTo>
                  <a:pt x="3693626" y="918248"/>
                </a:lnTo>
                <a:lnTo>
                  <a:pt x="0" y="918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36638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336638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16200000">
            <a:off x="5525249" y="-2519627"/>
            <a:ext cx="7288774" cy="16267079"/>
          </a:xfrm>
          <a:custGeom>
            <a:avLst/>
            <a:gdLst/>
            <a:ahLst/>
            <a:cxnLst/>
            <a:rect l="l" t="t" r="r" b="b"/>
            <a:pathLst>
              <a:path w="6878467" h="16230600">
                <a:moveTo>
                  <a:pt x="0" y="0"/>
                </a:moveTo>
                <a:lnTo>
                  <a:pt x="6878467" y="0"/>
                </a:lnTo>
                <a:lnTo>
                  <a:pt x="6878467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185" r="-72505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TextBox 5"/>
          <p:cNvSpPr txBox="1"/>
          <p:nvPr/>
        </p:nvSpPr>
        <p:spPr>
          <a:xfrm>
            <a:off x="1427265" y="3551080"/>
            <a:ext cx="15431919" cy="5553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48"/>
              </a:lnSpc>
            </a:pPr>
            <a:r>
              <a:rPr lang="en-US" sz="2400" dirty="0">
                <a:solidFill>
                  <a:srgbClr val="000000"/>
                </a:solidFill>
                <a:latin typeface="Now Bold"/>
              </a:rPr>
              <a:t>Preamble:</a:t>
            </a:r>
            <a:r>
              <a:rPr lang="en-US" sz="2400" dirty="0">
                <a:solidFill>
                  <a:srgbClr val="000000"/>
                </a:solidFill>
                <a:latin typeface="Now"/>
              </a:rPr>
              <a:t> Introduction to </a:t>
            </a:r>
            <a:r>
              <a:rPr lang="en-US" sz="2400" err="1">
                <a:solidFill>
                  <a:srgbClr val="000000"/>
                </a:solidFill>
                <a:latin typeface="Now"/>
              </a:rPr>
              <a:t>Te</a:t>
            </a:r>
            <a:r>
              <a:rPr lang="en-US" sz="24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ow"/>
              </a:rPr>
              <a:t>Tiriti</a:t>
            </a:r>
            <a:r>
              <a:rPr lang="en-US" sz="2400" dirty="0">
                <a:solidFill>
                  <a:srgbClr val="000000"/>
                </a:solidFill>
                <a:latin typeface="Now"/>
              </a:rPr>
              <a:t>.</a:t>
            </a:r>
          </a:p>
          <a:p>
            <a:pPr>
              <a:lnSpc>
                <a:spcPts val="2448"/>
              </a:lnSpc>
            </a:pPr>
            <a:endParaRPr lang="en-US" sz="2400" dirty="0">
              <a:solidFill>
                <a:srgbClr val="000000"/>
              </a:solidFill>
              <a:latin typeface="Now"/>
            </a:endParaRPr>
          </a:p>
          <a:p>
            <a:pPr>
              <a:lnSpc>
                <a:spcPts val="2448"/>
              </a:lnSpc>
            </a:pPr>
            <a:r>
              <a:rPr lang="en-US" sz="2400" dirty="0">
                <a:solidFill>
                  <a:srgbClr val="000000"/>
                </a:solidFill>
                <a:latin typeface="Now Bold"/>
              </a:rPr>
              <a:t> Article 1.</a:t>
            </a:r>
            <a:r>
              <a:rPr lang="en-US" sz="2400" dirty="0">
                <a:solidFill>
                  <a:srgbClr val="000000"/>
                </a:solidFill>
                <a:latin typeface="Now"/>
              </a:rPr>
              <a:t> Kāwanatanga - </a:t>
            </a:r>
            <a:r>
              <a:rPr lang="en-US" sz="2400" dirty="0" err="1">
                <a:solidFill>
                  <a:srgbClr val="000000"/>
                </a:solidFill>
                <a:latin typeface="Now"/>
              </a:rPr>
              <a:t>Honourable</a:t>
            </a:r>
            <a:r>
              <a:rPr lang="en-US" sz="2400" dirty="0">
                <a:solidFill>
                  <a:srgbClr val="000000"/>
                </a:solidFill>
                <a:latin typeface="Now"/>
              </a:rPr>
              <a:t> Governance. Shared decision-making and ensures Māori input at all phases of the process.</a:t>
            </a:r>
          </a:p>
          <a:p>
            <a:pPr>
              <a:lnSpc>
                <a:spcPts val="2448"/>
              </a:lnSpc>
            </a:pPr>
            <a:endParaRPr lang="en-US" sz="2400" dirty="0">
              <a:solidFill>
                <a:srgbClr val="000000"/>
              </a:solidFill>
              <a:latin typeface="Now"/>
            </a:endParaRPr>
          </a:p>
          <a:p>
            <a:pPr>
              <a:lnSpc>
                <a:spcPts val="2448"/>
              </a:lnSpc>
            </a:pPr>
            <a:r>
              <a:rPr lang="en-US" sz="2400" dirty="0">
                <a:solidFill>
                  <a:srgbClr val="000000"/>
                </a:solidFill>
                <a:latin typeface="Now Bold"/>
              </a:rPr>
              <a:t> Article 2. </a:t>
            </a:r>
            <a:r>
              <a:rPr lang="en-US" sz="2400" dirty="0">
                <a:solidFill>
                  <a:srgbClr val="000000"/>
                </a:solidFill>
                <a:latin typeface="Now"/>
              </a:rPr>
              <a:t>Rangatiratanga - Agency.  Ensures Māori autonomy of Māori related </a:t>
            </a:r>
            <a:r>
              <a:rPr lang="en-US" sz="2400" dirty="0" err="1">
                <a:solidFill>
                  <a:srgbClr val="000000"/>
                </a:solidFill>
                <a:latin typeface="Now"/>
              </a:rPr>
              <a:t>kaupapa</a:t>
            </a:r>
            <a:r>
              <a:rPr lang="en-US" sz="2400" dirty="0">
                <a:solidFill>
                  <a:srgbClr val="000000"/>
                </a:solidFill>
                <a:latin typeface="Now"/>
              </a:rPr>
              <a:t>, policies and practices. It enables Māori to determine their aspirations for </a:t>
            </a:r>
            <a:r>
              <a:rPr lang="en-US" sz="2400" dirty="0" err="1">
                <a:solidFill>
                  <a:srgbClr val="000000"/>
                </a:solidFill>
                <a:latin typeface="Now"/>
              </a:rPr>
              <a:t>tamariki</a:t>
            </a:r>
            <a:r>
              <a:rPr lang="en-US" sz="2400" dirty="0">
                <a:solidFill>
                  <a:srgbClr val="000000"/>
                </a:solidFill>
                <a:latin typeface="Now"/>
              </a:rPr>
              <a:t>/mokopuna. </a:t>
            </a:r>
          </a:p>
          <a:p>
            <a:pPr>
              <a:lnSpc>
                <a:spcPts val="2448"/>
              </a:lnSpc>
            </a:pPr>
            <a:endParaRPr lang="en-US" sz="2400" dirty="0">
              <a:solidFill>
                <a:srgbClr val="000000"/>
              </a:solidFill>
              <a:latin typeface="Now"/>
            </a:endParaRPr>
          </a:p>
          <a:p>
            <a:pPr>
              <a:lnSpc>
                <a:spcPts val="2448"/>
              </a:lnSpc>
            </a:pPr>
            <a:r>
              <a:rPr lang="en-US" sz="2400" dirty="0">
                <a:solidFill>
                  <a:srgbClr val="000000"/>
                </a:solidFill>
                <a:latin typeface="Now Bold"/>
              </a:rPr>
              <a:t> Article 3</a:t>
            </a:r>
            <a:r>
              <a:rPr lang="en-US" sz="2400" dirty="0">
                <a:solidFill>
                  <a:srgbClr val="000000"/>
                </a:solidFill>
                <a:latin typeface="Now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Now"/>
              </a:rPr>
              <a:t>Ōritetanga</a:t>
            </a:r>
            <a:r>
              <a:rPr lang="en-US" sz="2400" dirty="0">
                <a:solidFill>
                  <a:srgbClr val="000000"/>
                </a:solidFill>
                <a:latin typeface="Now"/>
              </a:rPr>
              <a:t> - Equity. Ensures both </a:t>
            </a:r>
            <a:r>
              <a:rPr lang="en-US" sz="2400" dirty="0" err="1">
                <a:solidFill>
                  <a:srgbClr val="000000"/>
                </a:solidFill>
                <a:latin typeface="Now"/>
              </a:rPr>
              <a:t>Te</a:t>
            </a:r>
            <a:r>
              <a:rPr lang="en-US" sz="24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ow"/>
              </a:rPr>
              <a:t>Tiriti</a:t>
            </a:r>
            <a:r>
              <a:rPr lang="en-US" sz="2400" dirty="0">
                <a:solidFill>
                  <a:srgbClr val="000000"/>
                </a:solidFill>
                <a:latin typeface="Now"/>
              </a:rPr>
              <a:t> partners the rights of membership and equitable access to resources.  </a:t>
            </a:r>
          </a:p>
          <a:p>
            <a:pPr>
              <a:lnSpc>
                <a:spcPts val="2448"/>
              </a:lnSpc>
            </a:pPr>
            <a:endParaRPr lang="en-US" sz="2400" dirty="0">
              <a:solidFill>
                <a:srgbClr val="000000"/>
              </a:solidFill>
              <a:latin typeface="Now"/>
            </a:endParaRPr>
          </a:p>
          <a:p>
            <a:pPr>
              <a:lnSpc>
                <a:spcPts val="2448"/>
              </a:lnSpc>
            </a:pPr>
            <a:r>
              <a:rPr lang="en-US" sz="2400" dirty="0">
                <a:solidFill>
                  <a:srgbClr val="000000"/>
                </a:solidFill>
                <a:latin typeface="Now Bold"/>
              </a:rPr>
              <a:t> Article 4. </a:t>
            </a:r>
            <a:r>
              <a:rPr lang="en-US" sz="2400" dirty="0" err="1">
                <a:solidFill>
                  <a:srgbClr val="000000"/>
                </a:solidFill>
                <a:latin typeface="Now"/>
              </a:rPr>
              <a:t>Wairuatanga</a:t>
            </a:r>
            <a:r>
              <a:rPr lang="en-US" sz="2400" dirty="0">
                <a:solidFill>
                  <a:srgbClr val="000000"/>
                </a:solidFill>
                <a:latin typeface="Now"/>
              </a:rPr>
              <a:t> - the spoken promise of religious and cultural freedom. This article protects Māori customs and spiritual practices through policy and appropriate practices.</a:t>
            </a:r>
          </a:p>
          <a:p>
            <a:pPr>
              <a:lnSpc>
                <a:spcPts val="2448"/>
              </a:lnSpc>
            </a:pPr>
            <a:endParaRPr lang="en-US" sz="2400" dirty="0">
              <a:solidFill>
                <a:srgbClr val="000000"/>
              </a:solidFill>
              <a:latin typeface="Now"/>
            </a:endParaRPr>
          </a:p>
          <a:p>
            <a:pPr>
              <a:lnSpc>
                <a:spcPts val="2448"/>
              </a:lnSpc>
            </a:pPr>
            <a:r>
              <a:rPr lang="en-US" sz="2400" i="1" dirty="0" err="1">
                <a:solidFill>
                  <a:srgbClr val="000000"/>
                </a:solidFill>
                <a:latin typeface="Now"/>
              </a:rPr>
              <a:t>Playcentre</a:t>
            </a:r>
            <a:r>
              <a:rPr lang="en-US" sz="2400" i="1" dirty="0">
                <a:solidFill>
                  <a:srgbClr val="000000"/>
                </a:solidFill>
                <a:latin typeface="Now"/>
              </a:rPr>
              <a:t> Aotearoa has made a commitment to </a:t>
            </a:r>
            <a:r>
              <a:rPr lang="en-US" sz="2400" i="1" dirty="0" err="1">
                <a:solidFill>
                  <a:srgbClr val="000000"/>
                </a:solidFill>
                <a:latin typeface="Now"/>
              </a:rPr>
              <a:t>honour</a:t>
            </a:r>
            <a:r>
              <a:rPr lang="en-US" sz="2400" i="1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Now"/>
              </a:rPr>
              <a:t>Te</a:t>
            </a:r>
            <a:r>
              <a:rPr lang="en-US" sz="2400" i="1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Now"/>
              </a:rPr>
              <a:t>Tiriti</a:t>
            </a:r>
            <a:r>
              <a:rPr lang="en-US" sz="2400" i="1" dirty="0">
                <a:solidFill>
                  <a:srgbClr val="000000"/>
                </a:solidFill>
                <a:latin typeface="Now"/>
              </a:rPr>
              <a:t> o Waitangi (Through Contra </a:t>
            </a:r>
            <a:r>
              <a:rPr lang="en-US" sz="2400" i="1" dirty="0" err="1">
                <a:solidFill>
                  <a:srgbClr val="000000"/>
                </a:solidFill>
                <a:latin typeface="Now"/>
              </a:rPr>
              <a:t>proferentum</a:t>
            </a:r>
            <a:r>
              <a:rPr lang="en-US" sz="2400" i="1" dirty="0">
                <a:solidFill>
                  <a:srgbClr val="000000"/>
                </a:solidFill>
                <a:latin typeface="Now"/>
              </a:rPr>
              <a:t> and the 4 articles).  </a:t>
            </a:r>
          </a:p>
          <a:p>
            <a:pPr>
              <a:lnSpc>
                <a:spcPts val="2448"/>
              </a:lnSpc>
            </a:pPr>
            <a:endParaRPr lang="en-US" sz="2400" dirty="0">
              <a:solidFill>
                <a:srgbClr val="000000"/>
              </a:solidFill>
              <a:latin typeface="Now"/>
            </a:endParaRPr>
          </a:p>
          <a:p>
            <a:pPr>
              <a:lnSpc>
                <a:spcPts val="2448"/>
              </a:lnSpc>
            </a:pPr>
            <a:endParaRPr lang="en-US" sz="2400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74315" y="2561391"/>
            <a:ext cx="15614859" cy="703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7200" dirty="0" err="1">
                <a:solidFill>
                  <a:srgbClr val="000000"/>
                </a:solidFill>
                <a:latin typeface="Bryndan Write"/>
              </a:rPr>
              <a:t>Te</a:t>
            </a:r>
            <a:r>
              <a:rPr lang="en-US" sz="7200" dirty="0">
                <a:solidFill>
                  <a:srgbClr val="000000"/>
                </a:solidFill>
                <a:latin typeface="Bryndan Write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Bryndan Write"/>
              </a:rPr>
              <a:t>Tiriti</a:t>
            </a:r>
            <a:r>
              <a:rPr lang="en-US" sz="7200" dirty="0">
                <a:solidFill>
                  <a:srgbClr val="000000"/>
                </a:solidFill>
                <a:latin typeface="Bryndan Write"/>
              </a:rPr>
              <a:t> O Waitangi in Education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16103669" y="8105713"/>
            <a:ext cx="1107166" cy="985571"/>
          </a:xfrm>
          <a:custGeom>
            <a:avLst/>
            <a:gdLst/>
            <a:ahLst/>
            <a:cxnLst/>
            <a:rect l="l" t="t" r="r" b="b"/>
            <a:pathLst>
              <a:path w="1301719" h="1301719">
                <a:moveTo>
                  <a:pt x="0" y="0"/>
                </a:moveTo>
                <a:lnTo>
                  <a:pt x="1301720" y="0"/>
                </a:lnTo>
                <a:lnTo>
                  <a:pt x="1301720" y="1301720"/>
                </a:lnTo>
                <a:lnTo>
                  <a:pt x="0" y="1301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Freeform 8"/>
          <p:cNvSpPr/>
          <p:nvPr/>
        </p:nvSpPr>
        <p:spPr>
          <a:xfrm>
            <a:off x="358967" y="8891267"/>
            <a:ext cx="1148598" cy="1065064"/>
          </a:xfrm>
          <a:custGeom>
            <a:avLst/>
            <a:gdLst/>
            <a:ahLst/>
            <a:cxnLst/>
            <a:rect l="l" t="t" r="r" b="b"/>
            <a:pathLst>
              <a:path w="1148598" h="1065064">
                <a:moveTo>
                  <a:pt x="0" y="0"/>
                </a:moveTo>
                <a:lnTo>
                  <a:pt x="1148599" y="0"/>
                </a:lnTo>
                <a:lnTo>
                  <a:pt x="1148599" y="1065064"/>
                </a:lnTo>
                <a:lnTo>
                  <a:pt x="0" y="1065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Freeform 9"/>
          <p:cNvSpPr/>
          <p:nvPr/>
        </p:nvSpPr>
        <p:spPr>
          <a:xfrm>
            <a:off x="14249889" y="9166713"/>
            <a:ext cx="3705787" cy="918248"/>
          </a:xfrm>
          <a:custGeom>
            <a:avLst/>
            <a:gdLst/>
            <a:ahLst/>
            <a:cxnLst/>
            <a:rect l="l" t="t" r="r" b="b"/>
            <a:pathLst>
              <a:path w="3693627" h="918248">
                <a:moveTo>
                  <a:pt x="0" y="0"/>
                </a:moveTo>
                <a:lnTo>
                  <a:pt x="3693627" y="0"/>
                </a:lnTo>
                <a:lnTo>
                  <a:pt x="3693627" y="918248"/>
                </a:lnTo>
                <a:lnTo>
                  <a:pt x="0" y="918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3687259" y="2679871"/>
            <a:ext cx="11488707" cy="5629212"/>
          </a:xfrm>
          <a:custGeom>
            <a:avLst/>
            <a:gdLst/>
            <a:ahLst/>
            <a:cxnLst/>
            <a:rect l="l" t="t" r="r" b="b"/>
            <a:pathLst>
              <a:path w="11488707" h="5629212">
                <a:moveTo>
                  <a:pt x="0" y="0"/>
                </a:moveTo>
                <a:lnTo>
                  <a:pt x="11488706" y="0"/>
                </a:lnTo>
                <a:lnTo>
                  <a:pt x="11488706" y="5629212"/>
                </a:lnTo>
                <a:lnTo>
                  <a:pt x="0" y="5629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73059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721296">
            <a:off x="6495706" y="4946808"/>
            <a:ext cx="5637056" cy="1434887"/>
          </a:xfrm>
          <a:custGeom>
            <a:avLst/>
            <a:gdLst/>
            <a:ahLst/>
            <a:cxnLst/>
            <a:rect l="l" t="t" r="r" b="b"/>
            <a:pathLst>
              <a:path w="5637056" h="1434887">
                <a:moveTo>
                  <a:pt x="0" y="0"/>
                </a:moveTo>
                <a:lnTo>
                  <a:pt x="5637056" y="0"/>
                </a:lnTo>
                <a:lnTo>
                  <a:pt x="5637056" y="1434887"/>
                </a:lnTo>
                <a:lnTo>
                  <a:pt x="0" y="1434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 rot="18573434">
            <a:off x="2183872" y="2103117"/>
            <a:ext cx="2617667" cy="1662219"/>
          </a:xfrm>
          <a:custGeom>
            <a:avLst/>
            <a:gdLst/>
            <a:ahLst/>
            <a:cxnLst/>
            <a:rect l="l" t="t" r="r" b="b"/>
            <a:pathLst>
              <a:path w="2617667" h="1662219">
                <a:moveTo>
                  <a:pt x="0" y="0"/>
                </a:moveTo>
                <a:lnTo>
                  <a:pt x="2617667" y="0"/>
                </a:lnTo>
                <a:lnTo>
                  <a:pt x="2617667" y="1662218"/>
                </a:lnTo>
                <a:lnTo>
                  <a:pt x="0" y="1662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TextBox 6"/>
          <p:cNvSpPr txBox="1"/>
          <p:nvPr/>
        </p:nvSpPr>
        <p:spPr>
          <a:xfrm>
            <a:off x="3974871" y="3382712"/>
            <a:ext cx="1091348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8"/>
              </a:lnSpc>
            </a:pPr>
            <a:endParaRPr lang="en-US" sz="4000" dirty="0">
              <a:solidFill>
                <a:srgbClr val="000000"/>
              </a:solidFill>
              <a:latin typeface="Gochi Hand"/>
              <a:ea typeface="+mn-lt"/>
              <a:cs typeface="+mn-lt"/>
            </a:endParaRPr>
          </a:p>
        </p:txBody>
      </p:sp>
      <p:sp>
        <p:nvSpPr>
          <p:cNvPr id="7" name="Freeform 7"/>
          <p:cNvSpPr/>
          <p:nvPr/>
        </p:nvSpPr>
        <p:spPr>
          <a:xfrm rot="7671314">
            <a:off x="13836185" y="6064677"/>
            <a:ext cx="2785444" cy="1768757"/>
          </a:xfrm>
          <a:custGeom>
            <a:avLst/>
            <a:gdLst/>
            <a:ahLst/>
            <a:cxnLst/>
            <a:rect l="l" t="t" r="r" b="b"/>
            <a:pathLst>
              <a:path w="2785444" h="1768757">
                <a:moveTo>
                  <a:pt x="0" y="0"/>
                </a:moveTo>
                <a:lnTo>
                  <a:pt x="2785444" y="0"/>
                </a:lnTo>
                <a:lnTo>
                  <a:pt x="2785444" y="1768757"/>
                </a:lnTo>
                <a:lnTo>
                  <a:pt x="0" y="1768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18288000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TextBox 9"/>
          <p:cNvSpPr txBox="1"/>
          <p:nvPr/>
        </p:nvSpPr>
        <p:spPr>
          <a:xfrm>
            <a:off x="3982812" y="4370754"/>
            <a:ext cx="10913483" cy="156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8"/>
              </a:lnSpc>
            </a:pPr>
            <a:r>
              <a:rPr lang="en-US" sz="4800" dirty="0">
                <a:solidFill>
                  <a:srgbClr val="000000"/>
                </a:solidFill>
                <a:latin typeface="Gochi Hand"/>
                <a:ea typeface="+mn-lt"/>
                <a:cs typeface="+mn-lt"/>
              </a:rPr>
              <a:t> </a:t>
            </a:r>
            <a:r>
              <a:rPr lang="en-US" sz="4800" err="1">
                <a:solidFill>
                  <a:srgbClr val="000000"/>
                </a:solidFill>
                <a:latin typeface="Gochi Hand"/>
                <a:ea typeface="+mn-lt"/>
                <a:cs typeface="+mn-lt"/>
              </a:rPr>
              <a:t>Màori</a:t>
            </a:r>
            <a:r>
              <a:rPr lang="en-US" sz="4800" dirty="0">
                <a:solidFill>
                  <a:srgbClr val="000000"/>
                </a:solidFill>
                <a:latin typeface="Gochi Hand"/>
                <a:ea typeface="+mn-lt"/>
                <a:cs typeface="+mn-lt"/>
              </a:rPr>
              <a:t> hold special significance </a:t>
            </a:r>
            <a:endParaRPr lang="en-US" dirty="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 algn="ctr">
              <a:lnSpc>
                <a:spcPts val="2448"/>
              </a:lnSpc>
            </a:pPr>
            <a:endParaRPr lang="en-US" dirty="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 algn="ctr">
              <a:lnSpc>
                <a:spcPts val="2448"/>
              </a:lnSpc>
            </a:pPr>
            <a:r>
              <a:rPr lang="en-US" sz="4800" dirty="0">
                <a:solidFill>
                  <a:srgbClr val="000000"/>
                </a:solidFill>
                <a:latin typeface="Gochi Hand"/>
                <a:ea typeface="+mn-lt"/>
                <a:cs typeface="+mn-lt"/>
              </a:rPr>
              <a:t>as </a:t>
            </a:r>
            <a:r>
              <a:rPr lang="en-US" sz="4800" dirty="0" err="1">
                <a:solidFill>
                  <a:srgbClr val="000000"/>
                </a:solidFill>
                <a:latin typeface="Gochi Hand"/>
                <a:ea typeface="+mn-lt"/>
                <a:cs typeface="+mn-lt"/>
              </a:rPr>
              <a:t>tangata</a:t>
            </a:r>
            <a:r>
              <a:rPr lang="en-US" sz="4800" dirty="0">
                <a:solidFill>
                  <a:srgbClr val="000000"/>
                </a:solidFill>
                <a:latin typeface="Gochi Hand"/>
                <a:ea typeface="+mn-lt"/>
                <a:cs typeface="+mn-lt"/>
              </a:rPr>
              <a:t> whenua</a:t>
            </a:r>
            <a:endParaRPr lang="en-US" dirty="0">
              <a:cs typeface="Calibri"/>
            </a:endParaRPr>
          </a:p>
          <a:p>
            <a:pPr algn="ctr">
              <a:lnSpc>
                <a:spcPts val="4346"/>
              </a:lnSpc>
            </a:pPr>
            <a:endParaRPr lang="en-US" sz="6000" dirty="0">
              <a:solidFill>
                <a:srgbClr val="000000"/>
              </a:solidFill>
              <a:latin typeface="Gochi Hand"/>
              <a:ea typeface="Gochi Han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249889" y="9166713"/>
            <a:ext cx="3693627" cy="918248"/>
          </a:xfrm>
          <a:custGeom>
            <a:avLst/>
            <a:gdLst/>
            <a:ahLst/>
            <a:cxnLst/>
            <a:rect l="l" t="t" r="r" b="b"/>
            <a:pathLst>
              <a:path w="3693627" h="918248">
                <a:moveTo>
                  <a:pt x="0" y="0"/>
                </a:moveTo>
                <a:lnTo>
                  <a:pt x="3693627" y="0"/>
                </a:lnTo>
                <a:lnTo>
                  <a:pt x="3693627" y="918248"/>
                </a:lnTo>
                <a:lnTo>
                  <a:pt x="0" y="918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6979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506222" cy="10287000"/>
          </a:xfrm>
          <a:custGeom>
            <a:avLst/>
            <a:gdLst/>
            <a:ahLst/>
            <a:cxnLst/>
            <a:rect l="l" t="t" r="r" b="b"/>
            <a:pathLst>
              <a:path w="14506222" h="10287000">
                <a:moveTo>
                  <a:pt x="0" y="0"/>
                </a:moveTo>
                <a:lnTo>
                  <a:pt x="14506222" y="0"/>
                </a:lnTo>
                <a:lnTo>
                  <a:pt x="145062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1" r="-6798" b="-2531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5400000">
            <a:off x="10868428" y="2961470"/>
            <a:ext cx="10287000" cy="4364060"/>
          </a:xfrm>
          <a:custGeom>
            <a:avLst/>
            <a:gdLst/>
            <a:ahLst/>
            <a:cxnLst/>
            <a:rect l="l" t="t" r="r" b="b"/>
            <a:pathLst>
              <a:path w="10287000" h="4364060">
                <a:moveTo>
                  <a:pt x="0" y="0"/>
                </a:moveTo>
                <a:lnTo>
                  <a:pt x="10287000" y="0"/>
                </a:lnTo>
                <a:lnTo>
                  <a:pt x="10287000" y="4364060"/>
                </a:lnTo>
                <a:lnTo>
                  <a:pt x="0" y="43640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040" t="-16613" r="-123040"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36638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77" b="-927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336638" cy="1869317"/>
          </a:xfrm>
          <a:custGeom>
            <a:avLst/>
            <a:gdLst/>
            <a:ahLst/>
            <a:cxnLst/>
            <a:rect l="l" t="t" r="r" b="b"/>
            <a:pathLst>
              <a:path w="18288000" h="1869317">
                <a:moveTo>
                  <a:pt x="0" y="0"/>
                </a:moveTo>
                <a:lnTo>
                  <a:pt x="18288000" y="0"/>
                </a:lnTo>
                <a:lnTo>
                  <a:pt x="18288000" y="1869317"/>
                </a:lnTo>
                <a:lnTo>
                  <a:pt x="0" y="1869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924" b="-19924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16200000">
            <a:off x="5525249" y="-2519627"/>
            <a:ext cx="7288774" cy="16267079"/>
          </a:xfrm>
          <a:custGeom>
            <a:avLst/>
            <a:gdLst/>
            <a:ahLst/>
            <a:cxnLst/>
            <a:rect l="l" t="t" r="r" b="b"/>
            <a:pathLst>
              <a:path w="6878467" h="16230600">
                <a:moveTo>
                  <a:pt x="0" y="0"/>
                </a:moveTo>
                <a:lnTo>
                  <a:pt x="6878467" y="0"/>
                </a:lnTo>
                <a:lnTo>
                  <a:pt x="6878467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185" r="-72505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TextBox 5"/>
          <p:cNvSpPr txBox="1"/>
          <p:nvPr/>
        </p:nvSpPr>
        <p:spPr>
          <a:xfrm>
            <a:off x="1427265" y="3551080"/>
            <a:ext cx="15431919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Now"/>
              </a:rPr>
              <a:t>Acknowledgement of </a:t>
            </a:r>
            <a:r>
              <a:rPr lang="en-US" sz="3200" b="1" dirty="0" err="1">
                <a:solidFill>
                  <a:srgbClr val="000000"/>
                </a:solidFill>
                <a:latin typeface="Now"/>
              </a:rPr>
              <a:t>Tangata</a:t>
            </a:r>
            <a:r>
              <a:rPr lang="en-US" sz="3200" b="1" dirty="0">
                <a:solidFill>
                  <a:srgbClr val="000000"/>
                </a:solidFill>
                <a:latin typeface="Now"/>
              </a:rPr>
              <a:t> Whenua</a:t>
            </a:r>
            <a:endParaRPr lang="en-US">
              <a:cs typeface="Calibri"/>
            </a:endParaRPr>
          </a:p>
          <a:p>
            <a:endParaRPr lang="en-US" sz="3200" dirty="0">
              <a:solidFill>
                <a:srgbClr val="000000"/>
              </a:solidFill>
              <a:latin typeface="Now"/>
            </a:endParaRPr>
          </a:p>
          <a:p>
            <a:r>
              <a:rPr lang="en-US" sz="3200" dirty="0">
                <a:solidFill>
                  <a:srgbClr val="000000"/>
                </a:solidFill>
                <a:latin typeface="Now"/>
              </a:rPr>
              <a:t>This criterion helps to ensure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TWTNoA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support all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tamariki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</a:t>
            </a:r>
            <a:br>
              <a:rPr lang="en-US" sz="3200" dirty="0">
                <a:latin typeface="Now"/>
              </a:rPr>
            </a:br>
            <a:r>
              <a:rPr lang="en-US" sz="3200" dirty="0">
                <a:solidFill>
                  <a:srgbClr val="000000"/>
                </a:solidFill>
                <a:latin typeface="Now"/>
              </a:rPr>
              <a:t>To develop understanding and appreciation of the dual heritage of Aotearoa</a:t>
            </a:r>
            <a:br>
              <a:rPr lang="en-US" sz="3200" dirty="0">
                <a:latin typeface="Now"/>
              </a:rPr>
            </a:br>
            <a:r>
              <a:rPr lang="en-US" sz="3200" dirty="0">
                <a:latin typeface="Now"/>
              </a:rPr>
              <a:t>Reflecting the unique place of Māori as </a:t>
            </a:r>
            <a:r>
              <a:rPr lang="en-US" sz="3200" dirty="0" err="1">
                <a:latin typeface="Now"/>
              </a:rPr>
              <a:t>Tangata</a:t>
            </a:r>
            <a:r>
              <a:rPr lang="en-US" sz="3200" dirty="0">
                <a:latin typeface="Now"/>
              </a:rPr>
              <a:t> Whenua. </a:t>
            </a:r>
          </a:p>
          <a:p>
            <a:endParaRPr lang="en-US" sz="3200" dirty="0">
              <a:solidFill>
                <a:srgbClr val="000000"/>
              </a:solidFill>
              <a:latin typeface="Now"/>
            </a:endParaRPr>
          </a:p>
          <a:p>
            <a:r>
              <a:rPr lang="en-US" sz="3200" dirty="0">
                <a:solidFill>
                  <a:srgbClr val="000000"/>
                </a:solidFill>
                <a:latin typeface="Now"/>
              </a:rPr>
              <a:t> </a:t>
            </a:r>
            <a:r>
              <a:rPr lang="en-US" sz="3200" err="1">
                <a:solidFill>
                  <a:srgbClr val="000000"/>
                </a:solidFill>
                <a:latin typeface="Now"/>
              </a:rPr>
              <a:t>Te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Now"/>
              </a:rPr>
              <a:t>Tiriti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o Waitangi plays a significant role in the </a:t>
            </a:r>
            <a:r>
              <a:rPr lang="en-US" sz="3200" err="1">
                <a:solidFill>
                  <a:srgbClr val="000000"/>
                </a:solidFill>
                <a:latin typeface="Now"/>
              </a:rPr>
              <a:t>revitalisation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of the Māori language and Māori culture an important part of </a:t>
            </a:r>
            <a:r>
              <a:rPr lang="en-US" sz="3200" err="1">
                <a:solidFill>
                  <a:srgbClr val="000000"/>
                </a:solidFill>
                <a:latin typeface="Now"/>
              </a:rPr>
              <a:t>TWTNoA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identity. </a:t>
            </a:r>
          </a:p>
          <a:p>
            <a:endParaRPr lang="en-US" sz="3200" dirty="0">
              <a:solidFill>
                <a:srgbClr val="000000"/>
              </a:solidFill>
              <a:latin typeface="Now"/>
            </a:endParaRPr>
          </a:p>
          <a:p>
            <a:r>
              <a:rPr lang="en-US" sz="3200" dirty="0">
                <a:solidFill>
                  <a:srgbClr val="000000"/>
                </a:solidFill>
                <a:latin typeface="Now"/>
              </a:rPr>
              <a:t>Equity in our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organisation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is a key priority and it is vital we evaluate how we enhance outcomes for Tamariki.</a:t>
            </a:r>
          </a:p>
          <a:p>
            <a:endParaRPr lang="en-US" sz="3200" i="1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74315" y="2561391"/>
            <a:ext cx="15614859" cy="703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7200" dirty="0">
                <a:solidFill>
                  <a:srgbClr val="000000"/>
                </a:solidFill>
                <a:latin typeface="Bryndan Write"/>
              </a:rPr>
              <a:t>Licensing criteria C5</a:t>
            </a:r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6103669" y="8105713"/>
            <a:ext cx="1107166" cy="985571"/>
          </a:xfrm>
          <a:custGeom>
            <a:avLst/>
            <a:gdLst/>
            <a:ahLst/>
            <a:cxnLst/>
            <a:rect l="l" t="t" r="r" b="b"/>
            <a:pathLst>
              <a:path w="1301719" h="1301719">
                <a:moveTo>
                  <a:pt x="0" y="0"/>
                </a:moveTo>
                <a:lnTo>
                  <a:pt x="1301720" y="0"/>
                </a:lnTo>
                <a:lnTo>
                  <a:pt x="1301720" y="1301720"/>
                </a:lnTo>
                <a:lnTo>
                  <a:pt x="0" y="1301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Freeform 8"/>
          <p:cNvSpPr/>
          <p:nvPr/>
        </p:nvSpPr>
        <p:spPr>
          <a:xfrm>
            <a:off x="358967" y="8891267"/>
            <a:ext cx="1148598" cy="1065064"/>
          </a:xfrm>
          <a:custGeom>
            <a:avLst/>
            <a:gdLst/>
            <a:ahLst/>
            <a:cxnLst/>
            <a:rect l="l" t="t" r="r" b="b"/>
            <a:pathLst>
              <a:path w="1148598" h="1065064">
                <a:moveTo>
                  <a:pt x="0" y="0"/>
                </a:moveTo>
                <a:lnTo>
                  <a:pt x="1148599" y="0"/>
                </a:lnTo>
                <a:lnTo>
                  <a:pt x="1148599" y="1065064"/>
                </a:lnTo>
                <a:lnTo>
                  <a:pt x="0" y="1065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Freeform 9"/>
          <p:cNvSpPr/>
          <p:nvPr/>
        </p:nvSpPr>
        <p:spPr>
          <a:xfrm>
            <a:off x="14249889" y="9166713"/>
            <a:ext cx="3705787" cy="918248"/>
          </a:xfrm>
          <a:custGeom>
            <a:avLst/>
            <a:gdLst/>
            <a:ahLst/>
            <a:cxnLst/>
            <a:rect l="l" t="t" r="r" b="b"/>
            <a:pathLst>
              <a:path w="3693627" h="918248">
                <a:moveTo>
                  <a:pt x="0" y="0"/>
                </a:moveTo>
                <a:lnTo>
                  <a:pt x="3693627" y="0"/>
                </a:lnTo>
                <a:lnTo>
                  <a:pt x="3693627" y="918248"/>
                </a:lnTo>
                <a:lnTo>
                  <a:pt x="0" y="918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2143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962</Words>
  <Application>Microsoft Office PowerPoint</Application>
  <PresentationFormat>Custom</PresentationFormat>
  <Paragraphs>119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Bryndan Write</vt:lpstr>
      <vt:lpstr>Now Bold</vt:lpstr>
      <vt:lpstr>Calibri</vt:lpstr>
      <vt:lpstr>Arial</vt:lpstr>
      <vt:lpstr>Now</vt:lpstr>
      <vt:lpstr>Gochi Hand</vt:lpstr>
      <vt:lpstr>Bryndan Write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- Powerpoint</dc:title>
  <cp:lastModifiedBy>Erana Rattray - Kaiwhakahaere Hononga Māori</cp:lastModifiedBy>
  <cp:revision>469</cp:revision>
  <dcterms:created xsi:type="dcterms:W3CDTF">2006-08-16T00:00:00Z</dcterms:created>
  <dcterms:modified xsi:type="dcterms:W3CDTF">2023-11-21T21:08:28Z</dcterms:modified>
  <dc:identifier>DAFwzDykKVU</dc:identifier>
</cp:coreProperties>
</file>