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57" r:id="rId4"/>
    <p:sldId id="306" r:id="rId5"/>
    <p:sldId id="312" r:id="rId6"/>
    <p:sldId id="314" r:id="rId7"/>
    <p:sldId id="313" r:id="rId8"/>
    <p:sldId id="318" r:id="rId9"/>
    <p:sldId id="311" r:id="rId10"/>
    <p:sldId id="317" r:id="rId11"/>
    <p:sldId id="316" r:id="rId12"/>
    <p:sldId id="30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4F8B"/>
    <a:srgbClr val="1E82BB"/>
    <a:srgbClr val="E9BC1B"/>
    <a:srgbClr val="F9C51A"/>
    <a:srgbClr val="C79522"/>
    <a:srgbClr val="AF9226"/>
    <a:srgbClr val="4B8129"/>
    <a:srgbClr val="00557E"/>
    <a:srgbClr val="78427C"/>
    <a:srgbClr val="EAAC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A53F6-AEE5-481E-97AE-0F3A41D9D8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6580F9E4-0121-485A-B83C-F1B5454FA6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CFE3D282-96F0-45A9-9A25-DBB7AFBD45C8}"/>
              </a:ext>
            </a:extLst>
          </p:cNvPr>
          <p:cNvSpPr>
            <a:spLocks noGrp="1"/>
          </p:cNvSpPr>
          <p:nvPr>
            <p:ph type="dt" sz="half" idx="10"/>
          </p:nvPr>
        </p:nvSpPr>
        <p:spPr/>
        <p:txBody>
          <a:bodyPr/>
          <a:lstStyle/>
          <a:p>
            <a:fld id="{CB1829EF-4A95-4FE3-B7EC-08DCA0F32A5F}" type="datetimeFigureOut">
              <a:rPr lang="en-NZ" smtClean="0"/>
              <a:t>15/11/2023</a:t>
            </a:fld>
            <a:endParaRPr lang="en-NZ"/>
          </a:p>
        </p:txBody>
      </p:sp>
      <p:sp>
        <p:nvSpPr>
          <p:cNvPr id="5" name="Footer Placeholder 4">
            <a:extLst>
              <a:ext uri="{FF2B5EF4-FFF2-40B4-BE49-F238E27FC236}">
                <a16:creationId xmlns:a16="http://schemas.microsoft.com/office/drawing/2014/main" id="{58A03758-40CA-4D8C-BA3A-A91D22540E38}"/>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8F223957-128C-4B26-96C0-AC148C4B0D1E}"/>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1016067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FBFE5-D4BD-4D69-983C-66DC1A37B54F}"/>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2D582549-4872-400D-B334-CFF666607C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811D9C9-F05D-4759-9599-EE8439EAB466}"/>
              </a:ext>
            </a:extLst>
          </p:cNvPr>
          <p:cNvSpPr>
            <a:spLocks noGrp="1"/>
          </p:cNvSpPr>
          <p:nvPr>
            <p:ph type="dt" sz="half" idx="10"/>
          </p:nvPr>
        </p:nvSpPr>
        <p:spPr/>
        <p:txBody>
          <a:bodyPr/>
          <a:lstStyle/>
          <a:p>
            <a:fld id="{CB1829EF-4A95-4FE3-B7EC-08DCA0F32A5F}" type="datetimeFigureOut">
              <a:rPr lang="en-NZ" smtClean="0"/>
              <a:t>15/11/2023</a:t>
            </a:fld>
            <a:endParaRPr lang="en-NZ"/>
          </a:p>
        </p:txBody>
      </p:sp>
      <p:sp>
        <p:nvSpPr>
          <p:cNvPr id="5" name="Footer Placeholder 4">
            <a:extLst>
              <a:ext uri="{FF2B5EF4-FFF2-40B4-BE49-F238E27FC236}">
                <a16:creationId xmlns:a16="http://schemas.microsoft.com/office/drawing/2014/main" id="{C749D4E4-3669-43D4-AA17-E5E13A0A6D9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56300ED6-FA53-465A-9CC4-A290EBD87754}"/>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445399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B61D98-DFFF-4518-94CD-59B6B86F14D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9173041D-D815-4082-9170-447060B4F8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470B077F-FB0A-4D60-9A61-E5329EE2A083}"/>
              </a:ext>
            </a:extLst>
          </p:cNvPr>
          <p:cNvSpPr>
            <a:spLocks noGrp="1"/>
          </p:cNvSpPr>
          <p:nvPr>
            <p:ph type="dt" sz="half" idx="10"/>
          </p:nvPr>
        </p:nvSpPr>
        <p:spPr/>
        <p:txBody>
          <a:bodyPr/>
          <a:lstStyle/>
          <a:p>
            <a:fld id="{CB1829EF-4A95-4FE3-B7EC-08DCA0F32A5F}" type="datetimeFigureOut">
              <a:rPr lang="en-NZ" smtClean="0"/>
              <a:t>15/11/2023</a:t>
            </a:fld>
            <a:endParaRPr lang="en-NZ"/>
          </a:p>
        </p:txBody>
      </p:sp>
      <p:sp>
        <p:nvSpPr>
          <p:cNvPr id="5" name="Footer Placeholder 4">
            <a:extLst>
              <a:ext uri="{FF2B5EF4-FFF2-40B4-BE49-F238E27FC236}">
                <a16:creationId xmlns:a16="http://schemas.microsoft.com/office/drawing/2014/main" id="{D5FB126D-FE98-4AD9-85BB-2C4F5C6216E1}"/>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3314D14F-26E8-47BC-B059-46C01B05FEF6}"/>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1588633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3A18F-8D26-403A-B4BD-79B2CA72B12E}"/>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3A84AF1D-AA99-4DB8-9BEF-8DA639BEC2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4DFDC997-69E9-4D52-90C6-814B20D51F53}"/>
              </a:ext>
            </a:extLst>
          </p:cNvPr>
          <p:cNvSpPr>
            <a:spLocks noGrp="1"/>
          </p:cNvSpPr>
          <p:nvPr>
            <p:ph type="dt" sz="half" idx="10"/>
          </p:nvPr>
        </p:nvSpPr>
        <p:spPr/>
        <p:txBody>
          <a:bodyPr/>
          <a:lstStyle/>
          <a:p>
            <a:fld id="{CB1829EF-4A95-4FE3-B7EC-08DCA0F32A5F}" type="datetimeFigureOut">
              <a:rPr lang="en-NZ" smtClean="0"/>
              <a:t>15/11/2023</a:t>
            </a:fld>
            <a:endParaRPr lang="en-NZ"/>
          </a:p>
        </p:txBody>
      </p:sp>
      <p:sp>
        <p:nvSpPr>
          <p:cNvPr id="5" name="Footer Placeholder 4">
            <a:extLst>
              <a:ext uri="{FF2B5EF4-FFF2-40B4-BE49-F238E27FC236}">
                <a16:creationId xmlns:a16="http://schemas.microsoft.com/office/drawing/2014/main" id="{AF74F416-D85F-41F8-B41E-584FBDE828D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24226E8E-C919-4B49-AC96-C3F32A5DA82C}"/>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1100143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679E3-E134-4F55-9F0B-7B4EA5FE02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36EF024F-3C11-496D-B278-ACD4ACF2A1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9A99DA-0A92-415E-89F2-7404F8577A76}"/>
              </a:ext>
            </a:extLst>
          </p:cNvPr>
          <p:cNvSpPr>
            <a:spLocks noGrp="1"/>
          </p:cNvSpPr>
          <p:nvPr>
            <p:ph type="dt" sz="half" idx="10"/>
          </p:nvPr>
        </p:nvSpPr>
        <p:spPr/>
        <p:txBody>
          <a:bodyPr/>
          <a:lstStyle/>
          <a:p>
            <a:fld id="{CB1829EF-4A95-4FE3-B7EC-08DCA0F32A5F}" type="datetimeFigureOut">
              <a:rPr lang="en-NZ" smtClean="0"/>
              <a:t>15/11/2023</a:t>
            </a:fld>
            <a:endParaRPr lang="en-NZ"/>
          </a:p>
        </p:txBody>
      </p:sp>
      <p:sp>
        <p:nvSpPr>
          <p:cNvPr id="5" name="Footer Placeholder 4">
            <a:extLst>
              <a:ext uri="{FF2B5EF4-FFF2-40B4-BE49-F238E27FC236}">
                <a16:creationId xmlns:a16="http://schemas.microsoft.com/office/drawing/2014/main" id="{1704AE82-9581-450E-8E85-8F797A5CD972}"/>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8928B00F-496D-494B-892F-FC5BB430DDD0}"/>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2587170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50A0F-570A-4BD0-8586-4F6C42ED02FA}"/>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14EC723D-B9F9-4A8C-8F51-0DD738DB6B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16B9DB55-389E-4615-B119-8459E6D4A9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7F964CEE-AD6A-480C-A7F3-AD853D32E242}"/>
              </a:ext>
            </a:extLst>
          </p:cNvPr>
          <p:cNvSpPr>
            <a:spLocks noGrp="1"/>
          </p:cNvSpPr>
          <p:nvPr>
            <p:ph type="dt" sz="half" idx="10"/>
          </p:nvPr>
        </p:nvSpPr>
        <p:spPr/>
        <p:txBody>
          <a:bodyPr/>
          <a:lstStyle/>
          <a:p>
            <a:fld id="{CB1829EF-4A95-4FE3-B7EC-08DCA0F32A5F}" type="datetimeFigureOut">
              <a:rPr lang="en-NZ" smtClean="0"/>
              <a:t>15/11/2023</a:t>
            </a:fld>
            <a:endParaRPr lang="en-NZ"/>
          </a:p>
        </p:txBody>
      </p:sp>
      <p:sp>
        <p:nvSpPr>
          <p:cNvPr id="6" name="Footer Placeholder 5">
            <a:extLst>
              <a:ext uri="{FF2B5EF4-FFF2-40B4-BE49-F238E27FC236}">
                <a16:creationId xmlns:a16="http://schemas.microsoft.com/office/drawing/2014/main" id="{9572E837-0EAF-4A3E-BF9A-B951D3E6DBD2}"/>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C443836F-0195-480A-8536-CAB2C98EC584}"/>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1833421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991BD-ABC6-4F15-AB00-633EE1669F92}"/>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8C7E99EA-3FF6-477F-B0AB-2420C864C4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9DE3AB-6A07-4F63-9E5C-51092F41C9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69F1AB20-DBBC-4FF5-A2F0-FE62A8BC1F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F7D6D7-3BD5-4FCD-A319-C0C12C3E02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079F1CBA-967B-4198-95AB-7A6B62BE07DA}"/>
              </a:ext>
            </a:extLst>
          </p:cNvPr>
          <p:cNvSpPr>
            <a:spLocks noGrp="1"/>
          </p:cNvSpPr>
          <p:nvPr>
            <p:ph type="dt" sz="half" idx="10"/>
          </p:nvPr>
        </p:nvSpPr>
        <p:spPr/>
        <p:txBody>
          <a:bodyPr/>
          <a:lstStyle/>
          <a:p>
            <a:fld id="{CB1829EF-4A95-4FE3-B7EC-08DCA0F32A5F}" type="datetimeFigureOut">
              <a:rPr lang="en-NZ" smtClean="0"/>
              <a:t>15/11/2023</a:t>
            </a:fld>
            <a:endParaRPr lang="en-NZ"/>
          </a:p>
        </p:txBody>
      </p:sp>
      <p:sp>
        <p:nvSpPr>
          <p:cNvPr id="8" name="Footer Placeholder 7">
            <a:extLst>
              <a:ext uri="{FF2B5EF4-FFF2-40B4-BE49-F238E27FC236}">
                <a16:creationId xmlns:a16="http://schemas.microsoft.com/office/drawing/2014/main" id="{E5A0679E-5CEC-4DDC-B155-86F6FD7C9615}"/>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93915071-DDC1-44C2-89BE-A99F2469F774}"/>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2626616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6CD66-27FC-4146-9577-0E4A47205DA6}"/>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4B5F331D-86DA-4AFF-803B-BB3CD4E05B7C}"/>
              </a:ext>
            </a:extLst>
          </p:cNvPr>
          <p:cNvSpPr>
            <a:spLocks noGrp="1"/>
          </p:cNvSpPr>
          <p:nvPr>
            <p:ph type="dt" sz="half" idx="10"/>
          </p:nvPr>
        </p:nvSpPr>
        <p:spPr/>
        <p:txBody>
          <a:bodyPr/>
          <a:lstStyle/>
          <a:p>
            <a:fld id="{CB1829EF-4A95-4FE3-B7EC-08DCA0F32A5F}" type="datetimeFigureOut">
              <a:rPr lang="en-NZ" smtClean="0"/>
              <a:t>15/11/2023</a:t>
            </a:fld>
            <a:endParaRPr lang="en-NZ"/>
          </a:p>
        </p:txBody>
      </p:sp>
      <p:sp>
        <p:nvSpPr>
          <p:cNvPr id="4" name="Footer Placeholder 3">
            <a:extLst>
              <a:ext uri="{FF2B5EF4-FFF2-40B4-BE49-F238E27FC236}">
                <a16:creationId xmlns:a16="http://schemas.microsoft.com/office/drawing/2014/main" id="{3BDB15E9-76DB-4BBD-8407-BE427DC7639F}"/>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4B54DE77-C28F-4BFF-A4C6-37B66B2DC356}"/>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1429373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AF73A3-80BB-44E7-8831-4C3380CA3102}"/>
              </a:ext>
            </a:extLst>
          </p:cNvPr>
          <p:cNvSpPr>
            <a:spLocks noGrp="1"/>
          </p:cNvSpPr>
          <p:nvPr>
            <p:ph type="dt" sz="half" idx="10"/>
          </p:nvPr>
        </p:nvSpPr>
        <p:spPr/>
        <p:txBody>
          <a:bodyPr/>
          <a:lstStyle/>
          <a:p>
            <a:fld id="{CB1829EF-4A95-4FE3-B7EC-08DCA0F32A5F}" type="datetimeFigureOut">
              <a:rPr lang="en-NZ" smtClean="0"/>
              <a:t>15/11/2023</a:t>
            </a:fld>
            <a:endParaRPr lang="en-NZ"/>
          </a:p>
        </p:txBody>
      </p:sp>
      <p:sp>
        <p:nvSpPr>
          <p:cNvPr id="3" name="Footer Placeholder 2">
            <a:extLst>
              <a:ext uri="{FF2B5EF4-FFF2-40B4-BE49-F238E27FC236}">
                <a16:creationId xmlns:a16="http://schemas.microsoft.com/office/drawing/2014/main" id="{2F293779-D41B-4C53-8E35-BA663163B32F}"/>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2CC5DA20-0208-4A5A-BF2E-E7CC3936DA56}"/>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3819892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3F8D8-3D9D-46D9-9169-238C89CFEF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CB2B32EF-5400-4945-BD46-6CE575B239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937CBDD2-ABAF-41A7-ADA6-E12DAD5D75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2AAE92-558A-40E7-A16E-983F6B0466E0}"/>
              </a:ext>
            </a:extLst>
          </p:cNvPr>
          <p:cNvSpPr>
            <a:spLocks noGrp="1"/>
          </p:cNvSpPr>
          <p:nvPr>
            <p:ph type="dt" sz="half" idx="10"/>
          </p:nvPr>
        </p:nvSpPr>
        <p:spPr/>
        <p:txBody>
          <a:bodyPr/>
          <a:lstStyle/>
          <a:p>
            <a:fld id="{CB1829EF-4A95-4FE3-B7EC-08DCA0F32A5F}" type="datetimeFigureOut">
              <a:rPr lang="en-NZ" smtClean="0"/>
              <a:t>15/11/2023</a:t>
            </a:fld>
            <a:endParaRPr lang="en-NZ"/>
          </a:p>
        </p:txBody>
      </p:sp>
      <p:sp>
        <p:nvSpPr>
          <p:cNvPr id="6" name="Footer Placeholder 5">
            <a:extLst>
              <a:ext uri="{FF2B5EF4-FFF2-40B4-BE49-F238E27FC236}">
                <a16:creationId xmlns:a16="http://schemas.microsoft.com/office/drawing/2014/main" id="{5CDDE5A2-1719-4F07-BC06-943BFDB94AEB}"/>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521B14AC-848F-4C09-8ECB-9708D367DE51}"/>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197670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A8E83-927F-4461-991B-0DCF628BA8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217DFB80-AAF6-426E-BA68-9F2E39FBAA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2E397FE1-9895-4983-8FD0-D55EF100DA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0F21A6-00D7-42AC-8C79-5F695D15E32E}"/>
              </a:ext>
            </a:extLst>
          </p:cNvPr>
          <p:cNvSpPr>
            <a:spLocks noGrp="1"/>
          </p:cNvSpPr>
          <p:nvPr>
            <p:ph type="dt" sz="half" idx="10"/>
          </p:nvPr>
        </p:nvSpPr>
        <p:spPr/>
        <p:txBody>
          <a:bodyPr/>
          <a:lstStyle/>
          <a:p>
            <a:fld id="{CB1829EF-4A95-4FE3-B7EC-08DCA0F32A5F}" type="datetimeFigureOut">
              <a:rPr lang="en-NZ" smtClean="0"/>
              <a:t>15/11/2023</a:t>
            </a:fld>
            <a:endParaRPr lang="en-NZ"/>
          </a:p>
        </p:txBody>
      </p:sp>
      <p:sp>
        <p:nvSpPr>
          <p:cNvPr id="6" name="Footer Placeholder 5">
            <a:extLst>
              <a:ext uri="{FF2B5EF4-FFF2-40B4-BE49-F238E27FC236}">
                <a16:creationId xmlns:a16="http://schemas.microsoft.com/office/drawing/2014/main" id="{70EA2530-BEB6-4DBA-982B-80455B4753D7}"/>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22E1E209-7A1B-474E-9715-27F8999B9305}"/>
              </a:ext>
            </a:extLst>
          </p:cNvPr>
          <p:cNvSpPr>
            <a:spLocks noGrp="1"/>
          </p:cNvSpPr>
          <p:nvPr>
            <p:ph type="sldNum" sz="quarter" idx="12"/>
          </p:nvPr>
        </p:nvSpPr>
        <p:spPr/>
        <p:txBody>
          <a:bodyPr/>
          <a:lstStyle/>
          <a:p>
            <a:fld id="{FB784C89-78E4-4473-8526-AEB8C692B9E6}" type="slidenum">
              <a:rPr lang="en-NZ" smtClean="0"/>
              <a:t>‹#›</a:t>
            </a:fld>
            <a:endParaRPr lang="en-NZ"/>
          </a:p>
        </p:txBody>
      </p:sp>
    </p:spTree>
    <p:extLst>
      <p:ext uri="{BB962C8B-B14F-4D97-AF65-F5344CB8AC3E}">
        <p14:creationId xmlns:p14="http://schemas.microsoft.com/office/powerpoint/2010/main" val="4191933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53B24A-9513-4335-B14F-5ED998B53B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A496FCE4-B7F7-4C97-8D42-0C17E872CC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17EB9FA1-02EF-4C2D-AD6B-DD1942AD85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829EF-4A95-4FE3-B7EC-08DCA0F32A5F}" type="datetimeFigureOut">
              <a:rPr lang="en-NZ" smtClean="0"/>
              <a:t>15/11/2023</a:t>
            </a:fld>
            <a:endParaRPr lang="en-NZ"/>
          </a:p>
        </p:txBody>
      </p:sp>
      <p:sp>
        <p:nvSpPr>
          <p:cNvPr id="5" name="Footer Placeholder 4">
            <a:extLst>
              <a:ext uri="{FF2B5EF4-FFF2-40B4-BE49-F238E27FC236}">
                <a16:creationId xmlns:a16="http://schemas.microsoft.com/office/drawing/2014/main" id="{F8536477-31CB-4AAC-B0B8-6FE38A5A16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094D6A76-40E9-4E81-BA9F-8D23B4336B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784C89-78E4-4473-8526-AEB8C692B9E6}" type="slidenum">
              <a:rPr lang="en-NZ" smtClean="0"/>
              <a:t>‹#›</a:t>
            </a:fld>
            <a:endParaRPr lang="en-NZ"/>
          </a:p>
        </p:txBody>
      </p:sp>
    </p:spTree>
    <p:extLst>
      <p:ext uri="{BB962C8B-B14F-4D97-AF65-F5344CB8AC3E}">
        <p14:creationId xmlns:p14="http://schemas.microsoft.com/office/powerpoint/2010/main" val="1207383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playcentre.org.nz/policiesandprocedures/categories/operating-successfully/"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facebook.com/groups/306844539699486" TargetMode="External"/><Relationship Id="rId13" Type="http://schemas.openxmlformats.org/officeDocument/2006/relationships/image" Target="../media/image7.jpeg"/><Relationship Id="rId3" Type="http://schemas.openxmlformats.org/officeDocument/2006/relationships/image" Target="../media/image5.png"/><Relationship Id="rId7" Type="http://schemas.openxmlformats.org/officeDocument/2006/relationships/hyperlink" Target="https://www.playcentre.org.nz/about/about-playcentre/regional-team/" TargetMode="External"/><Relationship Id="rId12"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playcentre.org.nz/learnwithus/role-descriptions/" TargetMode="External"/><Relationship Id="rId11" Type="http://schemas.openxmlformats.org/officeDocument/2006/relationships/hyperlink" Target="https://www.playcentre.org.nz/policiesandprocedures/" TargetMode="External"/><Relationship Id="rId5" Type="http://schemas.openxmlformats.org/officeDocument/2006/relationships/hyperlink" Target="https://www.playcentre.org.nz/news-and-events/playcentre-bulletin-newsletters/" TargetMode="External"/><Relationship Id="rId10" Type="http://schemas.openxmlformats.org/officeDocument/2006/relationships/hyperlink" Target="https://www.playcentre.org.nz/current-members/te-ao-maori-resources-and-events/" TargetMode="External"/><Relationship Id="rId4" Type="http://schemas.openxmlformats.org/officeDocument/2006/relationships/hyperlink" Target="https://www.playcentre.org.nz/member/" TargetMode="External"/><Relationship Id="rId9" Type="http://schemas.openxmlformats.org/officeDocument/2006/relationships/hyperlink" Target="https://www.playcentre.org.nz/centre-business-meeting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playcentre.org.nz/learnwithus/role-description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https://ero.govt.nz/review-reports"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playcentre.org.nz/learnwithus/internal-evaluation/" TargetMode="External"/><Relationship Id="rId5" Type="http://schemas.openxmlformats.org/officeDocument/2006/relationships/hyperlink" Target="https://www.playcentre.org.nz/resource/playcentre-annual-plan-overview-2022/" TargetMode="External"/><Relationship Id="rId4" Type="http://schemas.openxmlformats.org/officeDocument/2006/relationships/hyperlink" Target="https://www.playcentre.org.nz/resource-centre/strategic-plannin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playcentre.org.nz/member/governance/regional-national-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5308EA9-ABD4-4BBB-AA96-D2EB80A084A0}"/>
              </a:ext>
            </a:extLst>
          </p:cNvPr>
          <p:cNvSpPr/>
          <p:nvPr/>
        </p:nvSpPr>
        <p:spPr>
          <a:xfrm>
            <a:off x="-220708" y="0"/>
            <a:ext cx="12412707" cy="6908902"/>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 name="Title 1">
            <a:extLst>
              <a:ext uri="{FF2B5EF4-FFF2-40B4-BE49-F238E27FC236}">
                <a16:creationId xmlns:a16="http://schemas.microsoft.com/office/drawing/2014/main" id="{AFE5E61B-BD4B-4D0E-B16E-049A61F855E2}"/>
              </a:ext>
            </a:extLst>
          </p:cNvPr>
          <p:cNvSpPr>
            <a:spLocks noGrp="1"/>
          </p:cNvSpPr>
          <p:nvPr>
            <p:ph type="ctrTitle"/>
          </p:nvPr>
        </p:nvSpPr>
        <p:spPr>
          <a:xfrm>
            <a:off x="1485748" y="1300639"/>
            <a:ext cx="9144000" cy="1101718"/>
          </a:xfrm>
        </p:spPr>
        <p:txBody>
          <a:bodyPr>
            <a:noAutofit/>
          </a:bodyPr>
          <a:lstStyle/>
          <a:p>
            <a:pPr algn="l"/>
            <a:r>
              <a:rPr lang="en-NZ" sz="4800" b="1" dirty="0">
                <a:latin typeface="+mn-lt"/>
              </a:rPr>
              <a:t>Centre President, Coordinator and Secretary</a:t>
            </a:r>
          </a:p>
        </p:txBody>
      </p:sp>
      <p:sp>
        <p:nvSpPr>
          <p:cNvPr id="3" name="Subtitle 2">
            <a:extLst>
              <a:ext uri="{FF2B5EF4-FFF2-40B4-BE49-F238E27FC236}">
                <a16:creationId xmlns:a16="http://schemas.microsoft.com/office/drawing/2014/main" id="{2CA7F93B-98F1-48D6-9C43-27686E6E8504}"/>
              </a:ext>
            </a:extLst>
          </p:cNvPr>
          <p:cNvSpPr>
            <a:spLocks noGrp="1"/>
          </p:cNvSpPr>
          <p:nvPr>
            <p:ph type="subTitle" idx="1"/>
          </p:nvPr>
        </p:nvSpPr>
        <p:spPr>
          <a:xfrm>
            <a:off x="1493407" y="2711405"/>
            <a:ext cx="10163057" cy="1655762"/>
          </a:xfrm>
        </p:spPr>
        <p:txBody>
          <a:bodyPr vert="horz" lIns="91440" tIns="45720" rIns="91440" bIns="45720" rtlCol="0" anchor="t">
            <a:normAutofit/>
          </a:bodyPr>
          <a:lstStyle/>
          <a:p>
            <a:pPr algn="l"/>
            <a:r>
              <a:rPr lang="en-NZ" sz="4400" dirty="0">
                <a:latin typeface="+mj-lt"/>
              </a:rPr>
              <a:t>Kat Lester and Stephanie Jackson</a:t>
            </a:r>
          </a:p>
          <a:p>
            <a:pPr algn="l"/>
            <a:r>
              <a:rPr lang="en-NZ" sz="4400" dirty="0">
                <a:latin typeface="+mj-lt"/>
              </a:rPr>
              <a:t>November 2023</a:t>
            </a:r>
          </a:p>
        </p:txBody>
      </p:sp>
      <p:pic>
        <p:nvPicPr>
          <p:cNvPr id="6" name="Picture 5" descr="A close up of a logo&#10;&#10;Description automatically generated">
            <a:extLst>
              <a:ext uri="{FF2B5EF4-FFF2-40B4-BE49-F238E27FC236}">
                <a16:creationId xmlns:a16="http://schemas.microsoft.com/office/drawing/2014/main" id="{7FAA90C2-E8C5-4426-9E51-FFD516A57C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44908" y="5426383"/>
            <a:ext cx="2687530" cy="669728"/>
          </a:xfrm>
          <a:prstGeom prst="rect">
            <a:avLst/>
          </a:prstGeom>
        </p:spPr>
      </p:pic>
      <p:pic>
        <p:nvPicPr>
          <p:cNvPr id="8" name="Picture 7" descr="A close up of a logo&#10;&#10;Description automatically generated">
            <a:extLst>
              <a:ext uri="{FF2B5EF4-FFF2-40B4-BE49-F238E27FC236}">
                <a16:creationId xmlns:a16="http://schemas.microsoft.com/office/drawing/2014/main" id="{549A756C-D755-4F33-B0C6-F00D32A205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2708" y="5323602"/>
            <a:ext cx="2507081" cy="722273"/>
          </a:xfrm>
          <a:prstGeom prst="rect">
            <a:avLst/>
          </a:prstGeom>
        </p:spPr>
      </p:pic>
    </p:spTree>
    <p:extLst>
      <p:ext uri="{BB962C8B-B14F-4D97-AF65-F5344CB8AC3E}">
        <p14:creationId xmlns:p14="http://schemas.microsoft.com/office/powerpoint/2010/main" val="4088129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r>
              <a:rPr lang="en-NZ" sz="3400" b="1" dirty="0">
                <a:solidFill>
                  <a:schemeClr val="bg1">
                    <a:lumMod val="50000"/>
                  </a:schemeClr>
                </a:solidFill>
                <a:latin typeface="+mn-lt"/>
              </a:rPr>
              <a:t>Playcentre communications</a:t>
            </a: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838199" y="1811282"/>
            <a:ext cx="10271333" cy="3613746"/>
          </a:xfrm>
          <a:prstGeom prst="rect">
            <a:avLst/>
          </a:prstGeom>
        </p:spPr>
        <p:txBody>
          <a:bodyPr wrap="square">
            <a:spAutoFit/>
          </a:bodyPr>
          <a:lstStyle/>
          <a:p>
            <a:pPr>
              <a:lnSpc>
                <a:spcPct val="150000"/>
              </a:lnSpc>
            </a:pPr>
            <a:r>
              <a:rPr lang="en-US" sz="1400" dirty="0">
                <a:latin typeface="+mj-lt"/>
              </a:rPr>
              <a:t>May be managed by the secretary, a communications/email role, or the president/coordinator depending on the </a:t>
            </a:r>
            <a:r>
              <a:rPr lang="en-US" sz="1400" dirty="0" err="1">
                <a:latin typeface="+mj-lt"/>
              </a:rPr>
              <a:t>centre</a:t>
            </a:r>
            <a:r>
              <a:rPr lang="en-US" sz="1400" dirty="0">
                <a:latin typeface="+mj-lt"/>
              </a:rPr>
              <a:t>.</a:t>
            </a:r>
          </a:p>
          <a:p>
            <a:pPr>
              <a:lnSpc>
                <a:spcPct val="150000"/>
              </a:lnSpc>
            </a:pPr>
            <a:r>
              <a:rPr lang="en-US" sz="1400" dirty="0">
                <a:latin typeface="+mj-lt"/>
              </a:rPr>
              <a:t>Centre should be using centre@playcentre.org.nz as their main e-mail address.</a:t>
            </a:r>
          </a:p>
          <a:p>
            <a:pPr marL="285750" indent="-285750">
              <a:lnSpc>
                <a:spcPct val="150000"/>
              </a:lnSpc>
              <a:buFont typeface="Arial" panose="020B0604020202020204" pitchFamily="34" charset="0"/>
              <a:buChar char="•"/>
            </a:pPr>
            <a:r>
              <a:rPr lang="en-US" sz="1400" dirty="0">
                <a:latin typeface="+mj-lt"/>
              </a:rPr>
              <a:t>Check the </a:t>
            </a:r>
            <a:r>
              <a:rPr lang="en-US" sz="1400" dirty="0" err="1">
                <a:latin typeface="+mj-lt"/>
              </a:rPr>
              <a:t>centre</a:t>
            </a:r>
            <a:r>
              <a:rPr lang="en-US" sz="1400" dirty="0">
                <a:latin typeface="+mj-lt"/>
              </a:rPr>
              <a:t> e-mail on a regular basis.</a:t>
            </a:r>
          </a:p>
          <a:p>
            <a:pPr marL="285750" indent="-285750">
              <a:lnSpc>
                <a:spcPct val="150000"/>
              </a:lnSpc>
              <a:buFont typeface="Arial" panose="020B0604020202020204" pitchFamily="34" charset="0"/>
              <a:buChar char="•"/>
            </a:pPr>
            <a:r>
              <a:rPr lang="en-US" sz="1400" dirty="0">
                <a:latin typeface="+mj-lt"/>
              </a:rPr>
              <a:t>Liaise with other office holders to ensure e-mails are seen by the relevant office holder.</a:t>
            </a:r>
          </a:p>
          <a:p>
            <a:pPr marL="285750" indent="-285750">
              <a:lnSpc>
                <a:spcPct val="150000"/>
              </a:lnSpc>
              <a:buFont typeface="Arial" panose="020B0604020202020204" pitchFamily="34" charset="0"/>
              <a:buChar char="•"/>
            </a:pPr>
            <a:r>
              <a:rPr lang="en-US" sz="1400" dirty="0">
                <a:latin typeface="+mj-lt"/>
              </a:rPr>
              <a:t>Read the </a:t>
            </a:r>
            <a:r>
              <a:rPr lang="en-US" sz="1400" dirty="0" err="1">
                <a:latin typeface="+mj-lt"/>
              </a:rPr>
              <a:t>Playcentre</a:t>
            </a:r>
            <a:r>
              <a:rPr lang="en-US" sz="1400" dirty="0">
                <a:latin typeface="+mj-lt"/>
              </a:rPr>
              <a:t> Bulletin and translate any key information to members (</a:t>
            </a:r>
            <a:r>
              <a:rPr lang="en-US" sz="1400" dirty="0" err="1">
                <a:latin typeface="+mj-lt"/>
              </a:rPr>
              <a:t>centre</a:t>
            </a:r>
            <a:r>
              <a:rPr lang="en-US" sz="1400" dirty="0">
                <a:latin typeface="+mj-lt"/>
              </a:rPr>
              <a:t> newsletter, Facebook or messenger post </a:t>
            </a:r>
            <a:r>
              <a:rPr lang="en-US" sz="1400" dirty="0" err="1">
                <a:latin typeface="+mj-lt"/>
              </a:rPr>
              <a:t>etc</a:t>
            </a:r>
            <a:r>
              <a:rPr lang="en-US" sz="1400" dirty="0">
                <a:latin typeface="+mj-lt"/>
              </a:rPr>
              <a:t>).</a:t>
            </a:r>
          </a:p>
          <a:p>
            <a:pPr marL="285750" indent="-285750">
              <a:lnSpc>
                <a:spcPct val="150000"/>
              </a:lnSpc>
              <a:buFont typeface="Arial" panose="020B0604020202020204" pitchFamily="34" charset="0"/>
              <a:buChar char="•"/>
            </a:pPr>
            <a:r>
              <a:rPr lang="en-US" sz="1400" dirty="0">
                <a:latin typeface="+mj-lt"/>
              </a:rPr>
              <a:t>Ensure all members are included in </a:t>
            </a:r>
            <a:r>
              <a:rPr lang="en-US" sz="1400" dirty="0" err="1">
                <a:latin typeface="+mj-lt"/>
              </a:rPr>
              <a:t>centre</a:t>
            </a:r>
            <a:r>
              <a:rPr lang="en-US" sz="1400" dirty="0">
                <a:latin typeface="+mj-lt"/>
              </a:rPr>
              <a:t> communications (Facebook pages, e-mail </a:t>
            </a:r>
            <a:r>
              <a:rPr lang="en-US" sz="1400" dirty="0" err="1">
                <a:latin typeface="+mj-lt"/>
              </a:rPr>
              <a:t>etc</a:t>
            </a:r>
            <a:r>
              <a:rPr lang="en-US" sz="1400" dirty="0">
                <a:latin typeface="+mj-lt"/>
              </a:rPr>
              <a:t>).</a:t>
            </a:r>
          </a:p>
          <a:p>
            <a:pPr marL="285750" indent="-285750">
              <a:lnSpc>
                <a:spcPct val="150000"/>
              </a:lnSpc>
              <a:buFont typeface="Arial" panose="020B0604020202020204" pitchFamily="34" charset="0"/>
              <a:buChar char="•"/>
            </a:pPr>
            <a:r>
              <a:rPr lang="en-US" sz="1400" dirty="0">
                <a:latin typeface="+mj-lt"/>
              </a:rPr>
              <a:t>Read the Communications and Media and Privacy and Information Management policies:</a:t>
            </a:r>
          </a:p>
          <a:p>
            <a:pPr marL="742950" lvl="1" indent="-285750">
              <a:lnSpc>
                <a:spcPct val="150000"/>
              </a:lnSpc>
              <a:buFont typeface="Arial" panose="020B0604020202020204" pitchFamily="34" charset="0"/>
              <a:buChar char="•"/>
            </a:pPr>
            <a:r>
              <a:rPr lang="en-US" sz="1400" dirty="0">
                <a:latin typeface="+mj-lt"/>
                <a:hlinkClick r:id="rId4"/>
              </a:rPr>
              <a:t>https://www.playcentre.org.nz/policiesandprocedures/categories/operating-successfully/</a:t>
            </a:r>
            <a:endParaRPr lang="en-US" sz="1400" dirty="0">
              <a:latin typeface="+mj-lt"/>
            </a:endParaRPr>
          </a:p>
          <a:p>
            <a:pPr marL="742950" lvl="1" indent="-285750">
              <a:lnSpc>
                <a:spcPct val="150000"/>
              </a:lnSpc>
              <a:buFont typeface="Arial" panose="020B0604020202020204" pitchFamily="34" charset="0"/>
              <a:buChar char="•"/>
            </a:pPr>
            <a:r>
              <a:rPr lang="en-US" sz="1400" dirty="0">
                <a:latin typeface="+mj-lt"/>
              </a:rPr>
              <a:t>Centre communication channels should be used for </a:t>
            </a:r>
            <a:r>
              <a:rPr lang="en-US" sz="1400" dirty="0" err="1">
                <a:latin typeface="+mj-lt"/>
              </a:rPr>
              <a:t>centre</a:t>
            </a:r>
            <a:r>
              <a:rPr lang="en-US" sz="1400" dirty="0">
                <a:latin typeface="+mj-lt"/>
              </a:rPr>
              <a:t> business only (not personal communications).</a:t>
            </a:r>
          </a:p>
          <a:p>
            <a:pPr marL="742950" lvl="1" indent="-285750">
              <a:lnSpc>
                <a:spcPct val="150000"/>
              </a:lnSpc>
              <a:buFont typeface="Arial" panose="020B0604020202020204" pitchFamily="34" charset="0"/>
              <a:buChar char="•"/>
            </a:pPr>
            <a:r>
              <a:rPr lang="en-US" sz="1400" dirty="0">
                <a:latin typeface="+mj-lt"/>
              </a:rPr>
              <a:t>Personal information should be stored confidentially and used for centre business only.</a:t>
            </a:r>
          </a:p>
          <a:p>
            <a:pPr marL="285750" indent="-285750">
              <a:lnSpc>
                <a:spcPct val="150000"/>
              </a:lnSpc>
              <a:buFont typeface="Arial" panose="020B0604020202020204" pitchFamily="34" charset="0"/>
              <a:buChar char="•"/>
            </a:pPr>
            <a:r>
              <a:rPr lang="en-US" sz="1400" dirty="0">
                <a:latin typeface="+mj-lt"/>
              </a:rPr>
              <a:t>Manage storage of </a:t>
            </a:r>
            <a:r>
              <a:rPr lang="en-US" sz="1400" dirty="0" err="1">
                <a:latin typeface="+mj-lt"/>
              </a:rPr>
              <a:t>centre’s</a:t>
            </a:r>
            <a:r>
              <a:rPr lang="en-US" sz="1400" dirty="0">
                <a:latin typeface="+mj-lt"/>
              </a:rPr>
              <a:t> digital files (should all be stored on </a:t>
            </a:r>
            <a:r>
              <a:rPr lang="en-US" sz="1400" dirty="0" err="1">
                <a:latin typeface="+mj-lt"/>
              </a:rPr>
              <a:t>centre’s</a:t>
            </a:r>
            <a:r>
              <a:rPr lang="en-US" sz="1400" dirty="0">
                <a:latin typeface="+mj-lt"/>
              </a:rPr>
              <a:t> OneDrive, attached to their centre e-mail account).</a:t>
            </a:r>
          </a:p>
        </p:txBody>
      </p:sp>
    </p:spTree>
    <p:extLst>
      <p:ext uri="{BB962C8B-B14F-4D97-AF65-F5344CB8AC3E}">
        <p14:creationId xmlns:p14="http://schemas.microsoft.com/office/powerpoint/2010/main" val="4256825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r>
              <a:rPr lang="en-NZ" sz="3400" b="1" dirty="0">
                <a:solidFill>
                  <a:schemeClr val="bg1">
                    <a:lumMod val="50000"/>
                  </a:schemeClr>
                </a:solidFill>
                <a:latin typeface="+mn-lt"/>
              </a:rPr>
              <a:t>Useful links and resources</a:t>
            </a: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838199" y="1811282"/>
            <a:ext cx="10271333" cy="3647152"/>
          </a:xfrm>
          <a:prstGeom prst="rect">
            <a:avLst/>
          </a:prstGeom>
        </p:spPr>
        <p:txBody>
          <a:bodyPr wrap="square">
            <a:spAutoFit/>
          </a:bodyPr>
          <a:lstStyle/>
          <a:p>
            <a:r>
              <a:rPr lang="en-AU" sz="1400" dirty="0">
                <a:latin typeface="Abadi Extra Light" panose="020B0204020104020204" pitchFamily="34" charset="0"/>
              </a:rPr>
              <a:t>Playcentre website registration: </a:t>
            </a:r>
            <a:r>
              <a:rPr lang="en-AU" sz="1400" dirty="0">
                <a:latin typeface="Abadi Extra Light" panose="020B0204020104020204" pitchFamily="34" charset="0"/>
                <a:hlinkClick r:id="rId4"/>
              </a:rPr>
              <a:t>https://www.playcentre.org.nz/member/</a:t>
            </a:r>
            <a:endParaRPr lang="en-AU" sz="1400" dirty="0">
              <a:latin typeface="Abadi Extra Light" panose="020B0204020104020204" pitchFamily="34" charset="0"/>
            </a:endParaRPr>
          </a:p>
          <a:p>
            <a:r>
              <a:rPr lang="en-AU" sz="1400" dirty="0">
                <a:latin typeface="Abadi Extra Light" panose="020B0204020104020204" pitchFamily="34" charset="0"/>
              </a:rPr>
              <a:t>Playcentre Bulletin sign up: </a:t>
            </a:r>
            <a:r>
              <a:rPr lang="en-AU" sz="1400" dirty="0">
                <a:latin typeface="Abadi Extra Light" panose="020B0204020104020204" pitchFamily="34" charset="0"/>
                <a:hlinkClick r:id="rId5"/>
              </a:rPr>
              <a:t>https://www.playcentre.org.nz/news-and-events/playcentre-bulletin-newsletters/</a:t>
            </a:r>
            <a:endParaRPr lang="en-AU" sz="1400" dirty="0">
              <a:latin typeface="Abadi Extra Light" panose="020B0204020104020204" pitchFamily="34" charset="0"/>
            </a:endParaRPr>
          </a:p>
          <a:p>
            <a:r>
              <a:rPr lang="en-US" sz="1400" dirty="0">
                <a:latin typeface="+mj-lt"/>
              </a:rPr>
              <a:t>Office holder role descriptions: </a:t>
            </a:r>
            <a:r>
              <a:rPr lang="en-US" sz="1400" dirty="0">
                <a:latin typeface="+mj-lt"/>
                <a:hlinkClick r:id="rId6"/>
              </a:rPr>
              <a:t>https://www.playcentre.org.nz/learnwithus/role-descriptions/</a:t>
            </a:r>
            <a:endParaRPr lang="en-US" sz="1400" dirty="0">
              <a:latin typeface="+mj-lt"/>
            </a:endParaRPr>
          </a:p>
          <a:p>
            <a:r>
              <a:rPr lang="en-AU" sz="1400" dirty="0">
                <a:latin typeface="Abadi Extra Light" panose="020B0204020104020204" pitchFamily="34" charset="0"/>
              </a:rPr>
              <a:t>Regional team contact details: </a:t>
            </a:r>
            <a:r>
              <a:rPr lang="en-AU" sz="1400" dirty="0">
                <a:latin typeface="Abadi Extra Light" panose="020B0204020104020204" pitchFamily="34" charset="0"/>
                <a:hlinkClick r:id="rId7"/>
              </a:rPr>
              <a:t>https://www.playcentre.org.nz/about/about-playcentre/regional-team/</a:t>
            </a:r>
            <a:endParaRPr lang="en-AU" sz="1400" dirty="0">
              <a:latin typeface="Abadi Extra Light" panose="020B0204020104020204" pitchFamily="34" charset="0"/>
            </a:endParaRPr>
          </a:p>
          <a:p>
            <a:r>
              <a:rPr lang="en-AU" sz="1400" dirty="0">
                <a:latin typeface="Abadi Extra Light" panose="020B0204020104020204" pitchFamily="34" charset="0"/>
              </a:rPr>
              <a:t>Playcentre Aotearoa Presidents Facebook page: </a:t>
            </a:r>
            <a:r>
              <a:rPr lang="en-AU" sz="1400" dirty="0">
                <a:latin typeface="Abadi Extra Light" panose="020B0204020104020204" pitchFamily="34" charset="0"/>
                <a:hlinkClick r:id="rId8"/>
              </a:rPr>
              <a:t>https://www.facebook.com/groups/306844539699486</a:t>
            </a:r>
            <a:br>
              <a:rPr lang="en-AU" sz="1400" dirty="0">
                <a:latin typeface="Abadi Extra Light" panose="020B0204020104020204" pitchFamily="34" charset="0"/>
              </a:rPr>
            </a:br>
            <a:r>
              <a:rPr lang="en-AU" sz="1400" dirty="0">
                <a:latin typeface="Abadi Extra Light" panose="020B0204020104020204" pitchFamily="34" charset="0"/>
              </a:rPr>
              <a:t>Centre meeting resources: </a:t>
            </a:r>
            <a:r>
              <a:rPr lang="en-AU" sz="1400" dirty="0">
                <a:latin typeface="Abadi Extra Light" panose="020B0204020104020204" pitchFamily="34" charset="0"/>
                <a:hlinkClick r:id="rId9"/>
              </a:rPr>
              <a:t>https://www.playcentre.org.nz/centre-business-meetings/</a:t>
            </a:r>
            <a:endParaRPr lang="en-AU" sz="1400" dirty="0">
              <a:latin typeface="Abadi Extra Light" panose="020B0204020104020204" pitchFamily="34" charset="0"/>
            </a:endParaRPr>
          </a:p>
          <a:p>
            <a:r>
              <a:rPr lang="en-AU" sz="1400" dirty="0">
                <a:latin typeface="Abadi Extra Light" panose="020B0204020104020204" pitchFamily="34" charset="0"/>
              </a:rPr>
              <a:t>Karakia and waiata: </a:t>
            </a:r>
            <a:r>
              <a:rPr lang="en-AU" sz="1400" dirty="0">
                <a:latin typeface="Abadi Extra Light" panose="020B0204020104020204" pitchFamily="34" charset="0"/>
                <a:hlinkClick r:id="rId10"/>
              </a:rPr>
              <a:t>https://www.playcentre.org.nz/current-members/te-ao-maori-resources-and-events/</a:t>
            </a:r>
            <a:endParaRPr lang="en-AU" sz="1400" dirty="0">
              <a:latin typeface="Abadi Extra Light" panose="020B0204020104020204" pitchFamily="34" charset="0"/>
            </a:endParaRPr>
          </a:p>
          <a:p>
            <a:r>
              <a:rPr lang="en-AU" sz="1400" dirty="0">
                <a:latin typeface="Abadi Extra Light" panose="020B0204020104020204" pitchFamily="34" charset="0"/>
              </a:rPr>
              <a:t>Playcentre polices and procedures: </a:t>
            </a:r>
            <a:r>
              <a:rPr lang="en-AU" sz="1400" dirty="0">
                <a:latin typeface="Abadi Extra Light" panose="020B0204020104020204" pitchFamily="34" charset="0"/>
                <a:hlinkClick r:id="rId11"/>
              </a:rPr>
              <a:t>https://www.playcentre.org.nz/policiesandprocedures/</a:t>
            </a:r>
            <a:endParaRPr lang="en-AU" sz="1400" dirty="0">
              <a:latin typeface="Abadi Extra Light" panose="020B0204020104020204" pitchFamily="34" charset="0"/>
            </a:endParaRPr>
          </a:p>
          <a:p>
            <a:endParaRPr lang="en-AU" sz="1400" dirty="0">
              <a:latin typeface="Abadi Extra Light" panose="020B0204020104020204" pitchFamily="34" charset="0"/>
            </a:endParaRPr>
          </a:p>
          <a:p>
            <a:endParaRPr lang="en-AU" sz="1400" dirty="0">
              <a:latin typeface="Abadi Extra Light" panose="020B0204020104020204" pitchFamily="34" charset="0"/>
            </a:endParaRPr>
          </a:p>
          <a:p>
            <a:pPr>
              <a:lnSpc>
                <a:spcPct val="150000"/>
              </a:lnSpc>
            </a:pPr>
            <a:r>
              <a:rPr lang="en-AU" sz="1400" dirty="0">
                <a:latin typeface="Abadi Extra Light" panose="020B0204020104020204" pitchFamily="34" charset="0"/>
              </a:rPr>
              <a:t>Books:</a:t>
            </a:r>
          </a:p>
          <a:p>
            <a:pPr>
              <a:lnSpc>
                <a:spcPct val="150000"/>
              </a:lnSpc>
            </a:pPr>
            <a:r>
              <a:rPr lang="en-AU" sz="1400" dirty="0">
                <a:latin typeface="Abadi Extra Light" panose="020B0204020104020204" pitchFamily="34" charset="0"/>
              </a:rPr>
              <a:t>Making Consensus Work, Robbie Burke</a:t>
            </a:r>
          </a:p>
          <a:p>
            <a:pPr>
              <a:lnSpc>
                <a:spcPct val="150000"/>
              </a:lnSpc>
            </a:pPr>
            <a:r>
              <a:rPr lang="en-AU" sz="1400" dirty="0">
                <a:latin typeface="Abadi Extra Light" panose="020B0204020104020204" pitchFamily="34" charset="0"/>
              </a:rPr>
              <a:t>Working in a Group, Tess Conran-Liew.</a:t>
            </a:r>
          </a:p>
          <a:p>
            <a:r>
              <a:rPr lang="en-AU" sz="1400" dirty="0">
                <a:latin typeface="Abadi Extra Light" panose="020B0204020104020204" pitchFamily="34" charset="0"/>
              </a:rPr>
              <a:t>These are both Playcentre publications. Your centre should have a copy in its adult library,</a:t>
            </a:r>
          </a:p>
          <a:p>
            <a:r>
              <a:rPr lang="en-AU" sz="1400" dirty="0">
                <a:latin typeface="Abadi Extra Light" panose="020B0204020104020204" pitchFamily="34" charset="0"/>
              </a:rPr>
              <a:t>or ask your Centre Advisor.</a:t>
            </a:r>
            <a:endParaRPr lang="en-NZ" sz="1400" dirty="0">
              <a:latin typeface="Abadi Extra Light" panose="020B0204020104020204" pitchFamily="34" charset="0"/>
            </a:endParaRPr>
          </a:p>
        </p:txBody>
      </p:sp>
      <p:pic>
        <p:nvPicPr>
          <p:cNvPr id="4" name="Content Placeholder 3">
            <a:extLst>
              <a:ext uri="{FF2B5EF4-FFF2-40B4-BE49-F238E27FC236}">
                <a16:creationId xmlns:a16="http://schemas.microsoft.com/office/drawing/2014/main" id="{4F7B4C6E-CCF4-7D6A-BC98-A5D3886A1305}"/>
              </a:ext>
            </a:extLst>
          </p:cNvPr>
          <p:cNvPicPr>
            <a:picLocks noChangeAspect="1"/>
          </p:cNvPicPr>
          <p:nvPr/>
        </p:nvPicPr>
        <p:blipFill rotWithShape="1">
          <a:blip r:embed="rId12">
            <a:extLst>
              <a:ext uri="{28A0092B-C50C-407E-A947-70E740481C1C}">
                <a14:useLocalDpi xmlns:a14="http://schemas.microsoft.com/office/drawing/2010/main" val="0"/>
              </a:ext>
            </a:extLst>
          </a:blip>
          <a:srcRect t="4401" b="8601"/>
          <a:stretch/>
        </p:blipFill>
        <p:spPr>
          <a:xfrm>
            <a:off x="7440108" y="3814942"/>
            <a:ext cx="1122778" cy="1736514"/>
          </a:xfrm>
          <a:prstGeom prst="rect">
            <a:avLst/>
          </a:prstGeom>
        </p:spPr>
      </p:pic>
      <p:pic>
        <p:nvPicPr>
          <p:cNvPr id="6" name="Picture 2" descr="Image preview">
            <a:extLst>
              <a:ext uri="{FF2B5EF4-FFF2-40B4-BE49-F238E27FC236}">
                <a16:creationId xmlns:a16="http://schemas.microsoft.com/office/drawing/2014/main" id="{EC28C279-4918-08B5-99CB-A0E836A8291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805055" y="3814941"/>
            <a:ext cx="1326123" cy="1736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31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a:xfrm>
            <a:off x="922414" y="480125"/>
            <a:ext cx="11137900" cy="1325563"/>
          </a:xfrm>
        </p:spPr>
        <p:txBody>
          <a:bodyPr>
            <a:noAutofit/>
          </a:bodyPr>
          <a:lstStyle/>
          <a:p>
            <a:r>
              <a:rPr lang="en-AU" sz="4000" b="1" u="sng" dirty="0">
                <a:solidFill>
                  <a:schemeClr val="bg1">
                    <a:lumMod val="65000"/>
                  </a:schemeClr>
                </a:solidFill>
                <a:latin typeface="Calibri" panose="020F0502020204030204" pitchFamily="34" charset="0"/>
                <a:cs typeface="Calibri" panose="020F0502020204030204" pitchFamily="34" charset="0"/>
              </a:rPr>
              <a:t>Closing </a:t>
            </a:r>
            <a:r>
              <a:rPr lang="en-NZ" sz="4000" b="1" u="sng" dirty="0">
                <a:solidFill>
                  <a:schemeClr val="bg1">
                    <a:lumMod val="65000"/>
                  </a:schemeClr>
                </a:solidFill>
                <a:latin typeface="+mn-lt"/>
              </a:rPr>
              <a:t>Karakia</a:t>
            </a:r>
            <a:br>
              <a:rPr lang="en-NZ" sz="4000" b="1" u="sng" dirty="0">
                <a:solidFill>
                  <a:schemeClr val="bg1">
                    <a:lumMod val="65000"/>
                  </a:schemeClr>
                </a:solidFill>
                <a:latin typeface="+mn-lt"/>
              </a:rPr>
            </a:br>
            <a:endParaRPr lang="en-NZ" sz="4000" b="1" u="sng" dirty="0">
              <a:solidFill>
                <a:schemeClr val="bg1">
                  <a:lumMod val="65000"/>
                </a:schemeClr>
              </a:solidFill>
              <a:latin typeface="+mn-lt"/>
            </a:endParaRP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569843" y="1183425"/>
            <a:ext cx="10783957" cy="1162113"/>
          </a:xfrm>
          <a:prstGeom prst="rect">
            <a:avLst/>
          </a:prstGeom>
        </p:spPr>
        <p:txBody>
          <a:bodyPr wrap="square">
            <a:spAutoFit/>
          </a:bodyPr>
          <a:lstStyle/>
          <a:p>
            <a:pPr>
              <a:lnSpc>
                <a:spcPct val="150000"/>
              </a:lnSpc>
            </a:pPr>
            <a:endParaRPr lang="en-NZ" sz="1600" b="1" dirty="0"/>
          </a:p>
          <a:p>
            <a:pPr>
              <a:lnSpc>
                <a:spcPct val="150000"/>
              </a:lnSpc>
            </a:pPr>
            <a:endParaRPr lang="en-NZ" sz="1600" b="1" dirty="0"/>
          </a:p>
          <a:p>
            <a:pPr>
              <a:lnSpc>
                <a:spcPct val="150000"/>
              </a:lnSpc>
            </a:pPr>
            <a:endParaRPr lang="en-NZ" sz="1600" b="1" dirty="0"/>
          </a:p>
        </p:txBody>
      </p:sp>
      <p:sp>
        <p:nvSpPr>
          <p:cNvPr id="4" name="TextBox 3">
            <a:extLst>
              <a:ext uri="{FF2B5EF4-FFF2-40B4-BE49-F238E27FC236}">
                <a16:creationId xmlns:a16="http://schemas.microsoft.com/office/drawing/2014/main" id="{D7E224E9-0FED-423A-B0D7-DB41EF819E39}"/>
              </a:ext>
            </a:extLst>
          </p:cNvPr>
          <p:cNvSpPr txBox="1"/>
          <p:nvPr/>
        </p:nvSpPr>
        <p:spPr>
          <a:xfrm>
            <a:off x="654205" y="1574181"/>
            <a:ext cx="4555273"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fi-FI" sz="2400" dirty="0"/>
              <a:t>Koia kei runga</a:t>
            </a:r>
          </a:p>
          <a:p>
            <a:pPr algn="l"/>
            <a:r>
              <a:rPr lang="fi-FI" sz="2400" dirty="0"/>
              <a:t>Koia kei raro</a:t>
            </a:r>
          </a:p>
          <a:p>
            <a:pPr algn="l"/>
            <a:r>
              <a:rPr lang="fi-FI" sz="2400" dirty="0"/>
              <a:t>Koia kei waho</a:t>
            </a:r>
          </a:p>
          <a:p>
            <a:pPr algn="l"/>
            <a:r>
              <a:rPr lang="fi-FI" sz="2400" dirty="0"/>
              <a:t>Koia kei roto</a:t>
            </a:r>
          </a:p>
          <a:p>
            <a:pPr algn="l"/>
            <a:r>
              <a:rPr lang="fi-FI" sz="2400" dirty="0"/>
              <a:t>Ko te mauri ako</a:t>
            </a:r>
          </a:p>
          <a:p>
            <a:pPr algn="l"/>
            <a:r>
              <a:rPr lang="fi-FI" sz="2400" dirty="0"/>
              <a:t>Ko te mauri ora</a:t>
            </a:r>
          </a:p>
          <a:p>
            <a:pPr algn="l"/>
            <a:r>
              <a:rPr lang="fi-FI" sz="2400" dirty="0"/>
              <a:t>Kua tau, kua tau, kua tau e!</a:t>
            </a:r>
          </a:p>
          <a:p>
            <a:endParaRPr lang="en-US" sz="2400" dirty="0">
              <a:cs typeface="Calibri"/>
            </a:endParaRPr>
          </a:p>
        </p:txBody>
      </p:sp>
      <p:sp>
        <p:nvSpPr>
          <p:cNvPr id="10" name="TextBox 9">
            <a:extLst>
              <a:ext uri="{FF2B5EF4-FFF2-40B4-BE49-F238E27FC236}">
                <a16:creationId xmlns:a16="http://schemas.microsoft.com/office/drawing/2014/main" id="{05478DE8-F964-4DE4-BAC2-E9AC7C7EF677}"/>
              </a:ext>
            </a:extLst>
          </p:cNvPr>
          <p:cNvSpPr txBox="1"/>
          <p:nvPr/>
        </p:nvSpPr>
        <p:spPr>
          <a:xfrm>
            <a:off x="6096000" y="1666231"/>
            <a:ext cx="4555273"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i="1" dirty="0"/>
              <a:t>That which exists above</a:t>
            </a:r>
          </a:p>
          <a:p>
            <a:r>
              <a:rPr lang="en-US" sz="2000" i="1" dirty="0"/>
              <a:t>That which exists below</a:t>
            </a:r>
          </a:p>
          <a:p>
            <a:r>
              <a:rPr lang="en-US" sz="2000" i="1" dirty="0"/>
              <a:t>That which exists externally</a:t>
            </a:r>
          </a:p>
          <a:p>
            <a:r>
              <a:rPr lang="en-US" sz="2000" i="1" dirty="0"/>
              <a:t>That which exists internally</a:t>
            </a:r>
          </a:p>
          <a:p>
            <a:r>
              <a:rPr lang="en-US" sz="2000" i="1" dirty="0"/>
              <a:t>It is the essence of our learning</a:t>
            </a:r>
          </a:p>
          <a:p>
            <a:r>
              <a:rPr lang="en-US" sz="2000" i="1" dirty="0"/>
              <a:t>And teaching</a:t>
            </a:r>
          </a:p>
          <a:p>
            <a:r>
              <a:rPr lang="en-US" sz="2000" i="1" dirty="0"/>
              <a:t>It is the essence of our physical existence</a:t>
            </a:r>
          </a:p>
          <a:p>
            <a:r>
              <a:rPr lang="en-US" sz="2000" i="1" dirty="0"/>
              <a:t>Let it be at rest for now, let it be, let it be!</a:t>
            </a:r>
          </a:p>
        </p:txBody>
      </p:sp>
    </p:spTree>
    <p:extLst>
      <p:ext uri="{BB962C8B-B14F-4D97-AF65-F5344CB8AC3E}">
        <p14:creationId xmlns:p14="http://schemas.microsoft.com/office/powerpoint/2010/main" val="3539837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a:xfrm>
            <a:off x="838200" y="365125"/>
            <a:ext cx="6622774" cy="1325563"/>
          </a:xfrm>
        </p:spPr>
        <p:txBody>
          <a:bodyPr>
            <a:normAutofit/>
          </a:bodyPr>
          <a:lstStyle/>
          <a:p>
            <a:r>
              <a:rPr lang="en-NZ" sz="3400" b="1" dirty="0">
                <a:solidFill>
                  <a:schemeClr val="bg1">
                    <a:lumMod val="50000"/>
                  </a:schemeClr>
                </a:solidFill>
                <a:latin typeface="+mn-lt"/>
              </a:rPr>
              <a:t>Karakia </a:t>
            </a:r>
            <a:r>
              <a:rPr lang="en-NZ" sz="3400" b="1" dirty="0" err="1">
                <a:solidFill>
                  <a:schemeClr val="bg1">
                    <a:lumMod val="50000"/>
                  </a:schemeClr>
                </a:solidFill>
                <a:latin typeface="+mn-lt"/>
              </a:rPr>
              <a:t>Timatanga</a:t>
            </a:r>
            <a:endParaRPr lang="en-NZ" sz="3400" b="1" dirty="0">
              <a:solidFill>
                <a:schemeClr val="bg1">
                  <a:lumMod val="50000"/>
                </a:schemeClr>
              </a:solidFill>
              <a:latin typeface="+mn-lt"/>
            </a:endParaRP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cstate="hqprint">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TextBox 2">
            <a:extLst>
              <a:ext uri="{FF2B5EF4-FFF2-40B4-BE49-F238E27FC236}">
                <a16:creationId xmlns:a16="http://schemas.microsoft.com/office/drawing/2014/main" id="{C06EFDBD-46C4-4A89-B551-9A51159E7321}"/>
              </a:ext>
            </a:extLst>
          </p:cNvPr>
          <p:cNvSpPr txBox="1"/>
          <p:nvPr/>
        </p:nvSpPr>
        <p:spPr>
          <a:xfrm>
            <a:off x="654205" y="1574181"/>
            <a:ext cx="4555273" cy="41549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NZ" sz="2400" dirty="0" err="1">
                <a:cs typeface="Calibri"/>
              </a:rPr>
              <a:t>Tūtawa</a:t>
            </a:r>
            <a:r>
              <a:rPr lang="en-NZ" sz="2400" dirty="0">
                <a:cs typeface="Calibri"/>
              </a:rPr>
              <a:t> </a:t>
            </a:r>
            <a:r>
              <a:rPr lang="en-NZ" sz="2400" dirty="0" err="1">
                <a:cs typeface="Calibri"/>
              </a:rPr>
              <a:t>mai</a:t>
            </a:r>
            <a:r>
              <a:rPr lang="en-NZ" sz="2400" dirty="0">
                <a:cs typeface="Calibri"/>
              </a:rPr>
              <a:t> </a:t>
            </a:r>
            <a:r>
              <a:rPr lang="en-NZ" sz="2400" dirty="0" err="1">
                <a:cs typeface="Calibri"/>
              </a:rPr>
              <a:t>i</a:t>
            </a:r>
            <a:r>
              <a:rPr lang="en-NZ" sz="2400" dirty="0">
                <a:cs typeface="Calibri"/>
              </a:rPr>
              <a:t> </a:t>
            </a:r>
            <a:r>
              <a:rPr lang="en-NZ" sz="2400" dirty="0" err="1">
                <a:cs typeface="Calibri"/>
              </a:rPr>
              <a:t>runga</a:t>
            </a:r>
            <a:endParaRPr lang="en-NZ" sz="2400" dirty="0">
              <a:cs typeface="Calibri"/>
            </a:endParaRPr>
          </a:p>
          <a:p>
            <a:pPr algn="l"/>
            <a:r>
              <a:rPr lang="en-NZ" sz="2400" dirty="0" err="1">
                <a:cs typeface="Calibri"/>
              </a:rPr>
              <a:t>Tūtawa</a:t>
            </a:r>
            <a:r>
              <a:rPr lang="en-NZ" sz="2400" dirty="0">
                <a:cs typeface="Calibri"/>
              </a:rPr>
              <a:t> </a:t>
            </a:r>
            <a:r>
              <a:rPr lang="en-NZ" sz="2400" dirty="0" err="1">
                <a:cs typeface="Calibri"/>
              </a:rPr>
              <a:t>mai</a:t>
            </a:r>
            <a:r>
              <a:rPr lang="en-NZ" sz="2400" dirty="0">
                <a:cs typeface="Calibri"/>
              </a:rPr>
              <a:t> </a:t>
            </a:r>
            <a:r>
              <a:rPr lang="en-NZ" sz="2400" dirty="0" err="1">
                <a:cs typeface="Calibri"/>
              </a:rPr>
              <a:t>i</a:t>
            </a:r>
            <a:r>
              <a:rPr lang="en-NZ" sz="2400" dirty="0">
                <a:cs typeface="Calibri"/>
              </a:rPr>
              <a:t> </a:t>
            </a:r>
            <a:r>
              <a:rPr lang="en-NZ" sz="2400" dirty="0" err="1">
                <a:cs typeface="Calibri"/>
              </a:rPr>
              <a:t>raro</a:t>
            </a:r>
            <a:endParaRPr lang="en-NZ" sz="2400" dirty="0">
              <a:cs typeface="Calibri"/>
            </a:endParaRPr>
          </a:p>
          <a:p>
            <a:pPr algn="l"/>
            <a:r>
              <a:rPr lang="en-NZ" sz="2400" dirty="0" err="1">
                <a:cs typeface="Calibri"/>
              </a:rPr>
              <a:t>Tūtawa</a:t>
            </a:r>
            <a:r>
              <a:rPr lang="en-NZ" sz="2400" dirty="0">
                <a:cs typeface="Calibri"/>
              </a:rPr>
              <a:t> </a:t>
            </a:r>
            <a:r>
              <a:rPr lang="en-NZ" sz="2400" dirty="0" err="1">
                <a:cs typeface="Calibri"/>
              </a:rPr>
              <a:t>mai</a:t>
            </a:r>
            <a:r>
              <a:rPr lang="en-NZ" sz="2400" dirty="0">
                <a:cs typeface="Calibri"/>
              </a:rPr>
              <a:t> </a:t>
            </a:r>
            <a:r>
              <a:rPr lang="en-NZ" sz="2400" dirty="0" err="1">
                <a:cs typeface="Calibri"/>
              </a:rPr>
              <a:t>i</a:t>
            </a:r>
            <a:r>
              <a:rPr lang="en-NZ" sz="2400" dirty="0">
                <a:cs typeface="Calibri"/>
              </a:rPr>
              <a:t> roto</a:t>
            </a:r>
          </a:p>
          <a:p>
            <a:pPr algn="l"/>
            <a:r>
              <a:rPr lang="en-NZ" sz="2400" dirty="0" err="1">
                <a:cs typeface="Calibri"/>
              </a:rPr>
              <a:t>Tūtawa</a:t>
            </a:r>
            <a:r>
              <a:rPr lang="en-NZ" sz="2400" dirty="0">
                <a:cs typeface="Calibri"/>
              </a:rPr>
              <a:t> </a:t>
            </a:r>
            <a:r>
              <a:rPr lang="en-NZ" sz="2400" dirty="0" err="1">
                <a:cs typeface="Calibri"/>
              </a:rPr>
              <a:t>mai</a:t>
            </a:r>
            <a:r>
              <a:rPr lang="en-NZ" sz="2400" dirty="0">
                <a:cs typeface="Calibri"/>
              </a:rPr>
              <a:t> </a:t>
            </a:r>
            <a:r>
              <a:rPr lang="en-NZ" sz="2400" dirty="0" err="1">
                <a:cs typeface="Calibri"/>
              </a:rPr>
              <a:t>i</a:t>
            </a:r>
            <a:r>
              <a:rPr lang="en-NZ" sz="2400" dirty="0">
                <a:cs typeface="Calibri"/>
              </a:rPr>
              <a:t> </a:t>
            </a:r>
            <a:r>
              <a:rPr lang="en-NZ" sz="2400" dirty="0" err="1">
                <a:cs typeface="Calibri"/>
              </a:rPr>
              <a:t>waho</a:t>
            </a:r>
            <a:endParaRPr lang="en-NZ" sz="2400" dirty="0">
              <a:cs typeface="Calibri"/>
            </a:endParaRPr>
          </a:p>
          <a:p>
            <a:pPr algn="l"/>
            <a:r>
              <a:rPr lang="en-NZ" sz="2400" dirty="0">
                <a:cs typeface="Calibri"/>
              </a:rPr>
              <a:t>Kia tau ai</a:t>
            </a:r>
          </a:p>
          <a:p>
            <a:pPr algn="l"/>
            <a:r>
              <a:rPr lang="en-NZ" sz="2400" dirty="0" err="1">
                <a:cs typeface="Calibri"/>
              </a:rPr>
              <a:t>Te</a:t>
            </a:r>
            <a:r>
              <a:rPr lang="en-NZ" sz="2400" dirty="0">
                <a:cs typeface="Calibri"/>
              </a:rPr>
              <a:t> mauri </a:t>
            </a:r>
            <a:r>
              <a:rPr lang="en-NZ" sz="2400" dirty="0" err="1">
                <a:cs typeface="Calibri"/>
              </a:rPr>
              <a:t>tū</a:t>
            </a:r>
            <a:endParaRPr lang="en-NZ" sz="2400" dirty="0">
              <a:cs typeface="Calibri"/>
            </a:endParaRPr>
          </a:p>
          <a:p>
            <a:pPr algn="l"/>
            <a:r>
              <a:rPr lang="en-NZ" sz="2400" dirty="0" err="1">
                <a:cs typeface="Calibri"/>
              </a:rPr>
              <a:t>Te</a:t>
            </a:r>
            <a:r>
              <a:rPr lang="en-NZ" sz="2400" dirty="0">
                <a:cs typeface="Calibri"/>
              </a:rPr>
              <a:t> mauri </a:t>
            </a:r>
            <a:r>
              <a:rPr lang="en-NZ" sz="2400" dirty="0" err="1">
                <a:cs typeface="Calibri"/>
              </a:rPr>
              <a:t>ora</a:t>
            </a:r>
            <a:endParaRPr lang="en-NZ" sz="2400" dirty="0">
              <a:cs typeface="Calibri"/>
            </a:endParaRPr>
          </a:p>
          <a:p>
            <a:pPr algn="l"/>
            <a:r>
              <a:rPr lang="en-NZ" sz="2400" dirty="0">
                <a:cs typeface="Calibri"/>
              </a:rPr>
              <a:t>Ki </a:t>
            </a:r>
            <a:r>
              <a:rPr lang="en-NZ" sz="2400" dirty="0" err="1">
                <a:cs typeface="Calibri"/>
              </a:rPr>
              <a:t>te</a:t>
            </a:r>
            <a:r>
              <a:rPr lang="en-NZ" sz="2400" dirty="0">
                <a:cs typeface="Calibri"/>
              </a:rPr>
              <a:t> </a:t>
            </a:r>
            <a:r>
              <a:rPr lang="en-NZ" sz="2400" dirty="0" err="1">
                <a:cs typeface="Calibri"/>
              </a:rPr>
              <a:t>katoa</a:t>
            </a:r>
            <a:endParaRPr lang="en-NZ" sz="2400" dirty="0">
              <a:cs typeface="Calibri"/>
            </a:endParaRPr>
          </a:p>
          <a:p>
            <a:pPr algn="l"/>
            <a:r>
              <a:rPr lang="en-NZ" sz="2400" dirty="0" err="1">
                <a:cs typeface="Calibri"/>
              </a:rPr>
              <a:t>Haumi</a:t>
            </a:r>
            <a:r>
              <a:rPr lang="en-NZ" sz="2400" dirty="0">
                <a:cs typeface="Calibri"/>
              </a:rPr>
              <a:t> ē, hui ē, </a:t>
            </a:r>
            <a:r>
              <a:rPr lang="en-NZ" sz="2400" dirty="0" err="1">
                <a:cs typeface="Calibri"/>
              </a:rPr>
              <a:t>tāiki</a:t>
            </a:r>
            <a:r>
              <a:rPr lang="en-NZ" sz="2400" dirty="0">
                <a:cs typeface="Calibri"/>
              </a:rPr>
              <a:t> ē!</a:t>
            </a:r>
          </a:p>
          <a:p>
            <a:endParaRPr lang="en-US" sz="2400" dirty="0">
              <a:cs typeface="Calibri"/>
            </a:endParaRPr>
          </a:p>
          <a:p>
            <a:endParaRPr lang="en-US" sz="2400" dirty="0">
              <a:cs typeface="Calibri"/>
            </a:endParaRPr>
          </a:p>
        </p:txBody>
      </p:sp>
      <p:sp>
        <p:nvSpPr>
          <p:cNvPr id="8" name="TextBox 7">
            <a:extLst>
              <a:ext uri="{FF2B5EF4-FFF2-40B4-BE49-F238E27FC236}">
                <a16:creationId xmlns:a16="http://schemas.microsoft.com/office/drawing/2014/main" id="{3A6A0D2E-1DCE-40C4-A918-6FF83D1DF156}"/>
              </a:ext>
            </a:extLst>
          </p:cNvPr>
          <p:cNvSpPr txBox="1"/>
          <p:nvPr/>
        </p:nvSpPr>
        <p:spPr>
          <a:xfrm>
            <a:off x="6229815" y="1760035"/>
            <a:ext cx="5010614"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NZ" sz="2000" i="1" dirty="0">
                <a:cs typeface="Calibri"/>
              </a:rPr>
              <a:t>Come forth from above, below, within and from</a:t>
            </a:r>
          </a:p>
          <a:p>
            <a:pPr algn="l"/>
            <a:r>
              <a:rPr lang="en-NZ" sz="2000" i="1" dirty="0">
                <a:cs typeface="Calibri"/>
              </a:rPr>
              <a:t>The environment</a:t>
            </a:r>
          </a:p>
          <a:p>
            <a:pPr algn="l"/>
            <a:r>
              <a:rPr lang="en-NZ" sz="2000" i="1" dirty="0">
                <a:cs typeface="Calibri"/>
              </a:rPr>
              <a:t>Vitality and wellbeing for all</a:t>
            </a:r>
          </a:p>
          <a:p>
            <a:pPr algn="l"/>
            <a:r>
              <a:rPr lang="en-NZ" sz="2000" i="1" dirty="0">
                <a:cs typeface="Calibri"/>
              </a:rPr>
              <a:t>Strengthened in unity!</a:t>
            </a:r>
          </a:p>
          <a:p>
            <a:endParaRPr lang="en-US" sz="2000" i="1" dirty="0">
              <a:cs typeface="Calibri"/>
            </a:endParaRPr>
          </a:p>
        </p:txBody>
      </p:sp>
    </p:spTree>
    <p:extLst>
      <p:ext uri="{BB962C8B-B14F-4D97-AF65-F5344CB8AC3E}">
        <p14:creationId xmlns:p14="http://schemas.microsoft.com/office/powerpoint/2010/main" val="2533946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r>
              <a:rPr lang="en-NZ" sz="3400" b="1" dirty="0">
                <a:solidFill>
                  <a:schemeClr val="bg1">
                    <a:lumMod val="50000"/>
                  </a:schemeClr>
                </a:solidFill>
                <a:latin typeface="+mn-lt"/>
              </a:rPr>
              <a:t>President/Coordinator role</a:t>
            </a: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778379" y="1290522"/>
            <a:ext cx="10575421" cy="423449"/>
          </a:xfrm>
          <a:prstGeom prst="rect">
            <a:avLst/>
          </a:prstGeom>
        </p:spPr>
        <p:txBody>
          <a:bodyPr wrap="square">
            <a:spAutoFit/>
          </a:bodyPr>
          <a:lstStyle/>
          <a:p>
            <a:pPr>
              <a:lnSpc>
                <a:spcPct val="150000"/>
              </a:lnSpc>
            </a:pPr>
            <a:r>
              <a:rPr lang="en-NZ" sz="1600" dirty="0">
                <a:latin typeface="+mj-lt"/>
              </a:rPr>
              <a:t>To provide leadership for the centre &amp; support centre members, encouraging involvement of all and positive relationships.</a:t>
            </a:r>
          </a:p>
        </p:txBody>
      </p:sp>
      <p:sp>
        <p:nvSpPr>
          <p:cNvPr id="4" name="Title 1">
            <a:extLst>
              <a:ext uri="{FF2B5EF4-FFF2-40B4-BE49-F238E27FC236}">
                <a16:creationId xmlns:a16="http://schemas.microsoft.com/office/drawing/2014/main" id="{F174386C-525D-A8CE-FF12-C026E609B44F}"/>
              </a:ext>
            </a:extLst>
          </p:cNvPr>
          <p:cNvSpPr txBox="1">
            <a:spLocks/>
          </p:cNvSpPr>
          <p:nvPr/>
        </p:nvSpPr>
        <p:spPr>
          <a:xfrm>
            <a:off x="838200" y="1475600"/>
            <a:ext cx="988280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NZ" sz="1600" b="1" dirty="0">
                <a:latin typeface="+mn-lt"/>
                <a:ea typeface="+mn-ea"/>
                <a:cs typeface="+mn-cs"/>
              </a:rPr>
              <a:t>Key tasks include:</a:t>
            </a:r>
          </a:p>
        </p:txBody>
      </p:sp>
      <p:sp>
        <p:nvSpPr>
          <p:cNvPr id="6" name="TextBox 5">
            <a:extLst>
              <a:ext uri="{FF2B5EF4-FFF2-40B4-BE49-F238E27FC236}">
                <a16:creationId xmlns:a16="http://schemas.microsoft.com/office/drawing/2014/main" id="{119242A4-7091-3168-BF20-1F9B9D554488}"/>
              </a:ext>
            </a:extLst>
          </p:cNvPr>
          <p:cNvSpPr txBox="1"/>
          <p:nvPr/>
        </p:nvSpPr>
        <p:spPr>
          <a:xfrm>
            <a:off x="778379" y="2258014"/>
            <a:ext cx="9737036" cy="3162661"/>
          </a:xfrm>
          <a:prstGeom prst="rect">
            <a:avLst/>
          </a:prstGeom>
          <a:noFill/>
        </p:spPr>
        <p:txBody>
          <a:bodyPr wrap="square">
            <a:spAutoFit/>
          </a:bodyPr>
          <a:lstStyle/>
          <a:p>
            <a:pPr marL="285750" indent="-285750">
              <a:lnSpc>
                <a:spcPct val="150000"/>
              </a:lnSpc>
              <a:buFont typeface="Arial" panose="020B0604020202020204" pitchFamily="34" charset="0"/>
              <a:buChar char="•"/>
            </a:pPr>
            <a:r>
              <a:rPr lang="en-AU" sz="1600" dirty="0">
                <a:latin typeface="Calibri Light" panose="020F0302020204030204" pitchFamily="34" charset="0"/>
                <a:cs typeface="Calibri Light" panose="020F0302020204030204" pitchFamily="34" charset="0"/>
              </a:rPr>
              <a:t>Maintain an overview of the centre’s functioning.</a:t>
            </a:r>
          </a:p>
          <a:p>
            <a:pPr marL="285750" indent="-285750">
              <a:lnSpc>
                <a:spcPct val="150000"/>
              </a:lnSpc>
              <a:buFont typeface="Arial" panose="020B0604020202020204" pitchFamily="34" charset="0"/>
              <a:buChar char="•"/>
            </a:pPr>
            <a:r>
              <a:rPr lang="en-AU" sz="1600" dirty="0">
                <a:latin typeface="Calibri Light" panose="020F0302020204030204" pitchFamily="34" charset="0"/>
                <a:cs typeface="Calibri Light" panose="020F0302020204030204" pitchFamily="34" charset="0"/>
              </a:rPr>
              <a:t>Offer support and guidance to centre office holders.</a:t>
            </a:r>
          </a:p>
          <a:p>
            <a:pPr marL="285750" indent="-285750">
              <a:lnSpc>
                <a:spcPct val="150000"/>
              </a:lnSpc>
              <a:buFont typeface="Arial" panose="020B0604020202020204" pitchFamily="34" charset="0"/>
              <a:buChar char="•"/>
            </a:pPr>
            <a:r>
              <a:rPr lang="en-AU" sz="1600" dirty="0">
                <a:latin typeface="Calibri Light" panose="020F0302020204030204" pitchFamily="34" charset="0"/>
                <a:cs typeface="Calibri Light" panose="020F0302020204030204" pitchFamily="34" charset="0"/>
              </a:rPr>
              <a:t>Be aware of policies, procedures and finances to ensure centre is meeting requirements.</a:t>
            </a:r>
          </a:p>
          <a:p>
            <a:pPr marL="285750" indent="-285750">
              <a:lnSpc>
                <a:spcPct val="150000"/>
              </a:lnSpc>
              <a:buFont typeface="Arial" panose="020B0604020202020204" pitchFamily="34" charset="0"/>
              <a:buChar char="•"/>
            </a:pPr>
            <a:r>
              <a:rPr lang="en-AU" sz="1600" dirty="0">
                <a:latin typeface="Calibri Light" panose="020F0302020204030204" pitchFamily="34" charset="0"/>
                <a:cs typeface="Calibri Light" panose="020F0302020204030204" pitchFamily="34" charset="0"/>
              </a:rPr>
              <a:t>Maintain a good relationship with other centres.</a:t>
            </a:r>
          </a:p>
          <a:p>
            <a:pPr marL="285750" indent="-285750">
              <a:lnSpc>
                <a:spcPct val="150000"/>
              </a:lnSpc>
              <a:buFont typeface="Arial" panose="020B0604020202020204" pitchFamily="34" charset="0"/>
              <a:buChar char="•"/>
            </a:pPr>
            <a:r>
              <a:rPr lang="en-AU" sz="1600" dirty="0">
                <a:latin typeface="Calibri Light" panose="020F0302020204030204" pitchFamily="34" charset="0"/>
                <a:cs typeface="Calibri Light" panose="020F0302020204030204" pitchFamily="34" charset="0"/>
              </a:rPr>
              <a:t>Represent the views and opinions of your centre at cluster meetings.</a:t>
            </a:r>
          </a:p>
          <a:p>
            <a:pPr marL="285750" indent="-285750">
              <a:lnSpc>
                <a:spcPct val="150000"/>
              </a:lnSpc>
              <a:spcAft>
                <a:spcPts val="600"/>
              </a:spcAft>
              <a:buFont typeface="Arial" panose="020B0604020202020204" pitchFamily="34" charset="0"/>
              <a:buChar char="•"/>
            </a:pPr>
            <a:r>
              <a:rPr lang="en-AU" sz="1600" dirty="0">
                <a:latin typeface="Calibri Light" panose="020F0302020204030204" pitchFamily="34" charset="0"/>
                <a:cs typeface="Calibri Light" panose="020F0302020204030204" pitchFamily="34" charset="0"/>
              </a:rPr>
              <a:t>Encourage emergent leadership within your centre.</a:t>
            </a:r>
          </a:p>
          <a:p>
            <a:pPr marL="285750" indent="-285750">
              <a:lnSpc>
                <a:spcPct val="150000"/>
              </a:lnSpc>
              <a:spcAft>
                <a:spcPts val="600"/>
              </a:spcAft>
              <a:buFont typeface="Arial" panose="020B0604020202020204" pitchFamily="34" charset="0"/>
              <a:buChar char="•"/>
            </a:pPr>
            <a:r>
              <a:rPr lang="en-AU" sz="1600" dirty="0">
                <a:latin typeface="Calibri Light" panose="020F0302020204030204" pitchFamily="34" charset="0"/>
                <a:cs typeface="Calibri Light" panose="020F0302020204030204" pitchFamily="34" charset="0"/>
              </a:rPr>
              <a:t>Facilitate and chair centre meetings.</a:t>
            </a:r>
          </a:p>
          <a:p>
            <a:pPr algn="ctr">
              <a:lnSpc>
                <a:spcPct val="150000"/>
              </a:lnSpc>
            </a:pPr>
            <a:r>
              <a:rPr lang="en-US" sz="1600" i="1" dirty="0" err="1">
                <a:latin typeface="+mj-lt"/>
              </a:rPr>
              <a:t>Whiria</a:t>
            </a:r>
            <a:r>
              <a:rPr lang="en-US" sz="1600" i="1" dirty="0">
                <a:latin typeface="+mj-lt"/>
              </a:rPr>
              <a:t> </a:t>
            </a:r>
            <a:r>
              <a:rPr lang="en-US" sz="1600" i="1" dirty="0" err="1">
                <a:latin typeface="+mj-lt"/>
              </a:rPr>
              <a:t>te</a:t>
            </a:r>
            <a:r>
              <a:rPr lang="en-US" sz="1600" i="1" dirty="0">
                <a:latin typeface="+mj-lt"/>
              </a:rPr>
              <a:t> </a:t>
            </a:r>
            <a:r>
              <a:rPr lang="en-US" sz="1600" i="1" dirty="0" err="1">
                <a:latin typeface="+mj-lt"/>
              </a:rPr>
              <a:t>tāngata</a:t>
            </a:r>
            <a:r>
              <a:rPr lang="en-US" sz="1600" i="1" dirty="0">
                <a:latin typeface="+mj-lt"/>
              </a:rPr>
              <a:t> - weave people together</a:t>
            </a:r>
          </a:p>
        </p:txBody>
      </p:sp>
    </p:spTree>
    <p:extLst>
      <p:ext uri="{BB962C8B-B14F-4D97-AF65-F5344CB8AC3E}">
        <p14:creationId xmlns:p14="http://schemas.microsoft.com/office/powerpoint/2010/main" val="2775838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r>
              <a:rPr lang="en-NZ" sz="3400" b="1" dirty="0">
                <a:solidFill>
                  <a:schemeClr val="bg1">
                    <a:lumMod val="50000"/>
                  </a:schemeClr>
                </a:solidFill>
                <a:latin typeface="+mn-lt"/>
              </a:rPr>
              <a:t>Maintain an overview of the centre’s functioning</a:t>
            </a: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838199" y="1811282"/>
            <a:ext cx="10604619" cy="3154710"/>
          </a:xfrm>
          <a:prstGeom prst="rect">
            <a:avLst/>
          </a:prstGeom>
        </p:spPr>
        <p:txBody>
          <a:bodyPr wrap="square">
            <a:spAutoFit/>
          </a:bodyPr>
          <a:lstStyle/>
          <a:p>
            <a:pPr>
              <a:lnSpc>
                <a:spcPct val="150000"/>
              </a:lnSpc>
            </a:pPr>
            <a:r>
              <a:rPr lang="en-NZ" sz="1600" b="1" dirty="0"/>
              <a:t>Key people and documents:</a:t>
            </a:r>
          </a:p>
          <a:p>
            <a:pPr marL="285750" indent="-285750">
              <a:spcAft>
                <a:spcPts val="600"/>
              </a:spcAft>
              <a:buFont typeface="Arial" panose="020B0604020202020204" pitchFamily="34" charset="0"/>
              <a:buChar char="•"/>
            </a:pPr>
            <a:r>
              <a:rPr lang="en-US" sz="1400" dirty="0">
                <a:latin typeface="+mj-lt"/>
              </a:rPr>
              <a:t>The </a:t>
            </a:r>
            <a:r>
              <a:rPr lang="en-US" sz="1400" dirty="0" err="1">
                <a:latin typeface="+mj-lt"/>
              </a:rPr>
              <a:t>Playcentre</a:t>
            </a:r>
            <a:r>
              <a:rPr lang="en-US" sz="1400" dirty="0">
                <a:latin typeface="+mj-lt"/>
              </a:rPr>
              <a:t> website – the first place to look for information. You will need to register (open to everyone) and log-in. (Hint: if you can’t find what you are looking for on the website try Googling “</a:t>
            </a:r>
            <a:r>
              <a:rPr lang="en-US" sz="1400" dirty="0" err="1">
                <a:latin typeface="+mj-lt"/>
              </a:rPr>
              <a:t>Playcentre</a:t>
            </a:r>
            <a:r>
              <a:rPr lang="en-US" sz="1400" dirty="0">
                <a:latin typeface="+mj-lt"/>
              </a:rPr>
              <a:t>” and your search term.)</a:t>
            </a:r>
          </a:p>
          <a:p>
            <a:pPr marL="285750" indent="-285750">
              <a:spcAft>
                <a:spcPts val="600"/>
              </a:spcAft>
              <a:buFont typeface="Arial" panose="020B0604020202020204" pitchFamily="34" charset="0"/>
              <a:buChar char="•"/>
            </a:pPr>
            <a:r>
              <a:rPr lang="en-US" sz="1400" dirty="0">
                <a:latin typeface="+mj-lt"/>
              </a:rPr>
              <a:t>The </a:t>
            </a:r>
            <a:r>
              <a:rPr lang="en-US" sz="1400" dirty="0" err="1">
                <a:latin typeface="+mj-lt"/>
              </a:rPr>
              <a:t>Playcentre</a:t>
            </a:r>
            <a:r>
              <a:rPr lang="en-US" sz="1400" dirty="0">
                <a:latin typeface="+mj-lt"/>
              </a:rPr>
              <a:t> Bulletin – updates and other useful information. At least one </a:t>
            </a:r>
            <a:r>
              <a:rPr lang="en-US" sz="1400" dirty="0" err="1">
                <a:latin typeface="+mj-lt"/>
              </a:rPr>
              <a:t>centre</a:t>
            </a:r>
            <a:r>
              <a:rPr lang="en-US" sz="1400" dirty="0">
                <a:latin typeface="+mj-lt"/>
              </a:rPr>
              <a:t> member should read the bulletin in depth and ensure office holders have seen any relevant information.</a:t>
            </a:r>
          </a:p>
          <a:p>
            <a:pPr marL="285750" indent="-285750">
              <a:spcAft>
                <a:spcPts val="600"/>
              </a:spcAft>
              <a:buFont typeface="Arial" panose="020B0604020202020204" pitchFamily="34" charset="0"/>
              <a:buChar char="•"/>
            </a:pPr>
            <a:r>
              <a:rPr lang="en-US" sz="1400" dirty="0">
                <a:latin typeface="+mj-lt"/>
              </a:rPr>
              <a:t>Centre Advisor – your first point of contact for questions or issues.</a:t>
            </a:r>
          </a:p>
          <a:p>
            <a:pPr marL="285750" indent="-285750">
              <a:spcAft>
                <a:spcPts val="600"/>
              </a:spcAft>
              <a:buFont typeface="Arial" panose="020B0604020202020204" pitchFamily="34" charset="0"/>
              <a:buChar char="•"/>
            </a:pPr>
            <a:r>
              <a:rPr lang="en-US" sz="1400" dirty="0">
                <a:latin typeface="+mj-lt"/>
              </a:rPr>
              <a:t>Regional Funding Admin – your contact for enrolments, funding and Discover.</a:t>
            </a:r>
          </a:p>
          <a:p>
            <a:pPr marL="285750" indent="-285750">
              <a:spcAft>
                <a:spcPts val="600"/>
              </a:spcAft>
              <a:buFont typeface="Arial" panose="020B0604020202020204" pitchFamily="34" charset="0"/>
              <a:buChar char="•"/>
            </a:pPr>
            <a:r>
              <a:rPr lang="en-US" sz="1400" dirty="0">
                <a:latin typeface="+mj-lt"/>
              </a:rPr>
              <a:t>Regional Support Lead – if your Centre Advisor is unavailable or you need additional assistance.</a:t>
            </a:r>
          </a:p>
          <a:p>
            <a:pPr marL="285750" indent="-285750">
              <a:spcAft>
                <a:spcPts val="600"/>
              </a:spcAft>
              <a:buFont typeface="Arial" panose="020B0604020202020204" pitchFamily="34" charset="0"/>
              <a:buChar char="•"/>
            </a:pPr>
            <a:r>
              <a:rPr lang="en-US" sz="1400" dirty="0">
                <a:latin typeface="+mj-lt"/>
              </a:rPr>
              <a:t>Your </a:t>
            </a:r>
            <a:r>
              <a:rPr lang="en-US" sz="1400" dirty="0" err="1">
                <a:latin typeface="+mj-lt"/>
              </a:rPr>
              <a:t>centre’s</a:t>
            </a:r>
            <a:r>
              <a:rPr lang="en-US" sz="1400" dirty="0">
                <a:latin typeface="+mj-lt"/>
              </a:rPr>
              <a:t> office holders – know who holds each role and what their main responsibilities are.</a:t>
            </a:r>
          </a:p>
          <a:p>
            <a:pPr marL="285750" indent="-285750">
              <a:spcAft>
                <a:spcPts val="600"/>
              </a:spcAft>
              <a:buFont typeface="Arial" panose="020B0604020202020204" pitchFamily="34" charset="0"/>
              <a:buChar char="•"/>
            </a:pPr>
            <a:r>
              <a:rPr lang="en-US" sz="1400" dirty="0">
                <a:latin typeface="+mj-lt"/>
              </a:rPr>
              <a:t>Centre employees – you are their key contact at the </a:t>
            </a:r>
            <a:r>
              <a:rPr lang="en-US" sz="1400" dirty="0" err="1">
                <a:latin typeface="+mj-lt"/>
              </a:rPr>
              <a:t>centre</a:t>
            </a:r>
            <a:r>
              <a:rPr lang="en-US" sz="1400" dirty="0">
                <a:latin typeface="+mj-lt"/>
              </a:rPr>
              <a:t>.</a:t>
            </a:r>
          </a:p>
          <a:p>
            <a:pPr marL="285750" indent="-285750">
              <a:spcAft>
                <a:spcPts val="600"/>
              </a:spcAft>
              <a:buFont typeface="Arial" panose="020B0604020202020204" pitchFamily="34" charset="0"/>
              <a:buChar char="•"/>
            </a:pPr>
            <a:r>
              <a:rPr lang="en-US" sz="1400" dirty="0">
                <a:latin typeface="+mj-lt"/>
              </a:rPr>
              <a:t>The national Aotearoa Presidents Facebook page (</a:t>
            </a:r>
            <a:r>
              <a:rPr lang="en-US" sz="1400" dirty="0" err="1">
                <a:latin typeface="+mj-lt"/>
              </a:rPr>
              <a:t>Playcentre</a:t>
            </a:r>
            <a:r>
              <a:rPr lang="en-US" sz="1400" dirty="0">
                <a:latin typeface="+mj-lt"/>
              </a:rPr>
              <a:t> Aotearoa Presidents).</a:t>
            </a:r>
          </a:p>
        </p:txBody>
      </p:sp>
    </p:spTree>
    <p:extLst>
      <p:ext uri="{BB962C8B-B14F-4D97-AF65-F5344CB8AC3E}">
        <p14:creationId xmlns:p14="http://schemas.microsoft.com/office/powerpoint/2010/main" val="2740088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r>
              <a:rPr lang="en-NZ" sz="3400" b="1" dirty="0">
                <a:solidFill>
                  <a:schemeClr val="bg1">
                    <a:lumMod val="50000"/>
                  </a:schemeClr>
                </a:solidFill>
                <a:latin typeface="+mn-lt"/>
              </a:rPr>
              <a:t>Supporting office holders</a:t>
            </a: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838199" y="1811282"/>
            <a:ext cx="10271333" cy="2416046"/>
          </a:xfrm>
          <a:prstGeom prst="rect">
            <a:avLst/>
          </a:prstGeom>
        </p:spPr>
        <p:txBody>
          <a:bodyPr wrap="square">
            <a:spAutoFit/>
          </a:bodyPr>
          <a:lstStyle/>
          <a:p>
            <a:pPr>
              <a:spcAft>
                <a:spcPts val="600"/>
              </a:spcAft>
            </a:pPr>
            <a:r>
              <a:rPr lang="en-NZ" sz="1400" dirty="0">
                <a:latin typeface="+mj-lt"/>
              </a:rPr>
              <a:t>Be aware of the main responsibilities of each office holder’s role, who holds each role at your centre and ensure their key tasks are being completed.</a:t>
            </a:r>
          </a:p>
          <a:p>
            <a:pPr>
              <a:spcAft>
                <a:spcPts val="600"/>
              </a:spcAft>
            </a:pPr>
            <a:r>
              <a:rPr lang="en-US" sz="1400" dirty="0">
                <a:latin typeface="+mj-lt"/>
              </a:rPr>
              <a:t>Your role is to support them but not to do the role for them! Encourage them to attend the training workshop relevant to their role. Your Centre Advisor can offer support or training to any office holder.</a:t>
            </a:r>
          </a:p>
          <a:p>
            <a:pPr>
              <a:spcAft>
                <a:spcPts val="600"/>
              </a:spcAft>
            </a:pPr>
            <a:r>
              <a:rPr lang="en-US" sz="1400" dirty="0">
                <a:latin typeface="+mj-lt"/>
              </a:rPr>
              <a:t>Encourage emergent leadership as you get closer to the AGM.</a:t>
            </a:r>
          </a:p>
          <a:p>
            <a:pPr>
              <a:spcAft>
                <a:spcPts val="600"/>
              </a:spcAft>
            </a:pPr>
            <a:endParaRPr lang="en-US" sz="1400" dirty="0">
              <a:latin typeface="+mj-lt"/>
            </a:endParaRPr>
          </a:p>
          <a:p>
            <a:pPr>
              <a:spcAft>
                <a:spcPts val="600"/>
              </a:spcAft>
            </a:pPr>
            <a:r>
              <a:rPr lang="en-US" sz="1400" dirty="0">
                <a:latin typeface="+mj-lt"/>
              </a:rPr>
              <a:t>Office holder responsibilities:</a:t>
            </a:r>
            <a:br>
              <a:rPr lang="en-US" sz="1400" dirty="0">
                <a:latin typeface="+mj-lt"/>
              </a:rPr>
            </a:br>
            <a:r>
              <a:rPr lang="en-US" sz="1400" dirty="0">
                <a:latin typeface="+mj-lt"/>
                <a:hlinkClick r:id="rId4"/>
              </a:rPr>
              <a:t>https://www.playcentre.org.nz/learnwithus/role-descriptions/</a:t>
            </a:r>
            <a:endParaRPr lang="en-US" sz="1400" dirty="0">
              <a:latin typeface="+mj-lt"/>
            </a:endParaRPr>
          </a:p>
          <a:p>
            <a:pPr>
              <a:spcAft>
                <a:spcPts val="600"/>
              </a:spcAft>
            </a:pPr>
            <a:endParaRPr lang="en-US" sz="1400" dirty="0">
              <a:latin typeface="+mj-lt"/>
            </a:endParaRPr>
          </a:p>
        </p:txBody>
      </p:sp>
    </p:spTree>
    <p:extLst>
      <p:ext uri="{BB962C8B-B14F-4D97-AF65-F5344CB8AC3E}">
        <p14:creationId xmlns:p14="http://schemas.microsoft.com/office/powerpoint/2010/main" val="1340463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r>
              <a:rPr lang="en-NZ" sz="3400" b="1" dirty="0">
                <a:solidFill>
                  <a:schemeClr val="bg1">
                    <a:lumMod val="50000"/>
                  </a:schemeClr>
                </a:solidFill>
                <a:latin typeface="+mn-lt"/>
              </a:rPr>
              <a:t>Strategic and annual planning and evaluation</a:t>
            </a: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838199" y="1811282"/>
            <a:ext cx="10271333" cy="3277820"/>
          </a:xfrm>
          <a:prstGeom prst="rect">
            <a:avLst/>
          </a:prstGeom>
        </p:spPr>
        <p:txBody>
          <a:bodyPr wrap="square">
            <a:spAutoFit/>
          </a:bodyPr>
          <a:lstStyle/>
          <a:p>
            <a:pPr>
              <a:spcAft>
                <a:spcPts val="600"/>
              </a:spcAft>
            </a:pPr>
            <a:r>
              <a:rPr lang="en-NZ" sz="1400" dirty="0">
                <a:latin typeface="+mj-lt"/>
              </a:rPr>
              <a:t>Ensure your centre has an annual and strategic plan and is engaging in internal evaluation.</a:t>
            </a:r>
          </a:p>
          <a:p>
            <a:pPr>
              <a:spcAft>
                <a:spcPts val="600"/>
              </a:spcAft>
            </a:pPr>
            <a:r>
              <a:rPr lang="en-NZ" sz="1400" dirty="0">
                <a:latin typeface="+mj-lt"/>
              </a:rPr>
              <a:t>Strategic plan: an overarching long-term plan defining a centre’s vision and goals for improvement for the upcoming years.</a:t>
            </a:r>
          </a:p>
          <a:p>
            <a:pPr>
              <a:spcAft>
                <a:spcPts val="600"/>
              </a:spcAft>
            </a:pPr>
            <a:r>
              <a:rPr lang="en-NZ" sz="1400" dirty="0">
                <a:latin typeface="+mj-lt"/>
              </a:rPr>
              <a:t>Annual plan: a plan identifying </a:t>
            </a:r>
            <a:r>
              <a:rPr lang="en-NZ" sz="1400" i="1" dirty="0">
                <a:latin typeface="+mj-lt"/>
              </a:rPr>
              <a:t>'who'</a:t>
            </a:r>
            <a:r>
              <a:rPr lang="en-NZ" sz="1400" dirty="0">
                <a:latin typeface="+mj-lt"/>
              </a:rPr>
              <a:t>, </a:t>
            </a:r>
            <a:r>
              <a:rPr lang="en-NZ" sz="1400" i="1" dirty="0">
                <a:latin typeface="+mj-lt"/>
              </a:rPr>
              <a:t>'what'</a:t>
            </a:r>
            <a:r>
              <a:rPr lang="en-NZ" sz="1400" dirty="0">
                <a:latin typeface="+mj-lt"/>
              </a:rPr>
              <a:t>, and </a:t>
            </a:r>
            <a:r>
              <a:rPr lang="en-NZ" sz="1400" i="1" dirty="0">
                <a:latin typeface="+mj-lt"/>
              </a:rPr>
              <a:t>'when'</a:t>
            </a:r>
            <a:r>
              <a:rPr lang="en-NZ" sz="1400" dirty="0">
                <a:latin typeface="+mj-lt"/>
              </a:rPr>
              <a:t> in relation to key tasks undertaken each year (a licensing requirement).</a:t>
            </a:r>
          </a:p>
          <a:p>
            <a:pPr>
              <a:spcAft>
                <a:spcPts val="600"/>
              </a:spcAft>
            </a:pPr>
            <a:r>
              <a:rPr lang="en-NZ" sz="1400" dirty="0">
                <a:latin typeface="+mj-lt"/>
              </a:rPr>
              <a:t>Internal evaluation: Intentionally reviewing an area of our Playcentre practice to improve for our </a:t>
            </a:r>
            <a:r>
              <a:rPr lang="en-NZ" sz="1400" dirty="0" err="1">
                <a:latin typeface="+mj-lt"/>
              </a:rPr>
              <a:t>tamariki</a:t>
            </a:r>
            <a:r>
              <a:rPr lang="en-NZ" sz="1400" dirty="0">
                <a:latin typeface="+mj-lt"/>
              </a:rPr>
              <a:t>. Can be emergent (</a:t>
            </a:r>
            <a:r>
              <a:rPr lang="mi-NZ" sz="1400" dirty="0">
                <a:latin typeface="+mj-lt"/>
              </a:rPr>
              <a:t>spontaneous self review, 2-3 per term</a:t>
            </a:r>
            <a:r>
              <a:rPr lang="en-NZ" sz="1400" dirty="0">
                <a:latin typeface="+mj-lt"/>
              </a:rPr>
              <a:t>) or strategic (in depth review over several terms, 1-2 per year).</a:t>
            </a:r>
          </a:p>
          <a:p>
            <a:pPr>
              <a:spcAft>
                <a:spcPts val="600"/>
              </a:spcAft>
            </a:pPr>
            <a:r>
              <a:rPr lang="en-NZ" sz="1400" dirty="0">
                <a:latin typeface="+mj-lt"/>
              </a:rPr>
              <a:t>Centre ERO report: read as part of developing your strategic plan and strategic evaluation topic, what recommendations were made?</a:t>
            </a:r>
          </a:p>
          <a:p>
            <a:endParaRPr lang="en-US" sz="1400" dirty="0">
              <a:latin typeface="+mj-lt"/>
            </a:endParaRPr>
          </a:p>
          <a:p>
            <a:r>
              <a:rPr lang="en-US" sz="1400" dirty="0">
                <a:latin typeface="+mj-lt"/>
              </a:rPr>
              <a:t>Strategic planning: </a:t>
            </a:r>
            <a:r>
              <a:rPr lang="en-US" sz="1400" dirty="0">
                <a:latin typeface="+mj-lt"/>
                <a:hlinkClick r:id="rId4"/>
              </a:rPr>
              <a:t>https://www.playcentre.org.nz/resource-centre/strategic-planning/</a:t>
            </a:r>
            <a:endParaRPr lang="en-US" sz="1400" dirty="0">
              <a:latin typeface="+mj-lt"/>
            </a:endParaRPr>
          </a:p>
          <a:p>
            <a:r>
              <a:rPr lang="en-US" sz="1400" dirty="0">
                <a:latin typeface="+mj-lt"/>
              </a:rPr>
              <a:t>Annual planning: </a:t>
            </a:r>
            <a:r>
              <a:rPr lang="en-US" sz="1400" b="0" i="0" dirty="0">
                <a:effectLst/>
                <a:latin typeface="Calibri" panose="020F0502020204030204" pitchFamily="34" charset="0"/>
                <a:hlinkClick r:id="rId5"/>
              </a:rPr>
              <a:t>https://www.playcentre.org.nz/resource/playcentre-annual-plan-overview-2022/</a:t>
            </a:r>
            <a:endParaRPr lang="en-US" sz="1400" dirty="0">
              <a:latin typeface="+mj-lt"/>
            </a:endParaRPr>
          </a:p>
          <a:p>
            <a:r>
              <a:rPr lang="en-US" sz="1400" dirty="0">
                <a:latin typeface="+mj-lt"/>
              </a:rPr>
              <a:t>Internal evaluation: </a:t>
            </a:r>
            <a:r>
              <a:rPr lang="en-US" sz="1400" dirty="0">
                <a:latin typeface="+mj-lt"/>
                <a:hlinkClick r:id="rId6"/>
              </a:rPr>
              <a:t>https://www.playcentre.org.nz/learnwithus/internal-evaluation/</a:t>
            </a:r>
            <a:endParaRPr lang="en-US" sz="1400" dirty="0">
              <a:latin typeface="+mj-lt"/>
            </a:endParaRPr>
          </a:p>
          <a:p>
            <a:r>
              <a:rPr lang="en-US" sz="1400" dirty="0">
                <a:latin typeface="+mj-lt"/>
              </a:rPr>
              <a:t>ERO reports: </a:t>
            </a:r>
            <a:r>
              <a:rPr lang="en-US" sz="1400" dirty="0">
                <a:latin typeface="+mj-lt"/>
                <a:hlinkClick r:id="rId7"/>
              </a:rPr>
              <a:t>https://ero.govt.nz/review-reports</a:t>
            </a:r>
            <a:endParaRPr lang="en-US" sz="1400" dirty="0">
              <a:latin typeface="+mj-lt"/>
            </a:endParaRPr>
          </a:p>
          <a:p>
            <a:endParaRPr lang="en-US" sz="1400" dirty="0">
              <a:latin typeface="+mj-lt"/>
            </a:endParaRPr>
          </a:p>
          <a:p>
            <a:r>
              <a:rPr lang="en-US" sz="1400" dirty="0">
                <a:latin typeface="+mj-lt"/>
              </a:rPr>
              <a:t>Your Centre Advisor can help with strategic and annual planning and internal evaluation.</a:t>
            </a:r>
          </a:p>
        </p:txBody>
      </p:sp>
    </p:spTree>
    <p:extLst>
      <p:ext uri="{BB962C8B-B14F-4D97-AF65-F5344CB8AC3E}">
        <p14:creationId xmlns:p14="http://schemas.microsoft.com/office/powerpoint/2010/main" val="3940453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r>
              <a:rPr lang="en-NZ" sz="3400" b="1" dirty="0">
                <a:solidFill>
                  <a:schemeClr val="bg1">
                    <a:lumMod val="50000"/>
                  </a:schemeClr>
                </a:solidFill>
                <a:latin typeface="+mn-lt"/>
              </a:rPr>
              <a:t>Playcentre Governance</a:t>
            </a: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838199" y="1811282"/>
            <a:ext cx="10271333" cy="2644250"/>
          </a:xfrm>
          <a:prstGeom prst="rect">
            <a:avLst/>
          </a:prstGeom>
        </p:spPr>
        <p:txBody>
          <a:bodyPr wrap="square">
            <a:spAutoFit/>
          </a:bodyPr>
          <a:lstStyle/>
          <a:p>
            <a:pPr algn="l">
              <a:lnSpc>
                <a:spcPct val="150000"/>
              </a:lnSpc>
            </a:pPr>
            <a:r>
              <a:rPr lang="en-NZ" sz="1400" dirty="0">
                <a:latin typeface="+mj-lt"/>
              </a:rPr>
              <a:t>Have an understanding of the two house model of Playcentre and how centres and </a:t>
            </a:r>
            <a:r>
              <a:rPr lang="en-NZ" sz="1400" dirty="0" err="1">
                <a:latin typeface="+mj-lt"/>
              </a:rPr>
              <a:t>whānau</a:t>
            </a:r>
            <a:r>
              <a:rPr lang="en-NZ" sz="1400" dirty="0">
                <a:latin typeface="+mj-lt"/>
              </a:rPr>
              <a:t> contribute to the leadership of Playcentre nationally by feeding back through their regional representatives or </a:t>
            </a:r>
            <a:r>
              <a:rPr lang="en-NZ" sz="1400" dirty="0" err="1">
                <a:latin typeface="+mj-lt"/>
              </a:rPr>
              <a:t>rōpū</a:t>
            </a:r>
            <a:r>
              <a:rPr lang="en-NZ" sz="1400" dirty="0">
                <a:latin typeface="+mj-lt"/>
              </a:rPr>
              <a:t> Māori.</a:t>
            </a:r>
          </a:p>
          <a:p>
            <a:pPr algn="l">
              <a:lnSpc>
                <a:spcPct val="150000"/>
              </a:lnSpc>
            </a:pPr>
            <a:r>
              <a:rPr lang="en-NZ" sz="1400" dirty="0">
                <a:latin typeface="+mj-lt"/>
              </a:rPr>
              <a:t>Engage in Playcentre governance on your centre’s behalf and represent your centre at cluster meetings.</a:t>
            </a:r>
          </a:p>
          <a:p>
            <a:pPr algn="l">
              <a:lnSpc>
                <a:spcPct val="150000"/>
              </a:lnSpc>
            </a:pPr>
            <a:r>
              <a:rPr lang="en-NZ" sz="1400" dirty="0">
                <a:latin typeface="+mj-lt"/>
              </a:rPr>
              <a:t>Maintain relationships with neighbouring centres and share ideas and resources.</a:t>
            </a:r>
          </a:p>
          <a:p>
            <a:pPr>
              <a:lnSpc>
                <a:spcPct val="150000"/>
              </a:lnSpc>
            </a:pPr>
            <a:r>
              <a:rPr lang="en-NZ" sz="1400" dirty="0">
                <a:latin typeface="+mj-lt"/>
              </a:rPr>
              <a:t>Your Centre Advisor can connect you with your regional representatives for more information.</a:t>
            </a:r>
          </a:p>
          <a:p>
            <a:pPr>
              <a:lnSpc>
                <a:spcPct val="150000"/>
              </a:lnSpc>
            </a:pPr>
            <a:endParaRPr lang="en-NZ" sz="1400" dirty="0">
              <a:latin typeface="+mj-lt"/>
            </a:endParaRPr>
          </a:p>
          <a:p>
            <a:pPr>
              <a:lnSpc>
                <a:spcPct val="150000"/>
              </a:lnSpc>
            </a:pPr>
            <a:r>
              <a:rPr lang="en-NZ" sz="1400" dirty="0">
                <a:latin typeface="+mj-lt"/>
              </a:rPr>
              <a:t>National Playcentre governance: </a:t>
            </a:r>
            <a:r>
              <a:rPr lang="en-NZ" sz="1400" dirty="0">
                <a:latin typeface="+mj-lt"/>
                <a:hlinkClick r:id="rId4"/>
              </a:rPr>
              <a:t>https://www.playcentre.org.nz/member/governance/regional-national-governance/</a:t>
            </a:r>
            <a:endParaRPr lang="en-NZ" sz="1400" dirty="0">
              <a:latin typeface="+mj-lt"/>
            </a:endParaRPr>
          </a:p>
          <a:p>
            <a:pPr>
              <a:lnSpc>
                <a:spcPct val="150000"/>
              </a:lnSpc>
            </a:pPr>
            <a:endParaRPr lang="en-NZ" sz="1400" dirty="0">
              <a:latin typeface="+mj-lt"/>
            </a:endParaRPr>
          </a:p>
        </p:txBody>
      </p:sp>
    </p:spTree>
    <p:extLst>
      <p:ext uri="{BB962C8B-B14F-4D97-AF65-F5344CB8AC3E}">
        <p14:creationId xmlns:p14="http://schemas.microsoft.com/office/powerpoint/2010/main" val="1981168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r>
              <a:rPr lang="en-NZ" sz="3400" b="1" dirty="0">
                <a:solidFill>
                  <a:schemeClr val="bg1">
                    <a:lumMod val="50000"/>
                  </a:schemeClr>
                </a:solidFill>
                <a:latin typeface="+mn-lt"/>
              </a:rPr>
              <a:t>Secretary role</a:t>
            </a: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778379" y="1290522"/>
            <a:ext cx="10575421" cy="423449"/>
          </a:xfrm>
          <a:prstGeom prst="rect">
            <a:avLst/>
          </a:prstGeom>
        </p:spPr>
        <p:txBody>
          <a:bodyPr wrap="square">
            <a:spAutoFit/>
          </a:bodyPr>
          <a:lstStyle/>
          <a:p>
            <a:pPr>
              <a:lnSpc>
                <a:spcPct val="150000"/>
              </a:lnSpc>
            </a:pPr>
            <a:r>
              <a:rPr lang="en-NZ" sz="1600" dirty="0">
                <a:latin typeface="+mj-lt"/>
              </a:rPr>
              <a:t>To organise and promote centre meetings.</a:t>
            </a:r>
          </a:p>
        </p:txBody>
      </p:sp>
      <p:sp>
        <p:nvSpPr>
          <p:cNvPr id="4" name="Title 1">
            <a:extLst>
              <a:ext uri="{FF2B5EF4-FFF2-40B4-BE49-F238E27FC236}">
                <a16:creationId xmlns:a16="http://schemas.microsoft.com/office/drawing/2014/main" id="{F174386C-525D-A8CE-FF12-C026E609B44F}"/>
              </a:ext>
            </a:extLst>
          </p:cNvPr>
          <p:cNvSpPr txBox="1">
            <a:spLocks/>
          </p:cNvSpPr>
          <p:nvPr/>
        </p:nvSpPr>
        <p:spPr>
          <a:xfrm>
            <a:off x="838200" y="1475600"/>
            <a:ext cx="988280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NZ" sz="1600" b="1" dirty="0">
                <a:latin typeface="+mn-lt"/>
                <a:ea typeface="+mn-ea"/>
                <a:cs typeface="+mn-cs"/>
              </a:rPr>
              <a:t>Key tasks include:</a:t>
            </a:r>
          </a:p>
        </p:txBody>
      </p:sp>
      <p:sp>
        <p:nvSpPr>
          <p:cNvPr id="6" name="TextBox 5">
            <a:extLst>
              <a:ext uri="{FF2B5EF4-FFF2-40B4-BE49-F238E27FC236}">
                <a16:creationId xmlns:a16="http://schemas.microsoft.com/office/drawing/2014/main" id="{119242A4-7091-3168-BF20-1F9B9D554488}"/>
              </a:ext>
            </a:extLst>
          </p:cNvPr>
          <p:cNvSpPr txBox="1"/>
          <p:nvPr/>
        </p:nvSpPr>
        <p:spPr>
          <a:xfrm>
            <a:off x="778379" y="2258014"/>
            <a:ext cx="9737036" cy="2500941"/>
          </a:xfrm>
          <a:prstGeom prst="rect">
            <a:avLst/>
          </a:prstGeom>
          <a:noFill/>
        </p:spPr>
        <p:txBody>
          <a:bodyPr wrap="square">
            <a:spAutoFit/>
          </a:bodyPr>
          <a:lstStyle/>
          <a:p>
            <a:pPr marL="285750" indent="-285750">
              <a:lnSpc>
                <a:spcPct val="150000"/>
              </a:lnSpc>
              <a:spcAft>
                <a:spcPts val="600"/>
              </a:spcAft>
              <a:buFont typeface="Arial" panose="020B0604020202020204" pitchFamily="34" charset="0"/>
              <a:buChar char="•"/>
            </a:pPr>
            <a:r>
              <a:rPr lang="en-AU" sz="1600" dirty="0">
                <a:latin typeface="Calibri Light" panose="020F0302020204030204" pitchFamily="34" charset="0"/>
                <a:cs typeface="Calibri Light" panose="020F0302020204030204" pitchFamily="34" charset="0"/>
              </a:rPr>
              <a:t>Alongside the president/co-ordinator, </a:t>
            </a:r>
            <a:r>
              <a:rPr lang="en-NZ" sz="1600" dirty="0">
                <a:latin typeface="+mj-lt"/>
              </a:rPr>
              <a:t>ensure centre meetings happen on a regular basis (ideally once a month, minimum 1 per term).</a:t>
            </a:r>
          </a:p>
          <a:p>
            <a:pPr marL="285750" indent="-285750">
              <a:lnSpc>
                <a:spcPct val="150000"/>
              </a:lnSpc>
              <a:spcAft>
                <a:spcPts val="600"/>
              </a:spcAft>
              <a:buFont typeface="Arial" panose="020B0604020202020204" pitchFamily="34" charset="0"/>
              <a:buChar char="•"/>
            </a:pPr>
            <a:r>
              <a:rPr lang="en-NZ" sz="1600" dirty="0">
                <a:latin typeface="+mj-lt"/>
              </a:rPr>
              <a:t>Prepare the centre meeting agenda and ensure that it is distributed at least one week in advance.</a:t>
            </a:r>
          </a:p>
          <a:p>
            <a:pPr marL="285750" indent="-285750">
              <a:lnSpc>
                <a:spcPct val="150000"/>
              </a:lnSpc>
              <a:spcAft>
                <a:spcPts val="600"/>
              </a:spcAft>
              <a:buFont typeface="Arial" panose="020B0604020202020204" pitchFamily="34" charset="0"/>
              <a:buChar char="•"/>
            </a:pPr>
            <a:r>
              <a:rPr lang="en-NZ" sz="1600" dirty="0">
                <a:latin typeface="+mj-lt"/>
              </a:rPr>
              <a:t>Distribute the minutes in a timely fashion.</a:t>
            </a:r>
          </a:p>
          <a:p>
            <a:pPr marL="285750" indent="-285750">
              <a:lnSpc>
                <a:spcPct val="150000"/>
              </a:lnSpc>
              <a:spcAft>
                <a:spcPts val="600"/>
              </a:spcAft>
              <a:buFont typeface="Arial" panose="020B0604020202020204" pitchFamily="34" charset="0"/>
              <a:buChar char="•"/>
            </a:pPr>
            <a:r>
              <a:rPr lang="en-NZ" sz="1600" dirty="0">
                <a:latin typeface="+mj-lt"/>
                <a:cs typeface="Calibri Light" panose="020F0302020204030204" pitchFamily="34" charset="0"/>
              </a:rPr>
              <a:t>Maintain an overview of centre communications (at some centres this may be managed by the president or a separate communications role).</a:t>
            </a:r>
            <a:endParaRPr lang="en-AU" sz="16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069255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125D2-70BC-4EB2-B172-4C6D5FA3A75C}"/>
              </a:ext>
            </a:extLst>
          </p:cNvPr>
          <p:cNvSpPr>
            <a:spLocks noGrp="1"/>
          </p:cNvSpPr>
          <p:nvPr>
            <p:ph type="title"/>
          </p:nvPr>
        </p:nvSpPr>
        <p:spPr/>
        <p:txBody>
          <a:bodyPr>
            <a:normAutofit/>
          </a:bodyPr>
          <a:lstStyle/>
          <a:p>
            <a:r>
              <a:rPr lang="en-NZ" sz="3400" b="1" dirty="0">
                <a:solidFill>
                  <a:schemeClr val="bg1">
                    <a:lumMod val="50000"/>
                  </a:schemeClr>
                </a:solidFill>
                <a:latin typeface="+mn-lt"/>
              </a:rPr>
              <a:t>Centre meetings</a:t>
            </a:r>
          </a:p>
        </p:txBody>
      </p:sp>
      <p:sp>
        <p:nvSpPr>
          <p:cNvPr id="5" name="Rectangle 4">
            <a:extLst>
              <a:ext uri="{FF2B5EF4-FFF2-40B4-BE49-F238E27FC236}">
                <a16:creationId xmlns:a16="http://schemas.microsoft.com/office/drawing/2014/main" id="{45459195-EF4E-495F-880D-2274CEE81112}"/>
              </a:ext>
            </a:extLst>
          </p:cNvPr>
          <p:cNvSpPr/>
          <p:nvPr/>
        </p:nvSpPr>
        <p:spPr>
          <a:xfrm>
            <a:off x="0" y="5674886"/>
            <a:ext cx="12192000" cy="1203819"/>
          </a:xfrm>
          <a:prstGeom prst="rect">
            <a:avLst/>
          </a:prstGeom>
          <a:solidFill>
            <a:srgbClr val="FFD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7" name="Content Placeholder 6" descr="A close up of a logo&#10;&#10;Description automatically generated">
            <a:extLst>
              <a:ext uri="{FF2B5EF4-FFF2-40B4-BE49-F238E27FC236}">
                <a16:creationId xmlns:a16="http://schemas.microsoft.com/office/drawing/2014/main" id="{1553411F-D66F-452B-A105-2D4B40460E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5944984"/>
            <a:ext cx="2198615" cy="547891"/>
          </a:xfrm>
        </p:spPr>
      </p:pic>
      <p:pic>
        <p:nvPicPr>
          <p:cNvPr id="9" name="Picture 8" descr="A close up of a logo&#10;&#10;Description automatically generated">
            <a:extLst>
              <a:ext uri="{FF2B5EF4-FFF2-40B4-BE49-F238E27FC236}">
                <a16:creationId xmlns:a16="http://schemas.microsoft.com/office/drawing/2014/main" id="{453F71D8-462E-45E2-A120-B07136935D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1364" y="6218929"/>
            <a:ext cx="4862436" cy="239741"/>
          </a:xfrm>
          <a:prstGeom prst="rect">
            <a:avLst/>
          </a:prstGeom>
        </p:spPr>
      </p:pic>
      <p:sp>
        <p:nvSpPr>
          <p:cNvPr id="3" name="Rectangle 2">
            <a:extLst>
              <a:ext uri="{FF2B5EF4-FFF2-40B4-BE49-F238E27FC236}">
                <a16:creationId xmlns:a16="http://schemas.microsoft.com/office/drawing/2014/main" id="{E4487953-FEF7-4043-8CC5-3E4A285AB467}"/>
              </a:ext>
            </a:extLst>
          </p:cNvPr>
          <p:cNvSpPr/>
          <p:nvPr/>
        </p:nvSpPr>
        <p:spPr>
          <a:xfrm>
            <a:off x="838199" y="1811282"/>
            <a:ext cx="10271333" cy="3131883"/>
          </a:xfrm>
          <a:prstGeom prst="rect">
            <a:avLst/>
          </a:prstGeom>
        </p:spPr>
        <p:txBody>
          <a:bodyPr wrap="square">
            <a:spAutoFit/>
          </a:bodyPr>
          <a:lstStyle/>
          <a:p>
            <a:pPr>
              <a:spcAft>
                <a:spcPts val="600"/>
              </a:spcAft>
            </a:pPr>
            <a:r>
              <a:rPr lang="en-NZ" sz="1400" dirty="0">
                <a:latin typeface="+mj-lt"/>
              </a:rPr>
              <a:t>Ensure centre meetings happen on a regular basis (ideally once a month, minimum 1 per term), that the agenda is distributed at least one week in advance, the minutes are shared in a timely fashion and quorum is met.</a:t>
            </a:r>
          </a:p>
          <a:p>
            <a:pPr>
              <a:spcAft>
                <a:spcPts val="600"/>
              </a:spcAft>
            </a:pPr>
            <a:r>
              <a:rPr lang="en-NZ" sz="1400" dirty="0">
                <a:latin typeface="+mj-lt"/>
              </a:rPr>
              <a:t>Alongside general business each meeting should include: a financial report (profit/loss for each month); reviewing centre’s strategic and annual plans; reviewing the centre hazard register; reviewing the centre accident register.</a:t>
            </a:r>
          </a:p>
          <a:p>
            <a:pPr>
              <a:lnSpc>
                <a:spcPct val="150000"/>
              </a:lnSpc>
            </a:pPr>
            <a:r>
              <a:rPr lang="en-NZ" sz="1400" dirty="0">
                <a:latin typeface="+mj-lt"/>
              </a:rPr>
              <a:t>Chairing centre meetings:</a:t>
            </a:r>
          </a:p>
          <a:p>
            <a:pPr marL="285750" indent="-285750">
              <a:buFont typeface="Arial" panose="020B0604020202020204" pitchFamily="34" charset="0"/>
              <a:buChar char="•"/>
            </a:pPr>
            <a:r>
              <a:rPr lang="en-US" sz="1400" dirty="0">
                <a:latin typeface="+mj-lt"/>
              </a:rPr>
              <a:t>Chairing meetings is a facilitation role, ensure everyone has a voice. You are not expected to know everything.</a:t>
            </a:r>
          </a:p>
          <a:p>
            <a:pPr marL="285750" indent="-285750">
              <a:buFont typeface="Arial" panose="020B0604020202020204" pitchFamily="34" charset="0"/>
              <a:buChar char="•"/>
            </a:pPr>
            <a:r>
              <a:rPr lang="en-US" sz="1400" dirty="0">
                <a:latin typeface="+mj-lt"/>
              </a:rPr>
              <a:t>Start with a </a:t>
            </a:r>
            <a:r>
              <a:rPr lang="en-US" sz="1400" dirty="0" err="1">
                <a:latin typeface="+mj-lt"/>
              </a:rPr>
              <a:t>karakia</a:t>
            </a:r>
            <a:r>
              <a:rPr lang="en-US" sz="1400" dirty="0">
                <a:latin typeface="+mj-lt"/>
              </a:rPr>
              <a:t>, </a:t>
            </a:r>
            <a:r>
              <a:rPr lang="en-US" sz="1400" dirty="0" err="1">
                <a:latin typeface="+mj-lt"/>
              </a:rPr>
              <a:t>waiata</a:t>
            </a:r>
            <a:r>
              <a:rPr lang="en-US" sz="1400" dirty="0">
                <a:latin typeface="+mj-lt"/>
              </a:rPr>
              <a:t> and ice breaker.</a:t>
            </a:r>
          </a:p>
          <a:p>
            <a:pPr marL="285750" indent="-285750">
              <a:buFont typeface="Arial" panose="020B0604020202020204" pitchFamily="34" charset="0"/>
              <a:buChar char="•"/>
            </a:pPr>
            <a:r>
              <a:rPr lang="en-US" sz="1400" dirty="0">
                <a:latin typeface="+mj-lt"/>
              </a:rPr>
              <a:t>Use consensus decision-making as a balanced method of decision making (see Making Consensus Work by Robbie Burke).</a:t>
            </a:r>
          </a:p>
          <a:p>
            <a:pPr marL="285750" indent="-285750">
              <a:buFont typeface="Arial" panose="020B0604020202020204" pitchFamily="34" charset="0"/>
              <a:buChar char="•"/>
            </a:pPr>
            <a:r>
              <a:rPr lang="en-US" sz="1400" dirty="0">
                <a:latin typeface="+mj-lt"/>
              </a:rPr>
              <a:t>Make sure minutes are circulated after the meeting.</a:t>
            </a:r>
          </a:p>
          <a:p>
            <a:pPr marL="285750" indent="-285750">
              <a:buFont typeface="Arial" panose="020B0604020202020204" pitchFamily="34" charset="0"/>
              <a:buChar char="•"/>
            </a:pPr>
            <a:endParaRPr lang="en-US" sz="1400" dirty="0">
              <a:latin typeface="+mj-lt"/>
            </a:endParaRPr>
          </a:p>
          <a:p>
            <a:pPr>
              <a:spcAft>
                <a:spcPts val="600"/>
              </a:spcAft>
            </a:pPr>
            <a:r>
              <a:rPr lang="en-US" sz="1400" dirty="0">
                <a:latin typeface="+mj-lt"/>
              </a:rPr>
              <a:t>Other meetings your </a:t>
            </a:r>
            <a:r>
              <a:rPr lang="en-US" sz="1400" dirty="0" err="1">
                <a:latin typeface="+mj-lt"/>
              </a:rPr>
              <a:t>centre</a:t>
            </a:r>
            <a:r>
              <a:rPr lang="en-US" sz="1400" dirty="0">
                <a:latin typeface="+mj-lt"/>
              </a:rPr>
              <a:t> might have include the AGM, planning and evaluation meetings, internal evaluation meetings.</a:t>
            </a:r>
            <a:endParaRPr lang="en-NZ" sz="1400" dirty="0">
              <a:latin typeface="+mj-lt"/>
            </a:endParaRPr>
          </a:p>
          <a:p>
            <a:pPr>
              <a:lnSpc>
                <a:spcPct val="150000"/>
              </a:lnSpc>
            </a:pPr>
            <a:r>
              <a:rPr lang="en-NZ" sz="1400" dirty="0">
                <a:latin typeface="+mj-lt"/>
              </a:rPr>
              <a:t>Your Centre Advisor can help with facilitating centre meetings and centre meeting best practice.</a:t>
            </a:r>
          </a:p>
        </p:txBody>
      </p:sp>
    </p:spTree>
    <p:extLst>
      <p:ext uri="{BB962C8B-B14F-4D97-AF65-F5344CB8AC3E}">
        <p14:creationId xmlns:p14="http://schemas.microsoft.com/office/powerpoint/2010/main" val="757633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679</TotalTime>
  <Words>1472</Words>
  <Application>Microsoft Office PowerPoint</Application>
  <PresentationFormat>Widescreen</PresentationFormat>
  <Paragraphs>126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Centre President, Coordinator and Secretary</vt:lpstr>
      <vt:lpstr>Karakia Timatanga</vt:lpstr>
      <vt:lpstr>President/Coordinator role</vt:lpstr>
      <vt:lpstr>Maintain an overview of the centre’s functioning</vt:lpstr>
      <vt:lpstr>Supporting office holders</vt:lpstr>
      <vt:lpstr>Strategic and annual planning and evaluation</vt:lpstr>
      <vt:lpstr>Playcentre Governance</vt:lpstr>
      <vt:lpstr>Secretary role</vt:lpstr>
      <vt:lpstr>Centre meetings</vt:lpstr>
      <vt:lpstr>Playcentre communications</vt:lpstr>
      <vt:lpstr>Useful links and resources</vt:lpstr>
      <vt:lpstr>Closing Karakia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Matariki 2019</dc:title>
  <dc:creator>Chris Gullidge</dc:creator>
  <cp:lastModifiedBy>Katherine Lester - Centre Advisor</cp:lastModifiedBy>
  <cp:revision>32</cp:revision>
  <dcterms:created xsi:type="dcterms:W3CDTF">2019-05-28T04:19:30Z</dcterms:created>
  <dcterms:modified xsi:type="dcterms:W3CDTF">2023-11-15T21:02:14Z</dcterms:modified>
</cp:coreProperties>
</file>