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88" r:id="rId4"/>
    <p:sldId id="292" r:id="rId5"/>
    <p:sldId id="257" r:id="rId6"/>
    <p:sldId id="306" r:id="rId7"/>
    <p:sldId id="311" r:id="rId8"/>
    <p:sldId id="312" r:id="rId9"/>
    <p:sldId id="317" r:id="rId10"/>
    <p:sldId id="314" r:id="rId11"/>
    <p:sldId id="313" r:id="rId12"/>
    <p:sldId id="316" r:id="rId13"/>
    <p:sldId id="315" r:id="rId14"/>
    <p:sldId id="30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4F8B"/>
    <a:srgbClr val="1E82BB"/>
    <a:srgbClr val="E9BC1B"/>
    <a:srgbClr val="F9C51A"/>
    <a:srgbClr val="C79522"/>
    <a:srgbClr val="AF9226"/>
    <a:srgbClr val="4B8129"/>
    <a:srgbClr val="00557E"/>
    <a:srgbClr val="78427C"/>
    <a:srgbClr val="EAAC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71F8D10-7F99-4778-9207-37FA95C97211}" v="40" dt="2022-10-24T22:13:40.0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0" d="100"/>
          <a:sy n="100" d="100"/>
        </p:scale>
        <p:origin x="67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53F6-AEE5-481E-97AE-0F3A41D9D87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6580F9E4-0121-485A-B83C-F1B5454FA6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FE3D282-96F0-45A9-9A25-DBB7AFBD45C8}"/>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5" name="Footer Placeholder 4">
            <a:extLst>
              <a:ext uri="{FF2B5EF4-FFF2-40B4-BE49-F238E27FC236}">
                <a16:creationId xmlns:a16="http://schemas.microsoft.com/office/drawing/2014/main" id="{58A03758-40CA-4D8C-BA3A-A91D22540E3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F223957-128C-4B26-96C0-AC148C4B0D1E}"/>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016067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FBFE5-D4BD-4D69-983C-66DC1A37B54F}"/>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2D582549-4872-400D-B334-CFF666607C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811D9C9-F05D-4759-9599-EE8439EAB466}"/>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5" name="Footer Placeholder 4">
            <a:extLst>
              <a:ext uri="{FF2B5EF4-FFF2-40B4-BE49-F238E27FC236}">
                <a16:creationId xmlns:a16="http://schemas.microsoft.com/office/drawing/2014/main" id="{C749D4E4-3669-43D4-AA17-E5E13A0A6D9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6300ED6-FA53-465A-9CC4-A290EBD87754}"/>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44539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DB61D98-DFFF-4518-94CD-59B6B86F14D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9173041D-D815-4082-9170-447060B4F8E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70B077F-FB0A-4D60-9A61-E5329EE2A083}"/>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5" name="Footer Placeholder 4">
            <a:extLst>
              <a:ext uri="{FF2B5EF4-FFF2-40B4-BE49-F238E27FC236}">
                <a16:creationId xmlns:a16="http://schemas.microsoft.com/office/drawing/2014/main" id="{D5FB126D-FE98-4AD9-85BB-2C4F5C6216E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314D14F-26E8-47BC-B059-46C01B05FEF6}"/>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588633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3A18F-8D26-403A-B4BD-79B2CA72B12E}"/>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3A84AF1D-AA99-4DB8-9BEF-8DA639BEC2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4DFDC997-69E9-4D52-90C6-814B20D51F53}"/>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5" name="Footer Placeholder 4">
            <a:extLst>
              <a:ext uri="{FF2B5EF4-FFF2-40B4-BE49-F238E27FC236}">
                <a16:creationId xmlns:a16="http://schemas.microsoft.com/office/drawing/2014/main" id="{AF74F416-D85F-41F8-B41E-584FBDE828D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4226E8E-C919-4B49-AC96-C3F32A5DA82C}"/>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100143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679E3-E134-4F55-9F0B-7B4EA5FE02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36EF024F-3C11-496D-B278-ACD4ACF2A1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9A99DA-0A92-415E-89F2-7404F8577A76}"/>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5" name="Footer Placeholder 4">
            <a:extLst>
              <a:ext uri="{FF2B5EF4-FFF2-40B4-BE49-F238E27FC236}">
                <a16:creationId xmlns:a16="http://schemas.microsoft.com/office/drawing/2014/main" id="{1704AE82-9581-450E-8E85-8F797A5CD972}"/>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928B00F-496D-494B-892F-FC5BB430DDD0}"/>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258717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0A0F-570A-4BD0-8586-4F6C42ED02F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14EC723D-B9F9-4A8C-8F51-0DD738DB6B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16B9DB55-389E-4615-B119-8459E6D4A9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7F964CEE-AD6A-480C-A7F3-AD853D32E242}"/>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6" name="Footer Placeholder 5">
            <a:extLst>
              <a:ext uri="{FF2B5EF4-FFF2-40B4-BE49-F238E27FC236}">
                <a16:creationId xmlns:a16="http://schemas.microsoft.com/office/drawing/2014/main" id="{9572E837-0EAF-4A3E-BF9A-B951D3E6DBD2}"/>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443836F-0195-480A-8536-CAB2C98EC584}"/>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833421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991BD-ABC6-4F15-AB00-633EE1669F92}"/>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8C7E99EA-3FF6-477F-B0AB-2420C864C4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9DE3AB-6A07-4F63-9E5C-51092F41C9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69F1AB20-DBBC-4FF5-A2F0-FE62A8BC1F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F7D6D7-3BD5-4FCD-A319-C0C12C3E02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079F1CBA-967B-4198-95AB-7A6B62BE07DA}"/>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8" name="Footer Placeholder 7">
            <a:extLst>
              <a:ext uri="{FF2B5EF4-FFF2-40B4-BE49-F238E27FC236}">
                <a16:creationId xmlns:a16="http://schemas.microsoft.com/office/drawing/2014/main" id="{E5A0679E-5CEC-4DDC-B155-86F6FD7C9615}"/>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93915071-DDC1-44C2-89BE-A99F2469F774}"/>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2626616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6CD66-27FC-4146-9577-0E4A47205DA6}"/>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B5F331D-86DA-4AFF-803B-BB3CD4E05B7C}"/>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4" name="Footer Placeholder 3">
            <a:extLst>
              <a:ext uri="{FF2B5EF4-FFF2-40B4-BE49-F238E27FC236}">
                <a16:creationId xmlns:a16="http://schemas.microsoft.com/office/drawing/2014/main" id="{3BDB15E9-76DB-4BBD-8407-BE427DC7639F}"/>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4B54DE77-C28F-4BFF-A4C6-37B66B2DC356}"/>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42937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AF73A3-80BB-44E7-8831-4C3380CA3102}"/>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3" name="Footer Placeholder 2">
            <a:extLst>
              <a:ext uri="{FF2B5EF4-FFF2-40B4-BE49-F238E27FC236}">
                <a16:creationId xmlns:a16="http://schemas.microsoft.com/office/drawing/2014/main" id="{2F293779-D41B-4C53-8E35-BA663163B32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CC5DA20-0208-4A5A-BF2E-E7CC3936DA56}"/>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3819892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3F8D8-3D9D-46D9-9169-238C89CFEF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CB2B32EF-5400-4945-BD46-6CE575B23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937CBDD2-ABAF-41A7-ADA6-E12DAD5D75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2AAE92-558A-40E7-A16E-983F6B0466E0}"/>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6" name="Footer Placeholder 5">
            <a:extLst>
              <a:ext uri="{FF2B5EF4-FFF2-40B4-BE49-F238E27FC236}">
                <a16:creationId xmlns:a16="http://schemas.microsoft.com/office/drawing/2014/main" id="{5CDDE5A2-1719-4F07-BC06-943BFDB94AEB}"/>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521B14AC-848F-4C09-8ECB-9708D367DE51}"/>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197670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A8E83-927F-4461-991B-0DCF628BA8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217DFB80-AAF6-426E-BA68-9F2E39FBAA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2E397FE1-9895-4983-8FD0-D55EF100DA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0F21A6-00D7-42AC-8C79-5F695D15E32E}"/>
              </a:ext>
            </a:extLst>
          </p:cNvPr>
          <p:cNvSpPr>
            <a:spLocks noGrp="1"/>
          </p:cNvSpPr>
          <p:nvPr>
            <p:ph type="dt" sz="half" idx="10"/>
          </p:nvPr>
        </p:nvSpPr>
        <p:spPr/>
        <p:txBody>
          <a:bodyPr/>
          <a:lstStyle/>
          <a:p>
            <a:fld id="{CB1829EF-4A95-4FE3-B7EC-08DCA0F32A5F}" type="datetimeFigureOut">
              <a:rPr lang="en-NZ" smtClean="0"/>
              <a:t>16/11/2022</a:t>
            </a:fld>
            <a:endParaRPr lang="en-NZ"/>
          </a:p>
        </p:txBody>
      </p:sp>
      <p:sp>
        <p:nvSpPr>
          <p:cNvPr id="6" name="Footer Placeholder 5">
            <a:extLst>
              <a:ext uri="{FF2B5EF4-FFF2-40B4-BE49-F238E27FC236}">
                <a16:creationId xmlns:a16="http://schemas.microsoft.com/office/drawing/2014/main" id="{70EA2530-BEB6-4DBA-982B-80455B4753D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22E1E209-7A1B-474E-9715-27F8999B9305}"/>
              </a:ext>
            </a:extLst>
          </p:cNvPr>
          <p:cNvSpPr>
            <a:spLocks noGrp="1"/>
          </p:cNvSpPr>
          <p:nvPr>
            <p:ph type="sldNum" sz="quarter" idx="12"/>
          </p:nvPr>
        </p:nvSpPr>
        <p:spPr/>
        <p:txBody>
          <a:bodyPr/>
          <a:lstStyle/>
          <a:p>
            <a:fld id="{FB784C89-78E4-4473-8526-AEB8C692B9E6}" type="slidenum">
              <a:rPr lang="en-NZ" smtClean="0"/>
              <a:t>‹#›</a:t>
            </a:fld>
            <a:endParaRPr lang="en-NZ"/>
          </a:p>
        </p:txBody>
      </p:sp>
    </p:spTree>
    <p:extLst>
      <p:ext uri="{BB962C8B-B14F-4D97-AF65-F5344CB8AC3E}">
        <p14:creationId xmlns:p14="http://schemas.microsoft.com/office/powerpoint/2010/main" val="4191933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53B24A-9513-4335-B14F-5ED998B53B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A496FCE4-B7F7-4C97-8D42-0C17E872CC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17EB9FA1-02EF-4C2D-AD6B-DD1942AD852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1829EF-4A95-4FE3-B7EC-08DCA0F32A5F}" type="datetimeFigureOut">
              <a:rPr lang="en-NZ" smtClean="0"/>
              <a:t>16/11/2022</a:t>
            </a:fld>
            <a:endParaRPr lang="en-NZ"/>
          </a:p>
        </p:txBody>
      </p:sp>
      <p:sp>
        <p:nvSpPr>
          <p:cNvPr id="5" name="Footer Placeholder 4">
            <a:extLst>
              <a:ext uri="{FF2B5EF4-FFF2-40B4-BE49-F238E27FC236}">
                <a16:creationId xmlns:a16="http://schemas.microsoft.com/office/drawing/2014/main" id="{F8536477-31CB-4AAC-B0B8-6FE38A5A16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94D6A76-40E9-4E81-BA9F-8D23B4336B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84C89-78E4-4473-8526-AEB8C692B9E6}" type="slidenum">
              <a:rPr lang="en-NZ" smtClean="0"/>
              <a:t>‹#›</a:t>
            </a:fld>
            <a:endParaRPr lang="en-NZ"/>
          </a:p>
        </p:txBody>
      </p:sp>
    </p:spTree>
    <p:extLst>
      <p:ext uri="{BB962C8B-B14F-4D97-AF65-F5344CB8AC3E}">
        <p14:creationId xmlns:p14="http://schemas.microsoft.com/office/powerpoint/2010/main" val="1207383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ero.govt.nz/review-report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playcentre.org.nz/learnwithus/internal-evaluation/" TargetMode="External"/><Relationship Id="rId5" Type="http://schemas.openxmlformats.org/officeDocument/2006/relationships/hyperlink" Target="https://www.playcentre.org.nz/resource/playcentre-annual-plan-overview-2022/" TargetMode="External"/><Relationship Id="rId4" Type="http://schemas.openxmlformats.org/officeDocument/2006/relationships/hyperlink" Target="https://www.playcentre.org.nz/resource-centre/strategic-plannin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laycentre.org.nz/member/governance/regional-national-governance/"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facebook.com/groups/306844539699486" TargetMode="External"/><Relationship Id="rId13" Type="http://schemas.openxmlformats.org/officeDocument/2006/relationships/image" Target="../media/image7.jpeg"/><Relationship Id="rId3" Type="http://schemas.openxmlformats.org/officeDocument/2006/relationships/image" Target="../media/image5.png"/><Relationship Id="rId7" Type="http://schemas.openxmlformats.org/officeDocument/2006/relationships/hyperlink" Target="https://www.playcentre.org.nz/about/about-playcentre/regional-team/" TargetMode="External"/><Relationship Id="rId12"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playcentre.org.nz/learnwithus/role-descriptions/" TargetMode="External"/><Relationship Id="rId11" Type="http://schemas.openxmlformats.org/officeDocument/2006/relationships/hyperlink" Target="https://www.playcentre.org.nz/policiesandprocedures/" TargetMode="External"/><Relationship Id="rId5" Type="http://schemas.openxmlformats.org/officeDocument/2006/relationships/hyperlink" Target="https://www.playcentre.org.nz/news-and-events/playcentre-bulletin-newsletters/" TargetMode="External"/><Relationship Id="rId10" Type="http://schemas.openxmlformats.org/officeDocument/2006/relationships/hyperlink" Target="https://www.playcentre.org.nz/current-members/te-ao-maori-resources-and-events/" TargetMode="External"/><Relationship Id="rId4" Type="http://schemas.openxmlformats.org/officeDocument/2006/relationships/hyperlink" Target="https://www.playcentre.org.nz/member/" TargetMode="External"/><Relationship Id="rId9" Type="http://schemas.openxmlformats.org/officeDocument/2006/relationships/hyperlink" Target="https://www.playcentre.org.nz/centre-business-meeting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laycentre.org.nz/learnwithus/role-description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s://www.playcentre.org.nz/policiesandprocedures/categories/operating-successfull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5308EA9-ABD4-4BBB-AA96-D2EB80A084A0}"/>
              </a:ext>
            </a:extLst>
          </p:cNvPr>
          <p:cNvSpPr/>
          <p:nvPr/>
        </p:nvSpPr>
        <p:spPr>
          <a:xfrm>
            <a:off x="-220708" y="0"/>
            <a:ext cx="12412707" cy="6908902"/>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 name="Title 1">
            <a:extLst>
              <a:ext uri="{FF2B5EF4-FFF2-40B4-BE49-F238E27FC236}">
                <a16:creationId xmlns:a16="http://schemas.microsoft.com/office/drawing/2014/main" id="{AFE5E61B-BD4B-4D0E-B16E-049A61F855E2}"/>
              </a:ext>
            </a:extLst>
          </p:cNvPr>
          <p:cNvSpPr>
            <a:spLocks noGrp="1"/>
          </p:cNvSpPr>
          <p:nvPr>
            <p:ph type="ctrTitle"/>
          </p:nvPr>
        </p:nvSpPr>
        <p:spPr>
          <a:xfrm>
            <a:off x="1485748" y="1300639"/>
            <a:ext cx="9144000" cy="1101718"/>
          </a:xfrm>
        </p:spPr>
        <p:txBody>
          <a:bodyPr>
            <a:noAutofit/>
          </a:bodyPr>
          <a:lstStyle/>
          <a:p>
            <a:pPr algn="l"/>
            <a:r>
              <a:rPr lang="en-NZ" sz="7200" b="1" dirty="0">
                <a:latin typeface="+mn-lt"/>
              </a:rPr>
              <a:t>Centre President/Coordinator</a:t>
            </a:r>
          </a:p>
        </p:txBody>
      </p:sp>
      <p:sp>
        <p:nvSpPr>
          <p:cNvPr id="3" name="Subtitle 2">
            <a:extLst>
              <a:ext uri="{FF2B5EF4-FFF2-40B4-BE49-F238E27FC236}">
                <a16:creationId xmlns:a16="http://schemas.microsoft.com/office/drawing/2014/main" id="{2CA7F93B-98F1-48D6-9C43-27686E6E8504}"/>
              </a:ext>
            </a:extLst>
          </p:cNvPr>
          <p:cNvSpPr>
            <a:spLocks noGrp="1"/>
          </p:cNvSpPr>
          <p:nvPr>
            <p:ph type="subTitle" idx="1"/>
          </p:nvPr>
        </p:nvSpPr>
        <p:spPr>
          <a:xfrm>
            <a:off x="1493407" y="2711405"/>
            <a:ext cx="10163057" cy="1655762"/>
          </a:xfrm>
        </p:spPr>
        <p:txBody>
          <a:bodyPr vert="horz" lIns="91440" tIns="45720" rIns="91440" bIns="45720" rtlCol="0" anchor="t">
            <a:normAutofit/>
          </a:bodyPr>
          <a:lstStyle/>
          <a:p>
            <a:pPr algn="l"/>
            <a:r>
              <a:rPr lang="en-NZ" sz="4400" dirty="0">
                <a:latin typeface="+mj-lt"/>
              </a:rPr>
              <a:t>Kat Lester and Kerry Terrey.</a:t>
            </a:r>
          </a:p>
          <a:p>
            <a:pPr algn="l"/>
            <a:r>
              <a:rPr lang="en-NZ" sz="4400" dirty="0">
                <a:latin typeface="+mj-lt"/>
              </a:rPr>
              <a:t>November 2022</a:t>
            </a:r>
          </a:p>
        </p:txBody>
      </p:sp>
      <p:pic>
        <p:nvPicPr>
          <p:cNvPr id="6" name="Picture 5" descr="A close up of a logo&#10;&#10;Description automatically generated">
            <a:extLst>
              <a:ext uri="{FF2B5EF4-FFF2-40B4-BE49-F238E27FC236}">
                <a16:creationId xmlns:a16="http://schemas.microsoft.com/office/drawing/2014/main" id="{7FAA90C2-E8C5-4426-9E51-FFD516A57C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4908" y="5426383"/>
            <a:ext cx="2687530" cy="669728"/>
          </a:xfrm>
          <a:prstGeom prst="rect">
            <a:avLst/>
          </a:prstGeom>
        </p:spPr>
      </p:pic>
      <p:pic>
        <p:nvPicPr>
          <p:cNvPr id="8" name="Picture 7" descr="A close up of a logo&#10;&#10;Description automatically generated">
            <a:extLst>
              <a:ext uri="{FF2B5EF4-FFF2-40B4-BE49-F238E27FC236}">
                <a16:creationId xmlns:a16="http://schemas.microsoft.com/office/drawing/2014/main" id="{549A756C-D755-4F33-B0C6-F00D32A2055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2708" y="5323602"/>
            <a:ext cx="2507081" cy="722273"/>
          </a:xfrm>
          <a:prstGeom prst="rect">
            <a:avLst/>
          </a:prstGeom>
        </p:spPr>
      </p:pic>
    </p:spTree>
    <p:extLst>
      <p:ext uri="{BB962C8B-B14F-4D97-AF65-F5344CB8AC3E}">
        <p14:creationId xmlns:p14="http://schemas.microsoft.com/office/powerpoint/2010/main" val="4088129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Strategic and annual planning and evaluation</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3277820"/>
          </a:xfrm>
          <a:prstGeom prst="rect">
            <a:avLst/>
          </a:prstGeom>
        </p:spPr>
        <p:txBody>
          <a:bodyPr wrap="square">
            <a:spAutoFit/>
          </a:bodyPr>
          <a:lstStyle/>
          <a:p>
            <a:pPr>
              <a:spcAft>
                <a:spcPts val="600"/>
              </a:spcAft>
            </a:pPr>
            <a:r>
              <a:rPr lang="en-NZ" sz="1400" dirty="0">
                <a:latin typeface="+mj-lt"/>
              </a:rPr>
              <a:t>Ensure your centre has an annual and strategic plan and is engaging in internal evaluation.</a:t>
            </a:r>
          </a:p>
          <a:p>
            <a:pPr>
              <a:spcAft>
                <a:spcPts val="600"/>
              </a:spcAft>
            </a:pPr>
            <a:r>
              <a:rPr lang="en-NZ" sz="1400" dirty="0">
                <a:latin typeface="+mj-lt"/>
              </a:rPr>
              <a:t>Strategic plan: an overarching long-term plan defining a centre’s vision and goals for improvement for the upcoming years.</a:t>
            </a:r>
          </a:p>
          <a:p>
            <a:pPr>
              <a:spcAft>
                <a:spcPts val="600"/>
              </a:spcAft>
            </a:pPr>
            <a:r>
              <a:rPr lang="en-NZ" sz="1400" dirty="0">
                <a:latin typeface="+mj-lt"/>
              </a:rPr>
              <a:t>Annual plan: a plan identifying </a:t>
            </a:r>
            <a:r>
              <a:rPr lang="en-NZ" sz="1400" i="1" dirty="0">
                <a:latin typeface="+mj-lt"/>
              </a:rPr>
              <a:t>'who'</a:t>
            </a:r>
            <a:r>
              <a:rPr lang="en-NZ" sz="1400" dirty="0">
                <a:latin typeface="+mj-lt"/>
              </a:rPr>
              <a:t>, </a:t>
            </a:r>
            <a:r>
              <a:rPr lang="en-NZ" sz="1400" i="1" dirty="0">
                <a:latin typeface="+mj-lt"/>
              </a:rPr>
              <a:t>'what'</a:t>
            </a:r>
            <a:r>
              <a:rPr lang="en-NZ" sz="1400" dirty="0">
                <a:latin typeface="+mj-lt"/>
              </a:rPr>
              <a:t>, and </a:t>
            </a:r>
            <a:r>
              <a:rPr lang="en-NZ" sz="1400" i="1" dirty="0">
                <a:latin typeface="+mj-lt"/>
              </a:rPr>
              <a:t>'when'</a:t>
            </a:r>
            <a:r>
              <a:rPr lang="en-NZ" sz="1400" dirty="0">
                <a:latin typeface="+mj-lt"/>
              </a:rPr>
              <a:t> in relation to key tasks undertaken each year (a licensing requirement).</a:t>
            </a:r>
          </a:p>
          <a:p>
            <a:pPr>
              <a:spcAft>
                <a:spcPts val="600"/>
              </a:spcAft>
            </a:pPr>
            <a:r>
              <a:rPr lang="en-NZ" sz="1400" dirty="0">
                <a:latin typeface="+mj-lt"/>
              </a:rPr>
              <a:t>Internal evaluation: Intentionally reviewing an area of our Playcentre practice to improve for our </a:t>
            </a:r>
            <a:r>
              <a:rPr lang="en-NZ" sz="1400" dirty="0" err="1">
                <a:latin typeface="+mj-lt"/>
              </a:rPr>
              <a:t>tamariki</a:t>
            </a:r>
            <a:r>
              <a:rPr lang="en-NZ" sz="1400" dirty="0">
                <a:latin typeface="+mj-lt"/>
              </a:rPr>
              <a:t>. Can be emergent (</a:t>
            </a:r>
            <a:r>
              <a:rPr lang="mi-NZ" sz="1400" dirty="0">
                <a:latin typeface="+mj-lt"/>
              </a:rPr>
              <a:t>spontaneous self review, 2-3 per term</a:t>
            </a:r>
            <a:r>
              <a:rPr lang="en-NZ" sz="1400" dirty="0">
                <a:latin typeface="+mj-lt"/>
              </a:rPr>
              <a:t>) or strategic (in depth review over several terms, 1-2 per year).</a:t>
            </a:r>
          </a:p>
          <a:p>
            <a:pPr>
              <a:spcAft>
                <a:spcPts val="600"/>
              </a:spcAft>
            </a:pPr>
            <a:r>
              <a:rPr lang="en-NZ" sz="1400" dirty="0">
                <a:latin typeface="+mj-lt"/>
              </a:rPr>
              <a:t>Centre ERO report: read as part of developing your strategic plan and strategic evaluation topic, what recommendations were made?</a:t>
            </a:r>
          </a:p>
          <a:p>
            <a:endParaRPr lang="en-US" sz="1400" dirty="0">
              <a:latin typeface="+mj-lt"/>
            </a:endParaRPr>
          </a:p>
          <a:p>
            <a:r>
              <a:rPr lang="en-US" sz="1400" dirty="0">
                <a:latin typeface="+mj-lt"/>
              </a:rPr>
              <a:t>Strategic planning: </a:t>
            </a:r>
            <a:r>
              <a:rPr lang="en-US" sz="1400" dirty="0">
                <a:latin typeface="+mj-lt"/>
                <a:hlinkClick r:id="rId4"/>
              </a:rPr>
              <a:t>https://www.playcentre.org.nz/resource-centre/strategic-planning/</a:t>
            </a:r>
            <a:endParaRPr lang="en-US" sz="1400" dirty="0">
              <a:latin typeface="+mj-lt"/>
            </a:endParaRPr>
          </a:p>
          <a:p>
            <a:r>
              <a:rPr lang="en-US" sz="1400" dirty="0">
                <a:latin typeface="+mj-lt"/>
              </a:rPr>
              <a:t>Annual planning: </a:t>
            </a:r>
            <a:r>
              <a:rPr lang="en-US" sz="1400" b="0" i="0" dirty="0">
                <a:effectLst/>
                <a:latin typeface="Calibri" panose="020F0502020204030204" pitchFamily="34" charset="0"/>
                <a:hlinkClick r:id="rId5"/>
              </a:rPr>
              <a:t>https://www.playcentre.org.nz/resource/playcentre-annual-plan-overview-2022/</a:t>
            </a:r>
            <a:endParaRPr lang="en-US" sz="1400" dirty="0">
              <a:latin typeface="+mj-lt"/>
            </a:endParaRPr>
          </a:p>
          <a:p>
            <a:r>
              <a:rPr lang="en-US" sz="1400" dirty="0">
                <a:latin typeface="+mj-lt"/>
              </a:rPr>
              <a:t>Internal evaluation: </a:t>
            </a:r>
            <a:r>
              <a:rPr lang="en-US" sz="1400" dirty="0">
                <a:latin typeface="+mj-lt"/>
                <a:hlinkClick r:id="rId6"/>
              </a:rPr>
              <a:t>https://www.playcentre.org.nz/learnwithus/internal-evaluation/</a:t>
            </a:r>
            <a:endParaRPr lang="en-US" sz="1400" dirty="0">
              <a:latin typeface="+mj-lt"/>
            </a:endParaRPr>
          </a:p>
          <a:p>
            <a:r>
              <a:rPr lang="en-US" sz="1400" dirty="0">
                <a:latin typeface="+mj-lt"/>
              </a:rPr>
              <a:t>ERO reports: </a:t>
            </a:r>
            <a:r>
              <a:rPr lang="en-US" sz="1400" dirty="0">
                <a:latin typeface="+mj-lt"/>
                <a:hlinkClick r:id="rId7"/>
              </a:rPr>
              <a:t>https://ero.govt.nz/review-reports</a:t>
            </a:r>
            <a:endParaRPr lang="en-US" sz="1400" dirty="0">
              <a:latin typeface="+mj-lt"/>
            </a:endParaRPr>
          </a:p>
          <a:p>
            <a:endParaRPr lang="en-US" sz="1400" dirty="0">
              <a:latin typeface="+mj-lt"/>
            </a:endParaRPr>
          </a:p>
          <a:p>
            <a:r>
              <a:rPr lang="en-US" sz="1400" dirty="0">
                <a:latin typeface="+mj-lt"/>
              </a:rPr>
              <a:t>Your Centre Advisor can help with strategic and annual planning and internal evaluation.</a:t>
            </a:r>
          </a:p>
        </p:txBody>
      </p:sp>
    </p:spTree>
    <p:extLst>
      <p:ext uri="{BB962C8B-B14F-4D97-AF65-F5344CB8AC3E}">
        <p14:creationId xmlns:p14="http://schemas.microsoft.com/office/powerpoint/2010/main" val="3940453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Playcentre Governance</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2644250"/>
          </a:xfrm>
          <a:prstGeom prst="rect">
            <a:avLst/>
          </a:prstGeom>
        </p:spPr>
        <p:txBody>
          <a:bodyPr wrap="square">
            <a:spAutoFit/>
          </a:bodyPr>
          <a:lstStyle/>
          <a:p>
            <a:pPr algn="l">
              <a:lnSpc>
                <a:spcPct val="150000"/>
              </a:lnSpc>
            </a:pPr>
            <a:r>
              <a:rPr lang="en-NZ" sz="1400" dirty="0">
                <a:latin typeface="+mj-lt"/>
              </a:rPr>
              <a:t>Have an understanding of the two house model of Playcentre and how centres and </a:t>
            </a:r>
            <a:r>
              <a:rPr lang="en-NZ" sz="1400" dirty="0" err="1">
                <a:latin typeface="+mj-lt"/>
              </a:rPr>
              <a:t>whānau</a:t>
            </a:r>
            <a:r>
              <a:rPr lang="en-NZ" sz="1400" dirty="0">
                <a:latin typeface="+mj-lt"/>
              </a:rPr>
              <a:t> contribute to the leadership of Playcentre nationally by feeding back through their regional representatives or </a:t>
            </a:r>
            <a:r>
              <a:rPr lang="en-NZ" sz="1400" dirty="0" err="1">
                <a:latin typeface="+mj-lt"/>
              </a:rPr>
              <a:t>rōpū</a:t>
            </a:r>
            <a:r>
              <a:rPr lang="en-NZ" sz="1400" dirty="0">
                <a:latin typeface="+mj-lt"/>
              </a:rPr>
              <a:t> Māori.</a:t>
            </a:r>
          </a:p>
          <a:p>
            <a:pPr algn="l">
              <a:lnSpc>
                <a:spcPct val="150000"/>
              </a:lnSpc>
            </a:pPr>
            <a:r>
              <a:rPr lang="en-NZ" sz="1400" dirty="0">
                <a:latin typeface="+mj-lt"/>
              </a:rPr>
              <a:t>Engage in Playcentre governance on your centre’s behalf and represent your centre at cluster meetings.</a:t>
            </a:r>
          </a:p>
          <a:p>
            <a:pPr algn="l">
              <a:lnSpc>
                <a:spcPct val="150000"/>
              </a:lnSpc>
            </a:pPr>
            <a:r>
              <a:rPr lang="en-NZ" sz="1400" dirty="0">
                <a:latin typeface="+mj-lt"/>
              </a:rPr>
              <a:t>Maintain relationships with neighbouring centres and share ideas and resources.</a:t>
            </a:r>
          </a:p>
          <a:p>
            <a:pPr>
              <a:lnSpc>
                <a:spcPct val="150000"/>
              </a:lnSpc>
            </a:pPr>
            <a:r>
              <a:rPr lang="en-NZ" sz="1400" dirty="0">
                <a:latin typeface="+mj-lt"/>
              </a:rPr>
              <a:t>Your Centre Advisor can connect you with your regional representatives for more information.</a:t>
            </a:r>
          </a:p>
          <a:p>
            <a:pPr>
              <a:lnSpc>
                <a:spcPct val="150000"/>
              </a:lnSpc>
            </a:pPr>
            <a:endParaRPr lang="en-NZ" sz="1400" dirty="0">
              <a:latin typeface="+mj-lt"/>
            </a:endParaRPr>
          </a:p>
          <a:p>
            <a:pPr>
              <a:lnSpc>
                <a:spcPct val="150000"/>
              </a:lnSpc>
            </a:pPr>
            <a:r>
              <a:rPr lang="en-NZ" sz="1400" dirty="0">
                <a:latin typeface="+mj-lt"/>
              </a:rPr>
              <a:t>National Playcentre governance: </a:t>
            </a:r>
            <a:r>
              <a:rPr lang="en-NZ" sz="1400" dirty="0">
                <a:latin typeface="+mj-lt"/>
                <a:hlinkClick r:id="rId4"/>
              </a:rPr>
              <a:t>https://www.playcentre.org.nz/member/governance/regional-national-governance/</a:t>
            </a:r>
            <a:endParaRPr lang="en-NZ" sz="1400" dirty="0">
              <a:latin typeface="+mj-lt"/>
            </a:endParaRPr>
          </a:p>
          <a:p>
            <a:pPr>
              <a:lnSpc>
                <a:spcPct val="150000"/>
              </a:lnSpc>
            </a:pPr>
            <a:endParaRPr lang="en-NZ" sz="1400" dirty="0">
              <a:latin typeface="+mj-lt"/>
            </a:endParaRPr>
          </a:p>
        </p:txBody>
      </p:sp>
    </p:spTree>
    <p:extLst>
      <p:ext uri="{BB962C8B-B14F-4D97-AF65-F5344CB8AC3E}">
        <p14:creationId xmlns:p14="http://schemas.microsoft.com/office/powerpoint/2010/main" val="1981168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Useful links and resources</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3647152"/>
          </a:xfrm>
          <a:prstGeom prst="rect">
            <a:avLst/>
          </a:prstGeom>
        </p:spPr>
        <p:txBody>
          <a:bodyPr wrap="square">
            <a:spAutoFit/>
          </a:bodyPr>
          <a:lstStyle/>
          <a:p>
            <a:r>
              <a:rPr lang="en-AU" sz="1400" dirty="0">
                <a:latin typeface="Abadi Extra Light" panose="020B0204020104020204" pitchFamily="34" charset="0"/>
              </a:rPr>
              <a:t>Playcentre website registration: </a:t>
            </a:r>
            <a:r>
              <a:rPr lang="en-AU" sz="1400" dirty="0">
                <a:latin typeface="Abadi Extra Light" panose="020B0204020104020204" pitchFamily="34" charset="0"/>
                <a:hlinkClick r:id="rId4"/>
              </a:rPr>
              <a:t>https://www.playcentre.org.nz/member/</a:t>
            </a:r>
            <a:endParaRPr lang="en-AU" sz="1400" dirty="0">
              <a:latin typeface="Abadi Extra Light" panose="020B0204020104020204" pitchFamily="34" charset="0"/>
            </a:endParaRPr>
          </a:p>
          <a:p>
            <a:r>
              <a:rPr lang="en-AU" sz="1400" dirty="0">
                <a:latin typeface="Abadi Extra Light" panose="020B0204020104020204" pitchFamily="34" charset="0"/>
              </a:rPr>
              <a:t>Playcentre Bulletin sign up: </a:t>
            </a:r>
            <a:r>
              <a:rPr lang="en-AU" sz="1400" dirty="0">
                <a:latin typeface="Abadi Extra Light" panose="020B0204020104020204" pitchFamily="34" charset="0"/>
                <a:hlinkClick r:id="rId5"/>
              </a:rPr>
              <a:t>https://www.playcentre.org.nz/news-and-events/playcentre-bulletin-newsletters/</a:t>
            </a:r>
            <a:endParaRPr lang="en-AU" sz="1400" dirty="0">
              <a:latin typeface="Abadi Extra Light" panose="020B0204020104020204" pitchFamily="34" charset="0"/>
            </a:endParaRPr>
          </a:p>
          <a:p>
            <a:r>
              <a:rPr lang="en-US" sz="1400" dirty="0">
                <a:latin typeface="+mj-lt"/>
              </a:rPr>
              <a:t>Office holder role descriptions: </a:t>
            </a:r>
            <a:r>
              <a:rPr lang="en-US" sz="1400" dirty="0">
                <a:latin typeface="+mj-lt"/>
                <a:hlinkClick r:id="rId6"/>
              </a:rPr>
              <a:t>https://www.playcentre.org.nz/learnwithus/role-descriptions/</a:t>
            </a:r>
            <a:endParaRPr lang="en-US" sz="1400" dirty="0">
              <a:latin typeface="+mj-lt"/>
            </a:endParaRPr>
          </a:p>
          <a:p>
            <a:r>
              <a:rPr lang="en-AU" sz="1400" dirty="0">
                <a:latin typeface="Abadi Extra Light" panose="020B0204020104020204" pitchFamily="34" charset="0"/>
              </a:rPr>
              <a:t>Regional team contact details: </a:t>
            </a:r>
            <a:r>
              <a:rPr lang="en-AU" sz="1400" dirty="0">
                <a:latin typeface="Abadi Extra Light" panose="020B0204020104020204" pitchFamily="34" charset="0"/>
                <a:hlinkClick r:id="rId7"/>
              </a:rPr>
              <a:t>https://www.playcentre.org.nz/about/about-playcentre/regional-team/</a:t>
            </a:r>
            <a:endParaRPr lang="en-AU" sz="1400" dirty="0">
              <a:latin typeface="Abadi Extra Light" panose="020B0204020104020204" pitchFamily="34" charset="0"/>
            </a:endParaRPr>
          </a:p>
          <a:p>
            <a:r>
              <a:rPr lang="en-AU" sz="1400" dirty="0">
                <a:latin typeface="Abadi Extra Light" panose="020B0204020104020204" pitchFamily="34" charset="0"/>
              </a:rPr>
              <a:t>Playcentre Aotearoa Presidents Facebook page: </a:t>
            </a:r>
            <a:r>
              <a:rPr lang="en-AU" sz="1400" dirty="0">
                <a:latin typeface="Abadi Extra Light" panose="020B0204020104020204" pitchFamily="34" charset="0"/>
                <a:hlinkClick r:id="rId8"/>
              </a:rPr>
              <a:t>https://www.facebook.com/groups/306844539699486</a:t>
            </a:r>
            <a:br>
              <a:rPr lang="en-AU" sz="1400" dirty="0">
                <a:latin typeface="Abadi Extra Light" panose="020B0204020104020204" pitchFamily="34" charset="0"/>
              </a:rPr>
            </a:br>
            <a:r>
              <a:rPr lang="en-AU" sz="1400" dirty="0">
                <a:latin typeface="Abadi Extra Light" panose="020B0204020104020204" pitchFamily="34" charset="0"/>
              </a:rPr>
              <a:t>Centre meeting resources: </a:t>
            </a:r>
            <a:r>
              <a:rPr lang="en-AU" sz="1400" dirty="0">
                <a:latin typeface="Abadi Extra Light" panose="020B0204020104020204" pitchFamily="34" charset="0"/>
                <a:hlinkClick r:id="rId9"/>
              </a:rPr>
              <a:t>https://www.playcentre.org.nz/centre-business-meetings/</a:t>
            </a:r>
            <a:endParaRPr lang="en-AU" sz="1400" dirty="0">
              <a:latin typeface="Abadi Extra Light" panose="020B0204020104020204" pitchFamily="34" charset="0"/>
            </a:endParaRPr>
          </a:p>
          <a:p>
            <a:r>
              <a:rPr lang="en-AU" sz="1400" dirty="0">
                <a:latin typeface="Abadi Extra Light" panose="020B0204020104020204" pitchFamily="34" charset="0"/>
              </a:rPr>
              <a:t>Karakia and waiata: </a:t>
            </a:r>
            <a:r>
              <a:rPr lang="en-AU" sz="1400" dirty="0">
                <a:latin typeface="Abadi Extra Light" panose="020B0204020104020204" pitchFamily="34" charset="0"/>
                <a:hlinkClick r:id="rId10"/>
              </a:rPr>
              <a:t>https://www.playcentre.org.nz/current-members/te-ao-maori-resources-and-events/</a:t>
            </a:r>
            <a:endParaRPr lang="en-AU" sz="1400" dirty="0">
              <a:latin typeface="Abadi Extra Light" panose="020B0204020104020204" pitchFamily="34" charset="0"/>
            </a:endParaRPr>
          </a:p>
          <a:p>
            <a:r>
              <a:rPr lang="en-AU" sz="1400" dirty="0">
                <a:latin typeface="Abadi Extra Light" panose="020B0204020104020204" pitchFamily="34" charset="0"/>
              </a:rPr>
              <a:t>Playcentre polices and procedures: </a:t>
            </a:r>
            <a:r>
              <a:rPr lang="en-AU" sz="1400" dirty="0">
                <a:latin typeface="Abadi Extra Light" panose="020B0204020104020204" pitchFamily="34" charset="0"/>
                <a:hlinkClick r:id="rId11"/>
              </a:rPr>
              <a:t>https://www.playcentre.org.nz/policiesandprocedures/</a:t>
            </a:r>
            <a:endParaRPr lang="en-AU" sz="1400" dirty="0">
              <a:latin typeface="Abadi Extra Light" panose="020B0204020104020204" pitchFamily="34" charset="0"/>
            </a:endParaRPr>
          </a:p>
          <a:p>
            <a:endParaRPr lang="en-AU" sz="1400" dirty="0">
              <a:latin typeface="Abadi Extra Light" panose="020B0204020104020204" pitchFamily="34" charset="0"/>
            </a:endParaRPr>
          </a:p>
          <a:p>
            <a:endParaRPr lang="en-AU" sz="1400" dirty="0">
              <a:latin typeface="Abadi Extra Light" panose="020B0204020104020204" pitchFamily="34" charset="0"/>
            </a:endParaRPr>
          </a:p>
          <a:p>
            <a:pPr>
              <a:lnSpc>
                <a:spcPct val="150000"/>
              </a:lnSpc>
            </a:pPr>
            <a:r>
              <a:rPr lang="en-AU" sz="1400" dirty="0">
                <a:latin typeface="Abadi Extra Light" panose="020B0204020104020204" pitchFamily="34" charset="0"/>
              </a:rPr>
              <a:t>Books:</a:t>
            </a:r>
          </a:p>
          <a:p>
            <a:pPr>
              <a:lnSpc>
                <a:spcPct val="150000"/>
              </a:lnSpc>
            </a:pPr>
            <a:r>
              <a:rPr lang="en-AU" sz="1400" dirty="0">
                <a:latin typeface="Abadi Extra Light" panose="020B0204020104020204" pitchFamily="34" charset="0"/>
              </a:rPr>
              <a:t>Making Consensus Work, Robbie Burke</a:t>
            </a:r>
          </a:p>
          <a:p>
            <a:pPr>
              <a:lnSpc>
                <a:spcPct val="150000"/>
              </a:lnSpc>
            </a:pPr>
            <a:r>
              <a:rPr lang="en-AU" sz="1400" dirty="0">
                <a:latin typeface="Abadi Extra Light" panose="020B0204020104020204" pitchFamily="34" charset="0"/>
              </a:rPr>
              <a:t>Working in a Group, Tess Conran-Liew.</a:t>
            </a:r>
          </a:p>
          <a:p>
            <a:r>
              <a:rPr lang="en-AU" sz="1400" dirty="0">
                <a:latin typeface="Abadi Extra Light" panose="020B0204020104020204" pitchFamily="34" charset="0"/>
              </a:rPr>
              <a:t>These are both Playcentre publications. Your centre should have a copy in its adult library,</a:t>
            </a:r>
          </a:p>
          <a:p>
            <a:r>
              <a:rPr lang="en-AU" sz="1400" dirty="0">
                <a:latin typeface="Abadi Extra Light" panose="020B0204020104020204" pitchFamily="34" charset="0"/>
              </a:rPr>
              <a:t>or ask your Centre Advisor.</a:t>
            </a:r>
            <a:endParaRPr lang="en-NZ" sz="1400" dirty="0">
              <a:latin typeface="Abadi Extra Light" panose="020B0204020104020204" pitchFamily="34" charset="0"/>
            </a:endParaRPr>
          </a:p>
        </p:txBody>
      </p:sp>
      <p:pic>
        <p:nvPicPr>
          <p:cNvPr id="4" name="Content Placeholder 3">
            <a:extLst>
              <a:ext uri="{FF2B5EF4-FFF2-40B4-BE49-F238E27FC236}">
                <a16:creationId xmlns:a16="http://schemas.microsoft.com/office/drawing/2014/main" id="{4F7B4C6E-CCF4-7D6A-BC98-A5D3886A1305}"/>
              </a:ext>
            </a:extLst>
          </p:cNvPr>
          <p:cNvPicPr>
            <a:picLocks noChangeAspect="1"/>
          </p:cNvPicPr>
          <p:nvPr/>
        </p:nvPicPr>
        <p:blipFill rotWithShape="1">
          <a:blip r:embed="rId12">
            <a:extLst>
              <a:ext uri="{28A0092B-C50C-407E-A947-70E740481C1C}">
                <a14:useLocalDpi xmlns:a14="http://schemas.microsoft.com/office/drawing/2010/main" val="0"/>
              </a:ext>
            </a:extLst>
          </a:blip>
          <a:srcRect t="4401" b="8601"/>
          <a:stretch/>
        </p:blipFill>
        <p:spPr>
          <a:xfrm>
            <a:off x="7440108" y="3814942"/>
            <a:ext cx="1122778" cy="1736514"/>
          </a:xfrm>
          <a:prstGeom prst="rect">
            <a:avLst/>
          </a:prstGeom>
        </p:spPr>
      </p:pic>
      <p:pic>
        <p:nvPicPr>
          <p:cNvPr id="6" name="Picture 2" descr="Image preview">
            <a:extLst>
              <a:ext uri="{FF2B5EF4-FFF2-40B4-BE49-F238E27FC236}">
                <a16:creationId xmlns:a16="http://schemas.microsoft.com/office/drawing/2014/main" id="{EC28C279-4918-08B5-99CB-A0E836A8291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805055" y="3814941"/>
            <a:ext cx="1326123" cy="1736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310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err="1">
                <a:solidFill>
                  <a:schemeClr val="bg1">
                    <a:lumMod val="50000"/>
                  </a:schemeClr>
                </a:solidFill>
                <a:latin typeface="+mn-lt"/>
              </a:rPr>
              <a:t>Pātai</a:t>
            </a:r>
            <a:r>
              <a:rPr lang="en-NZ" sz="3400" b="1" dirty="0">
                <a:solidFill>
                  <a:schemeClr val="bg1">
                    <a:lumMod val="50000"/>
                  </a:schemeClr>
                </a:solidFill>
                <a:latin typeface="+mn-lt"/>
              </a:rPr>
              <a:t>/Questions?</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746615"/>
          </a:xfrm>
          <a:prstGeom prst="rect">
            <a:avLst/>
          </a:prstGeom>
        </p:spPr>
        <p:txBody>
          <a:bodyPr wrap="square">
            <a:spAutoFit/>
          </a:bodyPr>
          <a:lstStyle/>
          <a:p>
            <a:pPr>
              <a:lnSpc>
                <a:spcPct val="150000"/>
              </a:lnSpc>
            </a:pPr>
            <a:endParaRPr lang="en-NZ" sz="1400" dirty="0">
              <a:latin typeface="+mj-lt"/>
            </a:endParaRPr>
          </a:p>
          <a:p>
            <a:pPr>
              <a:lnSpc>
                <a:spcPct val="150000"/>
              </a:lnSpc>
            </a:pPr>
            <a:endParaRPr lang="en-NZ" sz="1600" b="1" dirty="0"/>
          </a:p>
        </p:txBody>
      </p:sp>
    </p:spTree>
    <p:extLst>
      <p:ext uri="{BB962C8B-B14F-4D97-AF65-F5344CB8AC3E}">
        <p14:creationId xmlns:p14="http://schemas.microsoft.com/office/powerpoint/2010/main" val="22193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922414" y="480125"/>
            <a:ext cx="11137900" cy="1325563"/>
          </a:xfrm>
        </p:spPr>
        <p:txBody>
          <a:bodyPr>
            <a:noAutofit/>
          </a:bodyPr>
          <a:lstStyle/>
          <a:p>
            <a:r>
              <a:rPr lang="en-AU" sz="4000" b="1" u="sng" dirty="0">
                <a:solidFill>
                  <a:schemeClr val="bg1">
                    <a:lumMod val="65000"/>
                  </a:schemeClr>
                </a:solidFill>
                <a:latin typeface="Calibri" panose="020F0502020204030204" pitchFamily="34" charset="0"/>
                <a:cs typeface="Calibri" panose="020F0502020204030204" pitchFamily="34" charset="0"/>
              </a:rPr>
              <a:t>Closing </a:t>
            </a:r>
            <a:r>
              <a:rPr lang="en-NZ" sz="4000" b="1" u="sng" dirty="0">
                <a:solidFill>
                  <a:schemeClr val="bg1">
                    <a:lumMod val="65000"/>
                  </a:schemeClr>
                </a:solidFill>
                <a:latin typeface="+mn-lt"/>
              </a:rPr>
              <a:t>Karakia</a:t>
            </a:r>
            <a:br>
              <a:rPr lang="en-NZ" sz="4000" b="1" u="sng" dirty="0">
                <a:solidFill>
                  <a:schemeClr val="bg1">
                    <a:lumMod val="65000"/>
                  </a:schemeClr>
                </a:solidFill>
                <a:latin typeface="+mn-lt"/>
              </a:rPr>
            </a:br>
            <a:endParaRPr lang="en-NZ" sz="4000" b="1" u="sng" dirty="0">
              <a:solidFill>
                <a:schemeClr val="bg1">
                  <a:lumMod val="65000"/>
                </a:schemeClr>
              </a:solidFill>
              <a:latin typeface="+mn-lt"/>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569843" y="1183425"/>
            <a:ext cx="10783957" cy="1162113"/>
          </a:xfrm>
          <a:prstGeom prst="rect">
            <a:avLst/>
          </a:prstGeom>
        </p:spPr>
        <p:txBody>
          <a:bodyPr wrap="square">
            <a:spAutoFit/>
          </a:bodyPr>
          <a:lstStyle/>
          <a:p>
            <a:pPr>
              <a:lnSpc>
                <a:spcPct val="150000"/>
              </a:lnSpc>
            </a:pPr>
            <a:endParaRPr lang="en-NZ" sz="1600" b="1" dirty="0"/>
          </a:p>
          <a:p>
            <a:pPr>
              <a:lnSpc>
                <a:spcPct val="150000"/>
              </a:lnSpc>
            </a:pPr>
            <a:endParaRPr lang="en-NZ" sz="1600" b="1" dirty="0"/>
          </a:p>
          <a:p>
            <a:pPr>
              <a:lnSpc>
                <a:spcPct val="150000"/>
              </a:lnSpc>
            </a:pPr>
            <a:endParaRPr lang="en-NZ" sz="1600" b="1" dirty="0"/>
          </a:p>
        </p:txBody>
      </p:sp>
      <p:sp>
        <p:nvSpPr>
          <p:cNvPr id="4" name="TextBox 3">
            <a:extLst>
              <a:ext uri="{FF2B5EF4-FFF2-40B4-BE49-F238E27FC236}">
                <a16:creationId xmlns:a16="http://schemas.microsoft.com/office/drawing/2014/main" id="{D7E224E9-0FED-423A-B0D7-DB41EF819E39}"/>
              </a:ext>
            </a:extLst>
          </p:cNvPr>
          <p:cNvSpPr txBox="1"/>
          <p:nvPr/>
        </p:nvSpPr>
        <p:spPr>
          <a:xfrm>
            <a:off x="654205" y="1574181"/>
            <a:ext cx="4555273" cy="304698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err="1"/>
              <a:t>Pou</a:t>
            </a:r>
            <a:r>
              <a:rPr lang="en-US" sz="2400" dirty="0"/>
              <a:t> </a:t>
            </a:r>
            <a:r>
              <a:rPr lang="en-US" sz="2400" dirty="0" err="1"/>
              <a:t>hihiri</a:t>
            </a:r>
            <a:endParaRPr lang="en-US" sz="2400" dirty="0"/>
          </a:p>
          <a:p>
            <a:r>
              <a:rPr lang="en-US" sz="2400" dirty="0" err="1"/>
              <a:t>Pou</a:t>
            </a:r>
            <a:r>
              <a:rPr lang="en-US" sz="2400" dirty="0"/>
              <a:t> </a:t>
            </a:r>
            <a:r>
              <a:rPr lang="en-US" sz="2400" dirty="0" err="1"/>
              <a:t>rarama</a:t>
            </a:r>
            <a:endParaRPr lang="en-US" sz="2400" dirty="0"/>
          </a:p>
          <a:p>
            <a:r>
              <a:rPr lang="en-US" sz="2400" dirty="0" err="1"/>
              <a:t>Pou</a:t>
            </a:r>
            <a:r>
              <a:rPr lang="en-US" sz="2400" dirty="0"/>
              <a:t> o </a:t>
            </a:r>
            <a:r>
              <a:rPr lang="en-US" sz="2400" dirty="0" err="1"/>
              <a:t>te</a:t>
            </a:r>
            <a:r>
              <a:rPr lang="en-US" sz="2400" dirty="0"/>
              <a:t> whakairo</a:t>
            </a:r>
          </a:p>
          <a:p>
            <a:r>
              <a:rPr lang="en-US" sz="2400" dirty="0" err="1"/>
              <a:t>Pou</a:t>
            </a:r>
            <a:r>
              <a:rPr lang="en-US" sz="2400" dirty="0"/>
              <a:t> o </a:t>
            </a:r>
            <a:r>
              <a:rPr lang="en-US" sz="2400" dirty="0" err="1"/>
              <a:t>te</a:t>
            </a:r>
            <a:r>
              <a:rPr lang="en-US" sz="2400" dirty="0"/>
              <a:t> </a:t>
            </a:r>
            <a:r>
              <a:rPr lang="en-US" sz="2400" dirty="0" err="1"/>
              <a:t>tāngata</a:t>
            </a:r>
            <a:endParaRPr lang="en-US" sz="2400" dirty="0"/>
          </a:p>
          <a:p>
            <a:r>
              <a:rPr lang="en-US" sz="2400" dirty="0" err="1"/>
              <a:t>Pou</a:t>
            </a:r>
            <a:r>
              <a:rPr lang="en-US" sz="2400" dirty="0"/>
              <a:t> o </a:t>
            </a:r>
            <a:r>
              <a:rPr lang="en-US" sz="2400" dirty="0" err="1"/>
              <a:t>te</a:t>
            </a:r>
            <a:r>
              <a:rPr lang="en-US" sz="2400" dirty="0"/>
              <a:t> aroha</a:t>
            </a:r>
          </a:p>
          <a:p>
            <a:r>
              <a:rPr lang="en-US" sz="2400" dirty="0" err="1"/>
              <a:t>Te</a:t>
            </a:r>
            <a:r>
              <a:rPr lang="en-US" sz="2400" dirty="0"/>
              <a:t> </a:t>
            </a:r>
            <a:r>
              <a:rPr lang="en-US" sz="2400" dirty="0" err="1"/>
              <a:t>pou</a:t>
            </a:r>
            <a:r>
              <a:rPr lang="en-US" sz="2400" dirty="0"/>
              <a:t> e here </a:t>
            </a:r>
            <a:r>
              <a:rPr lang="en-US" sz="2400" dirty="0" err="1"/>
              <a:t>nei</a:t>
            </a:r>
            <a:r>
              <a:rPr lang="en-US" sz="2400" dirty="0"/>
              <a:t> </a:t>
            </a:r>
            <a:r>
              <a:rPr lang="en-US" sz="2400" dirty="0" err="1"/>
              <a:t>i</a:t>
            </a:r>
            <a:r>
              <a:rPr lang="en-US" sz="2400" dirty="0"/>
              <a:t> a tatou</a:t>
            </a:r>
          </a:p>
          <a:p>
            <a:r>
              <a:rPr lang="en-US" sz="2400" dirty="0"/>
              <a:t>Mauri </a:t>
            </a:r>
            <a:r>
              <a:rPr lang="en-US" sz="2400" dirty="0" err="1"/>
              <a:t>ora</a:t>
            </a:r>
            <a:r>
              <a:rPr lang="en-US" sz="2400" dirty="0"/>
              <a:t> ki a tatou</a:t>
            </a:r>
          </a:p>
          <a:p>
            <a:r>
              <a:rPr lang="en-US" sz="2400" dirty="0" err="1"/>
              <a:t>Haumi</a:t>
            </a:r>
            <a:r>
              <a:rPr lang="en-US" sz="2400" dirty="0"/>
              <a:t> ē, Hui ē, </a:t>
            </a:r>
            <a:r>
              <a:rPr lang="en-US" sz="2400" dirty="0" err="1"/>
              <a:t>Tāiki</a:t>
            </a:r>
            <a:r>
              <a:rPr lang="en-US" sz="2400" dirty="0"/>
              <a:t> ē!</a:t>
            </a:r>
            <a:endParaRPr lang="en-US" sz="2400" dirty="0">
              <a:cs typeface="Calibri"/>
            </a:endParaRPr>
          </a:p>
        </p:txBody>
      </p:sp>
      <p:sp>
        <p:nvSpPr>
          <p:cNvPr id="10" name="TextBox 9">
            <a:extLst>
              <a:ext uri="{FF2B5EF4-FFF2-40B4-BE49-F238E27FC236}">
                <a16:creationId xmlns:a16="http://schemas.microsoft.com/office/drawing/2014/main" id="{05478DE8-F964-4DE4-BAC2-E9AC7C7EF677}"/>
              </a:ext>
            </a:extLst>
          </p:cNvPr>
          <p:cNvSpPr txBox="1"/>
          <p:nvPr/>
        </p:nvSpPr>
        <p:spPr>
          <a:xfrm>
            <a:off x="6096000" y="1758847"/>
            <a:ext cx="4555273" cy="286232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2000" i="1" dirty="0"/>
              <a:t>May clarity be yours</a:t>
            </a:r>
          </a:p>
          <a:p>
            <a:r>
              <a:rPr lang="en-NZ" sz="2000" i="1" dirty="0"/>
              <a:t>May understanding be yours</a:t>
            </a:r>
          </a:p>
          <a:p>
            <a:r>
              <a:rPr lang="en-NZ" sz="2000" i="1" dirty="0"/>
              <a:t>Through reflection</a:t>
            </a:r>
          </a:p>
          <a:p>
            <a:r>
              <a:rPr lang="en-NZ" sz="2000" i="1" dirty="0"/>
              <a:t>Through personal endeavour</a:t>
            </a:r>
          </a:p>
          <a:p>
            <a:r>
              <a:rPr lang="en-NZ" sz="2000" i="1" dirty="0"/>
              <a:t>Through respect</a:t>
            </a:r>
          </a:p>
          <a:p>
            <a:r>
              <a:rPr lang="en-NZ" sz="2000" i="1" dirty="0"/>
              <a:t>The virtues which bind us as one</a:t>
            </a:r>
          </a:p>
          <a:p>
            <a:r>
              <a:rPr lang="en-NZ" sz="2000" i="1" dirty="0"/>
              <a:t>May we be filled with wellbeing</a:t>
            </a:r>
          </a:p>
          <a:p>
            <a:r>
              <a:rPr lang="en-NZ" sz="2000" i="1" dirty="0"/>
              <a:t>For one another</a:t>
            </a:r>
          </a:p>
          <a:p>
            <a:r>
              <a:rPr lang="en-NZ" sz="2000" i="1" dirty="0"/>
              <a:t>Bind us together!</a:t>
            </a:r>
            <a:endParaRPr lang="en-US" sz="2000" i="1" dirty="0">
              <a:cs typeface="Calibri"/>
            </a:endParaRPr>
          </a:p>
        </p:txBody>
      </p:sp>
    </p:spTree>
    <p:extLst>
      <p:ext uri="{BB962C8B-B14F-4D97-AF65-F5344CB8AC3E}">
        <p14:creationId xmlns:p14="http://schemas.microsoft.com/office/powerpoint/2010/main" val="3539837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838200" y="365125"/>
            <a:ext cx="6622774" cy="1325563"/>
          </a:xfrm>
        </p:spPr>
        <p:txBody>
          <a:bodyPr>
            <a:normAutofit/>
          </a:bodyPr>
          <a:lstStyle/>
          <a:p>
            <a:r>
              <a:rPr lang="en-NZ" sz="3400" b="1" dirty="0">
                <a:solidFill>
                  <a:schemeClr val="bg1">
                    <a:lumMod val="50000"/>
                  </a:schemeClr>
                </a:solidFill>
                <a:latin typeface="+mn-lt"/>
              </a:rPr>
              <a:t>Opening Karakia </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TextBox 2">
            <a:extLst>
              <a:ext uri="{FF2B5EF4-FFF2-40B4-BE49-F238E27FC236}">
                <a16:creationId xmlns:a16="http://schemas.microsoft.com/office/drawing/2014/main" id="{C06EFDBD-46C4-4A89-B551-9A51159E7321}"/>
              </a:ext>
            </a:extLst>
          </p:cNvPr>
          <p:cNvSpPr txBox="1"/>
          <p:nvPr/>
        </p:nvSpPr>
        <p:spPr>
          <a:xfrm>
            <a:off x="654205" y="1574181"/>
            <a:ext cx="4555273"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cs typeface="Calibri"/>
              </a:rPr>
              <a:t>E </a:t>
            </a:r>
            <a:r>
              <a:rPr lang="en-US" sz="2400" dirty="0" err="1">
                <a:cs typeface="Calibri"/>
              </a:rPr>
              <a:t>tū</a:t>
            </a:r>
            <a:r>
              <a:rPr lang="en-US" sz="2400" dirty="0">
                <a:cs typeface="Calibri"/>
              </a:rPr>
              <a:t> hui</a:t>
            </a:r>
          </a:p>
          <a:p>
            <a:r>
              <a:rPr lang="en-US" sz="2400" dirty="0">
                <a:cs typeface="Calibri"/>
              </a:rPr>
              <a:t>Whāia </a:t>
            </a:r>
            <a:r>
              <a:rPr lang="en-US" sz="2400" dirty="0" err="1">
                <a:cs typeface="Calibri"/>
              </a:rPr>
              <a:t>te</a:t>
            </a:r>
            <a:r>
              <a:rPr lang="en-US" sz="2400" dirty="0">
                <a:cs typeface="Calibri"/>
              </a:rPr>
              <a:t> </a:t>
            </a:r>
            <a:r>
              <a:rPr lang="en-US" sz="2400" dirty="0" err="1">
                <a:cs typeface="Calibri"/>
              </a:rPr>
              <a:t>mātauranga</a:t>
            </a:r>
            <a:r>
              <a:rPr lang="en-US" sz="2400" dirty="0">
                <a:cs typeface="Calibri"/>
              </a:rPr>
              <a:t> kia </a:t>
            </a:r>
            <a:r>
              <a:rPr lang="en-US" sz="2400" dirty="0" err="1">
                <a:cs typeface="Calibri"/>
              </a:rPr>
              <a:t>mārama</a:t>
            </a:r>
            <a:endParaRPr lang="en-US" sz="2400" dirty="0">
              <a:cs typeface="Calibri"/>
            </a:endParaRPr>
          </a:p>
          <a:p>
            <a:r>
              <a:rPr lang="en-US" sz="2400" dirty="0">
                <a:cs typeface="Calibri"/>
              </a:rPr>
              <a:t>Kia </a:t>
            </a:r>
            <a:r>
              <a:rPr lang="en-US" sz="2400" dirty="0" err="1">
                <a:cs typeface="Calibri"/>
              </a:rPr>
              <a:t>whai</a:t>
            </a:r>
            <a:r>
              <a:rPr lang="en-US" sz="2400" dirty="0">
                <a:cs typeface="Calibri"/>
              </a:rPr>
              <a:t> take </a:t>
            </a:r>
            <a:r>
              <a:rPr lang="en-US" sz="2400" dirty="0" err="1">
                <a:cs typeface="Calibri"/>
              </a:rPr>
              <a:t>ngā</a:t>
            </a:r>
            <a:r>
              <a:rPr lang="en-US" sz="2400" dirty="0">
                <a:cs typeface="Calibri"/>
              </a:rPr>
              <a:t> mahi </a:t>
            </a:r>
            <a:r>
              <a:rPr lang="en-US" sz="2400" dirty="0" err="1">
                <a:cs typeface="Calibri"/>
              </a:rPr>
              <a:t>katoa</a:t>
            </a:r>
            <a:endParaRPr lang="en-US" sz="2400" dirty="0">
              <a:cs typeface="Calibri"/>
            </a:endParaRPr>
          </a:p>
          <a:p>
            <a:r>
              <a:rPr lang="en-US" sz="2400" dirty="0" err="1">
                <a:cs typeface="Calibri"/>
              </a:rPr>
              <a:t>Tū</a:t>
            </a:r>
            <a:r>
              <a:rPr lang="en-US" sz="2400" dirty="0">
                <a:cs typeface="Calibri"/>
              </a:rPr>
              <a:t> </a:t>
            </a:r>
            <a:r>
              <a:rPr lang="en-US" sz="2400" dirty="0" err="1">
                <a:cs typeface="Calibri"/>
              </a:rPr>
              <a:t>māia</a:t>
            </a:r>
            <a:r>
              <a:rPr lang="en-US" sz="2400" dirty="0">
                <a:cs typeface="Calibri"/>
              </a:rPr>
              <a:t>, </a:t>
            </a:r>
            <a:r>
              <a:rPr lang="en-US" sz="2400" dirty="0" err="1">
                <a:cs typeface="Calibri"/>
              </a:rPr>
              <a:t>tū</a:t>
            </a:r>
            <a:r>
              <a:rPr lang="en-US" sz="2400" dirty="0">
                <a:cs typeface="Calibri"/>
              </a:rPr>
              <a:t> kaha</a:t>
            </a:r>
          </a:p>
          <a:p>
            <a:r>
              <a:rPr lang="en-US" sz="2400" dirty="0">
                <a:cs typeface="Calibri"/>
              </a:rPr>
              <a:t>Aroha </a:t>
            </a:r>
            <a:r>
              <a:rPr lang="en-US" sz="2400" dirty="0" err="1">
                <a:cs typeface="Calibri"/>
              </a:rPr>
              <a:t>atu</a:t>
            </a:r>
            <a:r>
              <a:rPr lang="en-US" sz="2400" dirty="0">
                <a:cs typeface="Calibri"/>
              </a:rPr>
              <a:t>, aroha </a:t>
            </a:r>
            <a:r>
              <a:rPr lang="en-US" sz="2400" dirty="0" err="1">
                <a:cs typeface="Calibri"/>
              </a:rPr>
              <a:t>mai</a:t>
            </a:r>
            <a:endParaRPr lang="en-US" sz="2400" dirty="0">
              <a:cs typeface="Calibri"/>
            </a:endParaRPr>
          </a:p>
          <a:p>
            <a:r>
              <a:rPr lang="en-US" sz="2400" dirty="0" err="1">
                <a:cs typeface="Calibri"/>
              </a:rPr>
              <a:t>Tātou</a:t>
            </a:r>
            <a:r>
              <a:rPr lang="en-US" sz="2400" dirty="0">
                <a:cs typeface="Calibri"/>
              </a:rPr>
              <a:t> </a:t>
            </a:r>
            <a:r>
              <a:rPr lang="en-US" sz="2400" dirty="0" err="1">
                <a:cs typeface="Calibri"/>
              </a:rPr>
              <a:t>i</a:t>
            </a:r>
            <a:r>
              <a:rPr lang="en-US" sz="2400" dirty="0">
                <a:cs typeface="Calibri"/>
              </a:rPr>
              <a:t> a </a:t>
            </a:r>
            <a:r>
              <a:rPr lang="en-US" sz="2400" dirty="0" err="1">
                <a:cs typeface="Calibri"/>
              </a:rPr>
              <a:t>tātou</a:t>
            </a:r>
            <a:r>
              <a:rPr lang="en-US" sz="2400" dirty="0">
                <a:cs typeface="Calibri"/>
              </a:rPr>
              <a:t> </a:t>
            </a:r>
            <a:r>
              <a:rPr lang="en-US" sz="2400" dirty="0" err="1">
                <a:cs typeface="Calibri"/>
              </a:rPr>
              <a:t>katoa</a:t>
            </a:r>
            <a:endParaRPr lang="en-US" sz="2400" dirty="0">
              <a:cs typeface="Calibri"/>
            </a:endParaRPr>
          </a:p>
        </p:txBody>
      </p:sp>
      <p:sp>
        <p:nvSpPr>
          <p:cNvPr id="8" name="TextBox 7">
            <a:extLst>
              <a:ext uri="{FF2B5EF4-FFF2-40B4-BE49-F238E27FC236}">
                <a16:creationId xmlns:a16="http://schemas.microsoft.com/office/drawing/2014/main" id="{3A6A0D2E-1DCE-40C4-A918-6FF83D1DF156}"/>
              </a:ext>
            </a:extLst>
          </p:cNvPr>
          <p:cNvSpPr txBox="1"/>
          <p:nvPr/>
        </p:nvSpPr>
        <p:spPr>
          <a:xfrm>
            <a:off x="6229815" y="1760035"/>
            <a:ext cx="5010614"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dirty="0">
                <a:cs typeface="Calibri"/>
              </a:rPr>
              <a:t>For this gathering,</a:t>
            </a:r>
          </a:p>
          <a:p>
            <a:r>
              <a:rPr lang="en-US" sz="2000" i="1" dirty="0">
                <a:cs typeface="Calibri"/>
              </a:rPr>
              <a:t>Seek knowledge as understanding.</a:t>
            </a:r>
          </a:p>
          <a:p>
            <a:r>
              <a:rPr lang="en-US" sz="2000" i="1" dirty="0">
                <a:cs typeface="Calibri"/>
              </a:rPr>
              <a:t>Have purpose in all that you do.</a:t>
            </a:r>
          </a:p>
          <a:p>
            <a:r>
              <a:rPr lang="en-US" sz="2000" i="1" dirty="0">
                <a:cs typeface="Calibri"/>
              </a:rPr>
              <a:t>Stand tall, be strong.</a:t>
            </a:r>
          </a:p>
          <a:p>
            <a:r>
              <a:rPr lang="en-US" sz="2000" i="1" dirty="0">
                <a:cs typeface="Calibri"/>
              </a:rPr>
              <a:t>Let us all show respect</a:t>
            </a:r>
          </a:p>
          <a:p>
            <a:r>
              <a:rPr lang="en-US" sz="2000" i="1" dirty="0">
                <a:cs typeface="Calibri"/>
              </a:rPr>
              <a:t>For each other.</a:t>
            </a:r>
          </a:p>
        </p:txBody>
      </p:sp>
    </p:spTree>
    <p:extLst>
      <p:ext uri="{BB962C8B-B14F-4D97-AF65-F5344CB8AC3E}">
        <p14:creationId xmlns:p14="http://schemas.microsoft.com/office/powerpoint/2010/main" val="253394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657638" y="637148"/>
            <a:ext cx="10876723" cy="628788"/>
          </a:xfrm>
        </p:spPr>
        <p:txBody>
          <a:bodyPr>
            <a:noAutofit/>
          </a:bodyPr>
          <a:lstStyle/>
          <a:p>
            <a:pPr rtl="0" fontAlgn="base"/>
            <a:r>
              <a:rPr lang="en-NZ" sz="3400" b="1" dirty="0">
                <a:solidFill>
                  <a:schemeClr val="bg1">
                    <a:lumMod val="50000"/>
                  </a:schemeClr>
                </a:solidFill>
                <a:latin typeface="+mn-lt"/>
              </a:rPr>
              <a:t>Online workshop etiquette</a:t>
            </a:r>
            <a:endParaRPr lang="en-US" sz="3400" b="1" dirty="0">
              <a:solidFill>
                <a:schemeClr val="bg1">
                  <a:lumMod val="50000"/>
                </a:schemeClr>
              </a:solidFill>
              <a:latin typeface="+mn-lt"/>
            </a:endParaRP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10" name="TextBox 9">
            <a:extLst>
              <a:ext uri="{FF2B5EF4-FFF2-40B4-BE49-F238E27FC236}">
                <a16:creationId xmlns:a16="http://schemas.microsoft.com/office/drawing/2014/main" id="{1D834652-B408-4977-9D1E-7CCD443E3DC0}"/>
              </a:ext>
            </a:extLst>
          </p:cNvPr>
          <p:cNvSpPr txBox="1"/>
          <p:nvPr/>
        </p:nvSpPr>
        <p:spPr>
          <a:xfrm>
            <a:off x="838199" y="1537957"/>
            <a:ext cx="10058400" cy="2200602"/>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sz="1600" dirty="0">
                <a:latin typeface="+mj-lt"/>
              </a:rPr>
              <a:t>Camera – we understand that some of you may be settling children and may not be able to turn your camera on, but it is nice if we can see your face.​</a:t>
            </a:r>
          </a:p>
          <a:p>
            <a:pPr marL="285750" indent="-285750">
              <a:spcAft>
                <a:spcPts val="600"/>
              </a:spcAft>
              <a:buFont typeface="Arial" panose="020B0604020202020204" pitchFamily="34" charset="0"/>
              <a:buChar char="•"/>
            </a:pPr>
            <a:r>
              <a:rPr lang="en-US" sz="1600" dirty="0">
                <a:latin typeface="+mj-lt"/>
              </a:rPr>
              <a:t>Please keep yourself muted if you are not speaking. </a:t>
            </a:r>
          </a:p>
          <a:p>
            <a:pPr marL="285750" indent="-285750">
              <a:spcAft>
                <a:spcPts val="600"/>
              </a:spcAft>
              <a:buFont typeface="Arial" panose="020B0604020202020204" pitchFamily="34" charset="0"/>
              <a:buChar char="•"/>
            </a:pPr>
            <a:r>
              <a:rPr lang="en-US" sz="1600" dirty="0">
                <a:latin typeface="+mj-lt"/>
              </a:rPr>
              <a:t>Use the chat function for questions or comments during the workshop.​</a:t>
            </a:r>
          </a:p>
          <a:p>
            <a:pPr marL="285750" indent="-285750">
              <a:spcAft>
                <a:spcPts val="600"/>
              </a:spcAft>
              <a:buFont typeface="Arial" panose="020B0604020202020204" pitchFamily="34" charset="0"/>
              <a:buChar char="•"/>
            </a:pPr>
            <a:r>
              <a:rPr lang="en-US" sz="1600" dirty="0">
                <a:latin typeface="+mj-lt"/>
              </a:rPr>
              <a:t>No question is a silly question.​</a:t>
            </a:r>
          </a:p>
          <a:p>
            <a:pPr marL="285750" indent="-285750">
              <a:spcAft>
                <a:spcPts val="600"/>
              </a:spcAft>
              <a:buFont typeface="Arial" panose="020B0604020202020204" pitchFamily="34" charset="0"/>
              <a:buChar char="•"/>
            </a:pPr>
            <a:r>
              <a:rPr lang="en-US" sz="1600" dirty="0">
                <a:latin typeface="+mj-lt"/>
              </a:rPr>
              <a:t>It's okay if you need to disappear for a while or leave early.​</a:t>
            </a:r>
          </a:p>
          <a:p>
            <a:pPr marL="285750" indent="-285750">
              <a:spcAft>
                <a:spcPts val="600"/>
              </a:spcAft>
              <a:buFont typeface="Arial" panose="020B0604020202020204" pitchFamily="34" charset="0"/>
              <a:buChar char="•"/>
            </a:pPr>
            <a:r>
              <a:rPr lang="en-US" sz="1600" dirty="0">
                <a:latin typeface="+mj-lt"/>
              </a:rPr>
              <a:t>This is a relaxed and supportive environment, please remember everyone's Playcentre journey is different.</a:t>
            </a:r>
            <a:endParaRPr lang="en-NZ" sz="1600" dirty="0">
              <a:latin typeface="+mj-lt"/>
            </a:endParaRPr>
          </a:p>
        </p:txBody>
      </p:sp>
    </p:spTree>
    <p:extLst>
      <p:ext uri="{BB962C8B-B14F-4D97-AF65-F5344CB8AC3E}">
        <p14:creationId xmlns:p14="http://schemas.microsoft.com/office/powerpoint/2010/main" val="263057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a:xfrm>
            <a:off x="838199" y="365125"/>
            <a:ext cx="9882809" cy="1325563"/>
          </a:xfrm>
        </p:spPr>
        <p:txBody>
          <a:bodyPr>
            <a:normAutofit/>
          </a:bodyPr>
          <a:lstStyle/>
          <a:p>
            <a:r>
              <a:rPr lang="en-NZ" sz="3400" b="1" dirty="0">
                <a:solidFill>
                  <a:schemeClr val="bg1">
                    <a:lumMod val="50000"/>
                  </a:schemeClr>
                </a:solidFill>
                <a:latin typeface="+mn-lt"/>
              </a:rPr>
              <a:t>Introductions</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622300" y="1278155"/>
            <a:ext cx="6096000" cy="1162113"/>
          </a:xfrm>
          <a:prstGeom prst="rect">
            <a:avLst/>
          </a:prstGeom>
        </p:spPr>
        <p:txBody>
          <a:bodyPr>
            <a:spAutoFit/>
          </a:bodyPr>
          <a:lstStyle/>
          <a:p>
            <a:pPr>
              <a:lnSpc>
                <a:spcPct val="150000"/>
              </a:lnSpc>
            </a:pPr>
            <a:endParaRPr lang="en-NZ" sz="1600" b="1" dirty="0"/>
          </a:p>
          <a:p>
            <a:pPr>
              <a:lnSpc>
                <a:spcPct val="150000"/>
              </a:lnSpc>
            </a:pPr>
            <a:endParaRPr lang="en-NZ" sz="1600" b="1" dirty="0"/>
          </a:p>
          <a:p>
            <a:pPr>
              <a:lnSpc>
                <a:spcPct val="150000"/>
              </a:lnSpc>
            </a:pPr>
            <a:endParaRPr lang="en-NZ" sz="1600" b="1" dirty="0"/>
          </a:p>
        </p:txBody>
      </p:sp>
    </p:spTree>
    <p:extLst>
      <p:ext uri="{BB962C8B-B14F-4D97-AF65-F5344CB8AC3E}">
        <p14:creationId xmlns:p14="http://schemas.microsoft.com/office/powerpoint/2010/main" val="684941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President/Coordinator role</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778379" y="1290522"/>
            <a:ext cx="10575421" cy="423449"/>
          </a:xfrm>
          <a:prstGeom prst="rect">
            <a:avLst/>
          </a:prstGeom>
        </p:spPr>
        <p:txBody>
          <a:bodyPr wrap="square">
            <a:spAutoFit/>
          </a:bodyPr>
          <a:lstStyle/>
          <a:p>
            <a:pPr>
              <a:lnSpc>
                <a:spcPct val="150000"/>
              </a:lnSpc>
            </a:pPr>
            <a:r>
              <a:rPr lang="en-NZ" sz="1600" dirty="0">
                <a:latin typeface="+mj-lt"/>
              </a:rPr>
              <a:t>To provide leadership for the centre &amp; support centre members, encouraging involvement of all and positive relationships.</a:t>
            </a:r>
          </a:p>
        </p:txBody>
      </p:sp>
      <p:sp>
        <p:nvSpPr>
          <p:cNvPr id="4" name="Title 1">
            <a:extLst>
              <a:ext uri="{FF2B5EF4-FFF2-40B4-BE49-F238E27FC236}">
                <a16:creationId xmlns:a16="http://schemas.microsoft.com/office/drawing/2014/main" id="{F174386C-525D-A8CE-FF12-C026E609B44F}"/>
              </a:ext>
            </a:extLst>
          </p:cNvPr>
          <p:cNvSpPr txBox="1">
            <a:spLocks/>
          </p:cNvSpPr>
          <p:nvPr/>
        </p:nvSpPr>
        <p:spPr>
          <a:xfrm>
            <a:off x="838200" y="1475600"/>
            <a:ext cx="98828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NZ" sz="1600" b="1" dirty="0">
                <a:latin typeface="+mn-lt"/>
                <a:ea typeface="+mn-ea"/>
                <a:cs typeface="+mn-cs"/>
              </a:rPr>
              <a:t>Key tasks include:</a:t>
            </a:r>
          </a:p>
        </p:txBody>
      </p:sp>
      <p:sp>
        <p:nvSpPr>
          <p:cNvPr id="6" name="TextBox 5">
            <a:extLst>
              <a:ext uri="{FF2B5EF4-FFF2-40B4-BE49-F238E27FC236}">
                <a16:creationId xmlns:a16="http://schemas.microsoft.com/office/drawing/2014/main" id="{119242A4-7091-3168-BF20-1F9B9D554488}"/>
              </a:ext>
            </a:extLst>
          </p:cNvPr>
          <p:cNvSpPr txBox="1"/>
          <p:nvPr/>
        </p:nvSpPr>
        <p:spPr>
          <a:xfrm>
            <a:off x="778379" y="2258014"/>
            <a:ext cx="9737036" cy="3085717"/>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Maintain an overview of the centre’s functioning.</a:t>
            </a:r>
          </a:p>
          <a:p>
            <a:pPr marL="285750" indent="-285750">
              <a:lnSpc>
                <a:spcPct val="150000"/>
              </a:lnSpc>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Facilitate and chair centre meetings.</a:t>
            </a:r>
          </a:p>
          <a:p>
            <a:pPr marL="285750" indent="-285750">
              <a:lnSpc>
                <a:spcPct val="150000"/>
              </a:lnSpc>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Offer support and guidance to centre office holders.</a:t>
            </a:r>
          </a:p>
          <a:p>
            <a:pPr marL="285750" indent="-285750">
              <a:lnSpc>
                <a:spcPct val="150000"/>
              </a:lnSpc>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Be aware of policies, procedures and finances to ensure centre is meeting requirements.</a:t>
            </a:r>
          </a:p>
          <a:p>
            <a:pPr marL="285750" indent="-285750">
              <a:lnSpc>
                <a:spcPct val="150000"/>
              </a:lnSpc>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Maintain a good relationship with other centres.</a:t>
            </a:r>
          </a:p>
          <a:p>
            <a:pPr marL="285750" indent="-285750">
              <a:lnSpc>
                <a:spcPct val="150000"/>
              </a:lnSpc>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Represent the views and opinions of your centre at cluster meetings.</a:t>
            </a:r>
          </a:p>
          <a:p>
            <a:pPr marL="285750" indent="-285750">
              <a:lnSpc>
                <a:spcPct val="150000"/>
              </a:lnSpc>
              <a:spcAft>
                <a:spcPts val="600"/>
              </a:spcAft>
              <a:buFont typeface="Arial" panose="020B0604020202020204" pitchFamily="34" charset="0"/>
              <a:buChar char="•"/>
            </a:pPr>
            <a:r>
              <a:rPr lang="en-AU" sz="1600" dirty="0">
                <a:latin typeface="Calibri Light" panose="020F0302020204030204" pitchFamily="34" charset="0"/>
                <a:cs typeface="Calibri Light" panose="020F0302020204030204" pitchFamily="34" charset="0"/>
              </a:rPr>
              <a:t>Encourage emergent leadership within your centre.</a:t>
            </a:r>
          </a:p>
          <a:p>
            <a:pPr algn="ctr">
              <a:lnSpc>
                <a:spcPct val="150000"/>
              </a:lnSpc>
            </a:pPr>
            <a:r>
              <a:rPr lang="en-US" sz="1600" i="1" dirty="0" err="1">
                <a:latin typeface="+mj-lt"/>
              </a:rPr>
              <a:t>Whiria</a:t>
            </a:r>
            <a:r>
              <a:rPr lang="en-US" sz="1600" i="1" dirty="0">
                <a:latin typeface="+mj-lt"/>
              </a:rPr>
              <a:t> </a:t>
            </a:r>
            <a:r>
              <a:rPr lang="en-US" sz="1600" i="1" dirty="0" err="1">
                <a:latin typeface="+mj-lt"/>
              </a:rPr>
              <a:t>te</a:t>
            </a:r>
            <a:r>
              <a:rPr lang="en-US" sz="1600" i="1" dirty="0">
                <a:latin typeface="+mj-lt"/>
              </a:rPr>
              <a:t> </a:t>
            </a:r>
            <a:r>
              <a:rPr lang="en-US" sz="1600" i="1" dirty="0" err="1">
                <a:latin typeface="+mj-lt"/>
              </a:rPr>
              <a:t>tāngata</a:t>
            </a:r>
            <a:r>
              <a:rPr lang="en-US" sz="1600" i="1" dirty="0">
                <a:latin typeface="+mj-lt"/>
              </a:rPr>
              <a:t> - weave people together</a:t>
            </a:r>
          </a:p>
        </p:txBody>
      </p:sp>
    </p:spTree>
    <p:extLst>
      <p:ext uri="{BB962C8B-B14F-4D97-AF65-F5344CB8AC3E}">
        <p14:creationId xmlns:p14="http://schemas.microsoft.com/office/powerpoint/2010/main" val="2775838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Maintain an overview of the centre’s functioning</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604619" cy="3154710"/>
          </a:xfrm>
          <a:prstGeom prst="rect">
            <a:avLst/>
          </a:prstGeom>
        </p:spPr>
        <p:txBody>
          <a:bodyPr wrap="square">
            <a:spAutoFit/>
          </a:bodyPr>
          <a:lstStyle/>
          <a:p>
            <a:pPr>
              <a:lnSpc>
                <a:spcPct val="150000"/>
              </a:lnSpc>
            </a:pPr>
            <a:r>
              <a:rPr lang="en-NZ" sz="1600" b="1" dirty="0"/>
              <a:t>Key people and documents:</a:t>
            </a:r>
          </a:p>
          <a:p>
            <a:pPr marL="285750" indent="-285750">
              <a:spcAft>
                <a:spcPts val="600"/>
              </a:spcAft>
              <a:buFont typeface="Arial" panose="020B0604020202020204" pitchFamily="34" charset="0"/>
              <a:buChar char="•"/>
            </a:pPr>
            <a:r>
              <a:rPr lang="en-US" sz="1400" dirty="0">
                <a:latin typeface="+mj-lt"/>
              </a:rPr>
              <a:t>The </a:t>
            </a:r>
            <a:r>
              <a:rPr lang="en-US" sz="1400" dirty="0" err="1">
                <a:latin typeface="+mj-lt"/>
              </a:rPr>
              <a:t>Playcentre</a:t>
            </a:r>
            <a:r>
              <a:rPr lang="en-US" sz="1400" dirty="0">
                <a:latin typeface="+mj-lt"/>
              </a:rPr>
              <a:t> website – the first place to look for information. You will need to register (open to everyone) and log-in. (Hint: if you can’t find what you are looking for on the website try Googling “</a:t>
            </a:r>
            <a:r>
              <a:rPr lang="en-US" sz="1400" dirty="0" err="1">
                <a:latin typeface="+mj-lt"/>
              </a:rPr>
              <a:t>Playcentre</a:t>
            </a:r>
            <a:r>
              <a:rPr lang="en-US" sz="1400" dirty="0">
                <a:latin typeface="+mj-lt"/>
              </a:rPr>
              <a:t>” and your search term.)</a:t>
            </a:r>
          </a:p>
          <a:p>
            <a:pPr marL="285750" indent="-285750">
              <a:spcAft>
                <a:spcPts val="600"/>
              </a:spcAft>
              <a:buFont typeface="Arial" panose="020B0604020202020204" pitchFamily="34" charset="0"/>
              <a:buChar char="•"/>
            </a:pPr>
            <a:r>
              <a:rPr lang="en-US" sz="1400" dirty="0">
                <a:latin typeface="+mj-lt"/>
              </a:rPr>
              <a:t>The </a:t>
            </a:r>
            <a:r>
              <a:rPr lang="en-US" sz="1400" dirty="0" err="1">
                <a:latin typeface="+mj-lt"/>
              </a:rPr>
              <a:t>Playcentre</a:t>
            </a:r>
            <a:r>
              <a:rPr lang="en-US" sz="1400" dirty="0">
                <a:latin typeface="+mj-lt"/>
              </a:rPr>
              <a:t> Bulletin – updates and other useful information. At least one </a:t>
            </a:r>
            <a:r>
              <a:rPr lang="en-US" sz="1400" dirty="0" err="1">
                <a:latin typeface="+mj-lt"/>
              </a:rPr>
              <a:t>centre</a:t>
            </a:r>
            <a:r>
              <a:rPr lang="en-US" sz="1400" dirty="0">
                <a:latin typeface="+mj-lt"/>
              </a:rPr>
              <a:t> member should read the bulletin in depth and ensure office holders have seen any relevant information.</a:t>
            </a:r>
          </a:p>
          <a:p>
            <a:pPr marL="285750" indent="-285750">
              <a:spcAft>
                <a:spcPts val="600"/>
              </a:spcAft>
              <a:buFont typeface="Arial" panose="020B0604020202020204" pitchFamily="34" charset="0"/>
              <a:buChar char="•"/>
            </a:pPr>
            <a:r>
              <a:rPr lang="en-US" sz="1400" dirty="0">
                <a:latin typeface="+mj-lt"/>
              </a:rPr>
              <a:t>Centre Advisor – your first point of contact for questions or issues.</a:t>
            </a:r>
          </a:p>
          <a:p>
            <a:pPr marL="285750" indent="-285750">
              <a:spcAft>
                <a:spcPts val="600"/>
              </a:spcAft>
              <a:buFont typeface="Arial" panose="020B0604020202020204" pitchFamily="34" charset="0"/>
              <a:buChar char="•"/>
            </a:pPr>
            <a:r>
              <a:rPr lang="en-US" sz="1400" dirty="0">
                <a:latin typeface="+mj-lt"/>
              </a:rPr>
              <a:t>Regional Funding Admin – your contact for enrolments, funding and Discover.</a:t>
            </a:r>
          </a:p>
          <a:p>
            <a:pPr marL="285750" indent="-285750">
              <a:spcAft>
                <a:spcPts val="600"/>
              </a:spcAft>
              <a:buFont typeface="Arial" panose="020B0604020202020204" pitchFamily="34" charset="0"/>
              <a:buChar char="•"/>
            </a:pPr>
            <a:r>
              <a:rPr lang="en-US" sz="1400" dirty="0">
                <a:latin typeface="+mj-lt"/>
              </a:rPr>
              <a:t>Regional Support Lead – if your Centre Advisor is unavailable or you need additional assistance.</a:t>
            </a:r>
          </a:p>
          <a:p>
            <a:pPr marL="285750" indent="-285750">
              <a:spcAft>
                <a:spcPts val="600"/>
              </a:spcAft>
              <a:buFont typeface="Arial" panose="020B0604020202020204" pitchFamily="34" charset="0"/>
              <a:buChar char="•"/>
            </a:pPr>
            <a:r>
              <a:rPr lang="en-US" sz="1400" dirty="0">
                <a:latin typeface="+mj-lt"/>
              </a:rPr>
              <a:t>Your </a:t>
            </a:r>
            <a:r>
              <a:rPr lang="en-US" sz="1400" dirty="0" err="1">
                <a:latin typeface="+mj-lt"/>
              </a:rPr>
              <a:t>centre’s</a:t>
            </a:r>
            <a:r>
              <a:rPr lang="en-US" sz="1400" dirty="0">
                <a:latin typeface="+mj-lt"/>
              </a:rPr>
              <a:t> office holders – know who holds each role and what their main responsibilities are.</a:t>
            </a:r>
          </a:p>
          <a:p>
            <a:pPr marL="285750" indent="-285750">
              <a:spcAft>
                <a:spcPts val="600"/>
              </a:spcAft>
              <a:buFont typeface="Arial" panose="020B0604020202020204" pitchFamily="34" charset="0"/>
              <a:buChar char="•"/>
            </a:pPr>
            <a:r>
              <a:rPr lang="en-US" sz="1400" dirty="0">
                <a:latin typeface="+mj-lt"/>
              </a:rPr>
              <a:t>Centre employees – you are their key contact at the </a:t>
            </a:r>
            <a:r>
              <a:rPr lang="en-US" sz="1400" dirty="0" err="1">
                <a:latin typeface="+mj-lt"/>
              </a:rPr>
              <a:t>centre</a:t>
            </a:r>
            <a:r>
              <a:rPr lang="en-US" sz="1400" dirty="0">
                <a:latin typeface="+mj-lt"/>
              </a:rPr>
              <a:t>.</a:t>
            </a:r>
          </a:p>
          <a:p>
            <a:pPr marL="285750" indent="-285750">
              <a:spcAft>
                <a:spcPts val="600"/>
              </a:spcAft>
              <a:buFont typeface="Arial" panose="020B0604020202020204" pitchFamily="34" charset="0"/>
              <a:buChar char="•"/>
            </a:pPr>
            <a:r>
              <a:rPr lang="en-US" sz="1400" dirty="0">
                <a:latin typeface="+mj-lt"/>
              </a:rPr>
              <a:t>The national Aotearoa Presidents Facebook page (</a:t>
            </a:r>
            <a:r>
              <a:rPr lang="en-US" sz="1400" dirty="0" err="1">
                <a:latin typeface="+mj-lt"/>
              </a:rPr>
              <a:t>Playcentre</a:t>
            </a:r>
            <a:r>
              <a:rPr lang="en-US" sz="1400" dirty="0">
                <a:latin typeface="+mj-lt"/>
              </a:rPr>
              <a:t> Aotearoa Presidents).</a:t>
            </a:r>
          </a:p>
        </p:txBody>
      </p:sp>
    </p:spTree>
    <p:extLst>
      <p:ext uri="{BB962C8B-B14F-4D97-AF65-F5344CB8AC3E}">
        <p14:creationId xmlns:p14="http://schemas.microsoft.com/office/powerpoint/2010/main" val="2740088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Centre meetings</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3131883"/>
          </a:xfrm>
          <a:prstGeom prst="rect">
            <a:avLst/>
          </a:prstGeom>
        </p:spPr>
        <p:txBody>
          <a:bodyPr wrap="square">
            <a:spAutoFit/>
          </a:bodyPr>
          <a:lstStyle/>
          <a:p>
            <a:pPr>
              <a:spcAft>
                <a:spcPts val="600"/>
              </a:spcAft>
            </a:pPr>
            <a:r>
              <a:rPr lang="en-NZ" sz="1400" dirty="0">
                <a:latin typeface="+mj-lt"/>
              </a:rPr>
              <a:t>Together with the secretary, ensure centre meetings happen on a regular basis (ideally once a month, minimum 1 per term), that the agenda is distributed at least one week in advance, the minutes are shared in a timely fashion and quorum is met.</a:t>
            </a:r>
          </a:p>
          <a:p>
            <a:pPr>
              <a:spcAft>
                <a:spcPts val="600"/>
              </a:spcAft>
            </a:pPr>
            <a:r>
              <a:rPr lang="en-NZ" sz="1400" dirty="0">
                <a:latin typeface="+mj-lt"/>
              </a:rPr>
              <a:t>Alongside general business each meeting should include: a financial report (profit/loss for each month); reviewing centre’s strategic and annual plans; reviewing the centre hazard register; reviewing the centre accident register.</a:t>
            </a:r>
          </a:p>
          <a:p>
            <a:pPr>
              <a:lnSpc>
                <a:spcPct val="150000"/>
              </a:lnSpc>
            </a:pPr>
            <a:r>
              <a:rPr lang="en-NZ" sz="1400" dirty="0">
                <a:latin typeface="+mj-lt"/>
              </a:rPr>
              <a:t>Chairing centre meetings:</a:t>
            </a:r>
          </a:p>
          <a:p>
            <a:pPr marL="285750" indent="-285750">
              <a:buFont typeface="Arial" panose="020B0604020202020204" pitchFamily="34" charset="0"/>
              <a:buChar char="•"/>
            </a:pPr>
            <a:r>
              <a:rPr lang="en-US" sz="1400" dirty="0">
                <a:latin typeface="+mj-lt"/>
              </a:rPr>
              <a:t>Chairing meetings is a facilitation role, ensure everyone has a voice. You are not expected to know everything.</a:t>
            </a:r>
          </a:p>
          <a:p>
            <a:pPr marL="285750" indent="-285750">
              <a:buFont typeface="Arial" panose="020B0604020202020204" pitchFamily="34" charset="0"/>
              <a:buChar char="•"/>
            </a:pPr>
            <a:r>
              <a:rPr lang="en-US" sz="1400" dirty="0">
                <a:latin typeface="+mj-lt"/>
              </a:rPr>
              <a:t>Start with a </a:t>
            </a:r>
            <a:r>
              <a:rPr lang="en-US" sz="1400" dirty="0" err="1">
                <a:latin typeface="+mj-lt"/>
              </a:rPr>
              <a:t>karakia</a:t>
            </a:r>
            <a:r>
              <a:rPr lang="en-US" sz="1400" dirty="0">
                <a:latin typeface="+mj-lt"/>
              </a:rPr>
              <a:t>, </a:t>
            </a:r>
            <a:r>
              <a:rPr lang="en-US" sz="1400" dirty="0" err="1">
                <a:latin typeface="+mj-lt"/>
              </a:rPr>
              <a:t>waiata</a:t>
            </a:r>
            <a:r>
              <a:rPr lang="en-US" sz="1400" dirty="0">
                <a:latin typeface="+mj-lt"/>
              </a:rPr>
              <a:t> and ice breaker.</a:t>
            </a:r>
          </a:p>
          <a:p>
            <a:pPr marL="285750" indent="-285750">
              <a:buFont typeface="Arial" panose="020B0604020202020204" pitchFamily="34" charset="0"/>
              <a:buChar char="•"/>
            </a:pPr>
            <a:r>
              <a:rPr lang="en-US" sz="1400" dirty="0">
                <a:latin typeface="+mj-lt"/>
              </a:rPr>
              <a:t>Use consensus decision-making as a balanced method of decision making (see Making Consensus Work by Robbie Burke).</a:t>
            </a:r>
          </a:p>
          <a:p>
            <a:pPr marL="285750" indent="-285750">
              <a:buFont typeface="Arial" panose="020B0604020202020204" pitchFamily="34" charset="0"/>
              <a:buChar char="•"/>
            </a:pPr>
            <a:r>
              <a:rPr lang="en-US" sz="1400" dirty="0">
                <a:latin typeface="+mj-lt"/>
              </a:rPr>
              <a:t>Make sure minutes are circulated after the meeting.</a:t>
            </a:r>
          </a:p>
          <a:p>
            <a:pPr marL="285750" indent="-285750">
              <a:buFont typeface="Arial" panose="020B0604020202020204" pitchFamily="34" charset="0"/>
              <a:buChar char="•"/>
            </a:pPr>
            <a:endParaRPr lang="en-US" sz="1400" dirty="0">
              <a:latin typeface="+mj-lt"/>
            </a:endParaRPr>
          </a:p>
          <a:p>
            <a:pPr>
              <a:spcAft>
                <a:spcPts val="600"/>
              </a:spcAft>
            </a:pPr>
            <a:r>
              <a:rPr lang="en-US" sz="1400" dirty="0">
                <a:latin typeface="+mj-lt"/>
              </a:rPr>
              <a:t>Other meetings your </a:t>
            </a:r>
            <a:r>
              <a:rPr lang="en-US" sz="1400" dirty="0" err="1">
                <a:latin typeface="+mj-lt"/>
              </a:rPr>
              <a:t>centre</a:t>
            </a:r>
            <a:r>
              <a:rPr lang="en-US" sz="1400" dirty="0">
                <a:latin typeface="+mj-lt"/>
              </a:rPr>
              <a:t> might have include the AGM, planning and evaluation meetings, internal evaluation meetings.</a:t>
            </a:r>
            <a:endParaRPr lang="en-NZ" sz="1400" dirty="0">
              <a:latin typeface="+mj-lt"/>
            </a:endParaRPr>
          </a:p>
          <a:p>
            <a:pPr>
              <a:lnSpc>
                <a:spcPct val="150000"/>
              </a:lnSpc>
            </a:pPr>
            <a:r>
              <a:rPr lang="en-NZ" sz="1400" dirty="0">
                <a:latin typeface="+mj-lt"/>
              </a:rPr>
              <a:t>Your Centre Advisor can help with facilitating centre meetings and centre meeting best practice.</a:t>
            </a:r>
          </a:p>
        </p:txBody>
      </p:sp>
    </p:spTree>
    <p:extLst>
      <p:ext uri="{BB962C8B-B14F-4D97-AF65-F5344CB8AC3E}">
        <p14:creationId xmlns:p14="http://schemas.microsoft.com/office/powerpoint/2010/main" val="757633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Supporting office holders</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2416046"/>
          </a:xfrm>
          <a:prstGeom prst="rect">
            <a:avLst/>
          </a:prstGeom>
        </p:spPr>
        <p:txBody>
          <a:bodyPr wrap="square">
            <a:spAutoFit/>
          </a:bodyPr>
          <a:lstStyle/>
          <a:p>
            <a:pPr>
              <a:spcAft>
                <a:spcPts val="600"/>
              </a:spcAft>
            </a:pPr>
            <a:r>
              <a:rPr lang="en-NZ" sz="1400" dirty="0">
                <a:latin typeface="+mj-lt"/>
              </a:rPr>
              <a:t>Be aware of the main responsibilities of each office holder’s role, who holds each role at your centre and ensure their key tasks are being completed.</a:t>
            </a:r>
          </a:p>
          <a:p>
            <a:pPr>
              <a:spcAft>
                <a:spcPts val="600"/>
              </a:spcAft>
            </a:pPr>
            <a:r>
              <a:rPr lang="en-US" sz="1400" dirty="0">
                <a:latin typeface="+mj-lt"/>
              </a:rPr>
              <a:t>Your role is support them but not to do the role for them! Encourage them to attend the training workshop relevant to their role. Your Centre Advisor can offer support or training to any office holder.</a:t>
            </a:r>
          </a:p>
          <a:p>
            <a:pPr>
              <a:spcAft>
                <a:spcPts val="600"/>
              </a:spcAft>
            </a:pPr>
            <a:r>
              <a:rPr lang="en-US" sz="1400" dirty="0">
                <a:latin typeface="+mj-lt"/>
              </a:rPr>
              <a:t>Encourage emergent leadership as you get closer to the AGM.</a:t>
            </a:r>
          </a:p>
          <a:p>
            <a:pPr>
              <a:spcAft>
                <a:spcPts val="600"/>
              </a:spcAft>
            </a:pPr>
            <a:endParaRPr lang="en-US" sz="1400" dirty="0">
              <a:latin typeface="+mj-lt"/>
            </a:endParaRPr>
          </a:p>
          <a:p>
            <a:pPr>
              <a:spcAft>
                <a:spcPts val="600"/>
              </a:spcAft>
            </a:pPr>
            <a:r>
              <a:rPr lang="en-US" sz="1400" dirty="0">
                <a:latin typeface="+mj-lt"/>
              </a:rPr>
              <a:t>Office holder responsibilities:</a:t>
            </a:r>
            <a:br>
              <a:rPr lang="en-US" sz="1400" dirty="0">
                <a:latin typeface="+mj-lt"/>
              </a:rPr>
            </a:br>
            <a:r>
              <a:rPr lang="en-US" sz="1400" dirty="0">
                <a:latin typeface="+mj-lt"/>
                <a:hlinkClick r:id="rId4"/>
              </a:rPr>
              <a:t>https://www.playcentre.org.nz/learnwithus/role-descriptions/</a:t>
            </a:r>
            <a:endParaRPr lang="en-US" sz="1400" dirty="0">
              <a:latin typeface="+mj-lt"/>
            </a:endParaRPr>
          </a:p>
          <a:p>
            <a:pPr>
              <a:spcAft>
                <a:spcPts val="600"/>
              </a:spcAft>
            </a:pPr>
            <a:endParaRPr lang="en-US" sz="1400" dirty="0">
              <a:latin typeface="+mj-lt"/>
            </a:endParaRPr>
          </a:p>
        </p:txBody>
      </p:sp>
    </p:spTree>
    <p:extLst>
      <p:ext uri="{BB962C8B-B14F-4D97-AF65-F5344CB8AC3E}">
        <p14:creationId xmlns:p14="http://schemas.microsoft.com/office/powerpoint/2010/main" val="1340463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125D2-70BC-4EB2-B172-4C6D5FA3A75C}"/>
              </a:ext>
            </a:extLst>
          </p:cNvPr>
          <p:cNvSpPr>
            <a:spLocks noGrp="1"/>
          </p:cNvSpPr>
          <p:nvPr>
            <p:ph type="title"/>
          </p:nvPr>
        </p:nvSpPr>
        <p:spPr/>
        <p:txBody>
          <a:bodyPr>
            <a:normAutofit/>
          </a:bodyPr>
          <a:lstStyle/>
          <a:p>
            <a:r>
              <a:rPr lang="en-NZ" sz="3400" b="1" dirty="0">
                <a:solidFill>
                  <a:schemeClr val="bg1">
                    <a:lumMod val="50000"/>
                  </a:schemeClr>
                </a:solidFill>
                <a:latin typeface="+mn-lt"/>
              </a:rPr>
              <a:t>Playcentre communications</a:t>
            </a:r>
          </a:p>
        </p:txBody>
      </p:sp>
      <p:sp>
        <p:nvSpPr>
          <p:cNvPr id="5" name="Rectangle 4">
            <a:extLst>
              <a:ext uri="{FF2B5EF4-FFF2-40B4-BE49-F238E27FC236}">
                <a16:creationId xmlns:a16="http://schemas.microsoft.com/office/drawing/2014/main" id="{45459195-EF4E-495F-880D-2274CEE81112}"/>
              </a:ext>
            </a:extLst>
          </p:cNvPr>
          <p:cNvSpPr/>
          <p:nvPr/>
        </p:nvSpPr>
        <p:spPr>
          <a:xfrm>
            <a:off x="0" y="5674886"/>
            <a:ext cx="12192000" cy="1203819"/>
          </a:xfrm>
          <a:prstGeom prst="rect">
            <a:avLst/>
          </a:prstGeom>
          <a:solidFill>
            <a:srgbClr val="FFD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7" name="Content Placeholder 6" descr="A close up of a logo&#10;&#10;Description automatically generated">
            <a:extLst>
              <a:ext uri="{FF2B5EF4-FFF2-40B4-BE49-F238E27FC236}">
                <a16:creationId xmlns:a16="http://schemas.microsoft.com/office/drawing/2014/main" id="{1553411F-D66F-452B-A105-2D4B40460E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5944984"/>
            <a:ext cx="2198615" cy="547891"/>
          </a:xfrm>
        </p:spPr>
      </p:pic>
      <p:pic>
        <p:nvPicPr>
          <p:cNvPr id="9" name="Picture 8" descr="A close up of a logo&#10;&#10;Description automatically generated">
            <a:extLst>
              <a:ext uri="{FF2B5EF4-FFF2-40B4-BE49-F238E27FC236}">
                <a16:creationId xmlns:a16="http://schemas.microsoft.com/office/drawing/2014/main" id="{453F71D8-462E-45E2-A120-B07136935D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91364" y="6218929"/>
            <a:ext cx="4862436" cy="239741"/>
          </a:xfrm>
          <a:prstGeom prst="rect">
            <a:avLst/>
          </a:prstGeom>
        </p:spPr>
      </p:pic>
      <p:sp>
        <p:nvSpPr>
          <p:cNvPr id="3" name="Rectangle 2">
            <a:extLst>
              <a:ext uri="{FF2B5EF4-FFF2-40B4-BE49-F238E27FC236}">
                <a16:creationId xmlns:a16="http://schemas.microsoft.com/office/drawing/2014/main" id="{E4487953-FEF7-4043-8CC5-3E4A285AB467}"/>
              </a:ext>
            </a:extLst>
          </p:cNvPr>
          <p:cNvSpPr/>
          <p:nvPr/>
        </p:nvSpPr>
        <p:spPr>
          <a:xfrm>
            <a:off x="838199" y="1811282"/>
            <a:ext cx="10271333" cy="3290581"/>
          </a:xfrm>
          <a:prstGeom prst="rect">
            <a:avLst/>
          </a:prstGeom>
        </p:spPr>
        <p:txBody>
          <a:bodyPr wrap="square">
            <a:spAutoFit/>
          </a:bodyPr>
          <a:lstStyle/>
          <a:p>
            <a:pPr>
              <a:lnSpc>
                <a:spcPct val="150000"/>
              </a:lnSpc>
            </a:pPr>
            <a:r>
              <a:rPr lang="en-US" sz="1400" dirty="0">
                <a:latin typeface="+mj-lt"/>
              </a:rPr>
              <a:t>May be managed by the secretary, a communications/email role, or the president/coordinator depending on the </a:t>
            </a:r>
            <a:r>
              <a:rPr lang="en-US" sz="1400" dirty="0" err="1">
                <a:latin typeface="+mj-lt"/>
              </a:rPr>
              <a:t>centre</a:t>
            </a:r>
            <a:r>
              <a:rPr lang="en-US" sz="1400" dirty="0">
                <a:latin typeface="+mj-lt"/>
              </a:rPr>
              <a:t>.</a:t>
            </a:r>
          </a:p>
          <a:p>
            <a:pPr>
              <a:lnSpc>
                <a:spcPct val="150000"/>
              </a:lnSpc>
            </a:pPr>
            <a:r>
              <a:rPr lang="en-US" sz="1400" dirty="0">
                <a:latin typeface="+mj-lt"/>
              </a:rPr>
              <a:t>Centre should be using centre@playcentre.org.nz as their main e-mail address.</a:t>
            </a:r>
          </a:p>
          <a:p>
            <a:pPr marL="285750" indent="-285750">
              <a:lnSpc>
                <a:spcPct val="150000"/>
              </a:lnSpc>
              <a:buFont typeface="Arial" panose="020B0604020202020204" pitchFamily="34" charset="0"/>
              <a:buChar char="•"/>
            </a:pPr>
            <a:r>
              <a:rPr lang="en-US" sz="1400" dirty="0">
                <a:latin typeface="+mj-lt"/>
              </a:rPr>
              <a:t>Check the </a:t>
            </a:r>
            <a:r>
              <a:rPr lang="en-US" sz="1400" dirty="0" err="1">
                <a:latin typeface="+mj-lt"/>
              </a:rPr>
              <a:t>centre</a:t>
            </a:r>
            <a:r>
              <a:rPr lang="en-US" sz="1400" dirty="0">
                <a:latin typeface="+mj-lt"/>
              </a:rPr>
              <a:t> e-mail on a regular basis.</a:t>
            </a:r>
          </a:p>
          <a:p>
            <a:pPr marL="285750" indent="-285750">
              <a:lnSpc>
                <a:spcPct val="150000"/>
              </a:lnSpc>
              <a:buFont typeface="Arial" panose="020B0604020202020204" pitchFamily="34" charset="0"/>
              <a:buChar char="•"/>
            </a:pPr>
            <a:r>
              <a:rPr lang="en-US" sz="1400" dirty="0">
                <a:latin typeface="+mj-lt"/>
              </a:rPr>
              <a:t>Liaise with other office holders to ensure e-mails are seen by the relevant office holder.</a:t>
            </a:r>
          </a:p>
          <a:p>
            <a:pPr marL="285750" indent="-285750">
              <a:lnSpc>
                <a:spcPct val="150000"/>
              </a:lnSpc>
              <a:buFont typeface="Arial" panose="020B0604020202020204" pitchFamily="34" charset="0"/>
              <a:buChar char="•"/>
            </a:pPr>
            <a:r>
              <a:rPr lang="en-US" sz="1400" dirty="0">
                <a:latin typeface="+mj-lt"/>
              </a:rPr>
              <a:t>Read the </a:t>
            </a:r>
            <a:r>
              <a:rPr lang="en-US" sz="1400" dirty="0" err="1">
                <a:latin typeface="+mj-lt"/>
              </a:rPr>
              <a:t>Playcentre</a:t>
            </a:r>
            <a:r>
              <a:rPr lang="en-US" sz="1400" dirty="0">
                <a:latin typeface="+mj-lt"/>
              </a:rPr>
              <a:t> Bulletin and translate any key information to members (</a:t>
            </a:r>
            <a:r>
              <a:rPr lang="en-US" sz="1400" dirty="0" err="1">
                <a:latin typeface="+mj-lt"/>
              </a:rPr>
              <a:t>centre</a:t>
            </a:r>
            <a:r>
              <a:rPr lang="en-US" sz="1400" dirty="0">
                <a:latin typeface="+mj-lt"/>
              </a:rPr>
              <a:t> newsletter, Facebook or messenger post </a:t>
            </a:r>
            <a:r>
              <a:rPr lang="en-US" sz="1400" dirty="0" err="1">
                <a:latin typeface="+mj-lt"/>
              </a:rPr>
              <a:t>etc</a:t>
            </a:r>
            <a:r>
              <a:rPr lang="en-US" sz="1400" dirty="0">
                <a:latin typeface="+mj-lt"/>
              </a:rPr>
              <a:t>).</a:t>
            </a:r>
          </a:p>
          <a:p>
            <a:pPr marL="285750" indent="-285750">
              <a:lnSpc>
                <a:spcPct val="150000"/>
              </a:lnSpc>
              <a:buFont typeface="Arial" panose="020B0604020202020204" pitchFamily="34" charset="0"/>
              <a:buChar char="•"/>
            </a:pPr>
            <a:r>
              <a:rPr lang="en-US" sz="1400" dirty="0">
                <a:latin typeface="+mj-lt"/>
              </a:rPr>
              <a:t>Ensure all members are included in </a:t>
            </a:r>
            <a:r>
              <a:rPr lang="en-US" sz="1400" dirty="0" err="1">
                <a:latin typeface="+mj-lt"/>
              </a:rPr>
              <a:t>centre</a:t>
            </a:r>
            <a:r>
              <a:rPr lang="en-US" sz="1400" dirty="0">
                <a:latin typeface="+mj-lt"/>
              </a:rPr>
              <a:t> communications (Facebook pages, e-mail </a:t>
            </a:r>
            <a:r>
              <a:rPr lang="en-US" sz="1400" dirty="0" err="1">
                <a:latin typeface="+mj-lt"/>
              </a:rPr>
              <a:t>etc</a:t>
            </a:r>
            <a:r>
              <a:rPr lang="en-US" sz="1400" dirty="0">
                <a:latin typeface="+mj-lt"/>
              </a:rPr>
              <a:t>).</a:t>
            </a:r>
          </a:p>
          <a:p>
            <a:pPr marL="285750" indent="-285750">
              <a:lnSpc>
                <a:spcPct val="150000"/>
              </a:lnSpc>
              <a:buFont typeface="Arial" panose="020B0604020202020204" pitchFamily="34" charset="0"/>
              <a:buChar char="•"/>
            </a:pPr>
            <a:r>
              <a:rPr lang="en-US" sz="1400" dirty="0">
                <a:latin typeface="+mj-lt"/>
              </a:rPr>
              <a:t>Read the Communications and Media and Privacy and Information Management policies:</a:t>
            </a:r>
          </a:p>
          <a:p>
            <a:pPr marL="742950" lvl="1" indent="-285750">
              <a:lnSpc>
                <a:spcPct val="150000"/>
              </a:lnSpc>
              <a:buFont typeface="Arial" panose="020B0604020202020204" pitchFamily="34" charset="0"/>
              <a:buChar char="•"/>
            </a:pPr>
            <a:r>
              <a:rPr lang="en-US" sz="1400" dirty="0">
                <a:latin typeface="+mj-lt"/>
                <a:hlinkClick r:id="rId4"/>
              </a:rPr>
              <a:t>https://www.playcentre.org.nz/policiesandprocedures/categories/operating-successfully/</a:t>
            </a:r>
            <a:endParaRPr lang="en-US" sz="1400" dirty="0">
              <a:latin typeface="+mj-lt"/>
            </a:endParaRPr>
          </a:p>
          <a:p>
            <a:pPr marL="742950" lvl="1" indent="-285750">
              <a:lnSpc>
                <a:spcPct val="150000"/>
              </a:lnSpc>
              <a:buFont typeface="Arial" panose="020B0604020202020204" pitchFamily="34" charset="0"/>
              <a:buChar char="•"/>
            </a:pPr>
            <a:r>
              <a:rPr lang="en-US" sz="1400" dirty="0">
                <a:latin typeface="+mj-lt"/>
              </a:rPr>
              <a:t>Centre communication channels should be used for </a:t>
            </a:r>
            <a:r>
              <a:rPr lang="en-US" sz="1400" dirty="0" err="1">
                <a:latin typeface="+mj-lt"/>
              </a:rPr>
              <a:t>centre</a:t>
            </a:r>
            <a:r>
              <a:rPr lang="en-US" sz="1400" dirty="0">
                <a:latin typeface="+mj-lt"/>
              </a:rPr>
              <a:t> business only (not personal communications).</a:t>
            </a:r>
          </a:p>
          <a:p>
            <a:pPr marL="742950" lvl="1" indent="-285750">
              <a:lnSpc>
                <a:spcPct val="150000"/>
              </a:lnSpc>
              <a:buFont typeface="Arial" panose="020B0604020202020204" pitchFamily="34" charset="0"/>
              <a:buChar char="•"/>
            </a:pPr>
            <a:r>
              <a:rPr lang="en-US" sz="1400" dirty="0">
                <a:latin typeface="+mj-lt"/>
              </a:rPr>
              <a:t>Personal information should be stored confidentially and used for </a:t>
            </a:r>
            <a:r>
              <a:rPr lang="en-US" sz="1400" dirty="0" err="1">
                <a:latin typeface="+mj-lt"/>
              </a:rPr>
              <a:t>centre</a:t>
            </a:r>
            <a:r>
              <a:rPr lang="en-US" sz="1400" dirty="0">
                <a:latin typeface="+mj-lt"/>
              </a:rPr>
              <a:t> business only.</a:t>
            </a:r>
          </a:p>
        </p:txBody>
      </p:sp>
    </p:spTree>
    <p:extLst>
      <p:ext uri="{BB962C8B-B14F-4D97-AF65-F5344CB8AC3E}">
        <p14:creationId xmlns:p14="http://schemas.microsoft.com/office/powerpoint/2010/main" val="4256825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583</TotalTime>
  <Words>1468</Words>
  <Application>Microsoft Office PowerPoint</Application>
  <PresentationFormat>Widescreen</PresentationFormat>
  <Paragraphs>129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Abadi Extra Light</vt:lpstr>
      <vt:lpstr>Arial</vt:lpstr>
      <vt:lpstr>Calibri</vt:lpstr>
      <vt:lpstr>Calibri Light</vt:lpstr>
      <vt:lpstr>Office Theme</vt:lpstr>
      <vt:lpstr>Centre President/Coordinator</vt:lpstr>
      <vt:lpstr>Opening Karakia </vt:lpstr>
      <vt:lpstr>Online workshop etiquette</vt:lpstr>
      <vt:lpstr>Introductions</vt:lpstr>
      <vt:lpstr>President/Coordinator role</vt:lpstr>
      <vt:lpstr>Maintain an overview of the centre’s functioning</vt:lpstr>
      <vt:lpstr>Centre meetings</vt:lpstr>
      <vt:lpstr>Supporting office holders</vt:lpstr>
      <vt:lpstr>Playcentre communications</vt:lpstr>
      <vt:lpstr>Strategic and annual planning and evaluation</vt:lpstr>
      <vt:lpstr>Playcentre Governance</vt:lpstr>
      <vt:lpstr>Useful links and resources</vt:lpstr>
      <vt:lpstr>Pātai/Questions?</vt:lpstr>
      <vt:lpstr>Closing Karakia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Matariki 2019</dc:title>
  <dc:creator>Chris Gullidge</dc:creator>
  <cp:lastModifiedBy>Shelley Buttenshaw</cp:lastModifiedBy>
  <cp:revision>32</cp:revision>
  <dcterms:created xsi:type="dcterms:W3CDTF">2019-05-28T04:19:30Z</dcterms:created>
  <dcterms:modified xsi:type="dcterms:W3CDTF">2022-11-15T22:55:03Z</dcterms:modified>
</cp:coreProperties>
</file>