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70" r:id="rId5"/>
    <p:sldId id="276" r:id="rId6"/>
    <p:sldId id="277" r:id="rId7"/>
    <p:sldId id="278" r:id="rId8"/>
    <p:sldId id="279" r:id="rId9"/>
    <p:sldId id="281" r:id="rId10"/>
    <p:sldId id="280" r:id="rId11"/>
    <p:sldId id="274" r:id="rId12"/>
    <p:sldId id="272" r:id="rId13"/>
    <p:sldId id="268" r:id="rId14"/>
    <p:sldId id="271" r:id="rId15"/>
    <p:sldId id="269" r:id="rId16"/>
    <p:sldId id="275" r:id="rId17"/>
    <p:sldId id="273" r:id="rId18"/>
    <p:sldId id="267"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F8B"/>
    <a:srgbClr val="1E82BB"/>
    <a:srgbClr val="E9BC1B"/>
    <a:srgbClr val="F9C51A"/>
    <a:srgbClr val="C79522"/>
    <a:srgbClr val="AF9226"/>
    <a:srgbClr val="4B8129"/>
    <a:srgbClr val="00557E"/>
    <a:srgbClr val="78427C"/>
    <a:srgbClr val="EAA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6A9B4-C426-4A12-8C63-91D100E2241D}" v="18" dt="2023-10-11T18:22:29.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909" autoAdjust="0"/>
  </p:normalViewPr>
  <p:slideViewPr>
    <p:cSldViewPr snapToGrid="0">
      <p:cViewPr varScale="1">
        <p:scale>
          <a:sx n="85" d="100"/>
          <a:sy n="85" d="100"/>
        </p:scale>
        <p:origin x="159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053BE-6BA7-4C1E-ADFA-C85C05F43A89}" type="datetimeFigureOut">
              <a:rPr lang="en-NZ" smtClean="0"/>
              <a:t>23/11/2023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CAE65-5D05-47D1-AFA7-440C7D51E4AB}" type="slidenum">
              <a:rPr lang="en-NZ" smtClean="0"/>
              <a:t>‹#›</a:t>
            </a:fld>
            <a:endParaRPr lang="en-NZ"/>
          </a:p>
        </p:txBody>
      </p:sp>
    </p:spTree>
    <p:extLst>
      <p:ext uri="{BB962C8B-B14F-4D97-AF65-F5344CB8AC3E}">
        <p14:creationId xmlns:p14="http://schemas.microsoft.com/office/powerpoint/2010/main" val="919622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lunket.sharepoint.com/sites/PolicyRegister/Shared%20Documents/Forms/AllItems.aspx?q=managing%20hazards&amp;id=%2Fsites%2FPolicyRegister%2FShared%20Documents%2FHazard%20Management%20Procedure%202022%2Epdf&amp;parent=%2Fsites%2FPolicyRegister%2FShared%20Documents&amp;parentview=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lunket.sharepoint.com/sites/PolicyRegister/Shared%20Documents/Forms/AllItems.aspx?q=managing%20hazards&amp;id=%2Fsites%2FPolicyRegister%2FShared%20Documents%2FHazard%20Management%20Procedure%202022%2Epdf&amp;parent=%2Fsites%2FPolicyRegister%2FShared%20Documents&amp;parentview=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All visitors to your Centre should have the Hazard Register pointed out to them, in</a:t>
            </a:r>
            <a:r>
              <a:rPr lang="en-NZ" baseline="0" dirty="0"/>
              <a:t> particular any major hazards should be explained</a:t>
            </a:r>
            <a:r>
              <a:rPr lang="en-NZ" dirty="0"/>
              <a:t>.</a:t>
            </a:r>
            <a:r>
              <a:rPr lang="en-NZ" baseline="0" dirty="0"/>
              <a:t> Therefore, it would be best if this is on the wall next to your sign-in area. Visitors do not need to sign the register unless they are a contractor on site regularly or for an extended period.</a:t>
            </a:r>
          </a:p>
          <a:p>
            <a:r>
              <a:rPr lang="en-NZ" dirty="0"/>
              <a:t>Hazard</a:t>
            </a:r>
            <a:r>
              <a:rPr lang="en-NZ" baseline="0" dirty="0"/>
              <a:t> register does not need to include temporary hazards (e.g. broken tree branch) as these should be resolved as soon as possible – if unable to resolve then these hazards quickly then they should then be included in the Register and removed once resolved. </a:t>
            </a:r>
          </a:p>
          <a:p>
            <a:r>
              <a:rPr lang="en-NZ" baseline="0" dirty="0"/>
              <a:t>You do not need to wait for the end of term to update the register. Once a hazard has been resolved, remove it from the register, then print a new updated register with that thing removed for the next term. </a:t>
            </a:r>
          </a:p>
          <a:p>
            <a:r>
              <a:rPr lang="en-NZ" baseline="0" dirty="0"/>
              <a:t>Keep copies or photos or summaries of all hazards identified by the Daily Hazard Checklist for at least once term. Make sure hazards identified go into the H&amp;S GBM report, and onto the Hazard Register as necessary. If a hazard was identified in the Daily Hazard Checklist walk around, and immediately eliminated, then it does not need to go on the register.</a:t>
            </a:r>
          </a:p>
          <a:p>
            <a:r>
              <a:rPr lang="en-NZ" baseline="0" dirty="0"/>
              <a:t>Put this task on the Centre’s Annual Management Plan as a reminder.</a:t>
            </a:r>
          </a:p>
          <a:p>
            <a:r>
              <a:rPr lang="en-NZ" baseline="0" dirty="0"/>
              <a:t>Hopefully, this will eventually be on Discover.</a:t>
            </a:r>
            <a:endParaRPr lang="en-NZ" dirty="0"/>
          </a:p>
        </p:txBody>
      </p:sp>
      <p:sp>
        <p:nvSpPr>
          <p:cNvPr id="4" name="Slide Number Placeholder 3"/>
          <p:cNvSpPr>
            <a:spLocks noGrp="1"/>
          </p:cNvSpPr>
          <p:nvPr>
            <p:ph type="sldNum" sz="quarter" idx="10"/>
          </p:nvPr>
        </p:nvSpPr>
        <p:spPr/>
        <p:txBody>
          <a:bodyPr/>
          <a:lstStyle/>
          <a:p>
            <a:fld id="{804CAE65-5D05-47D1-AFA7-440C7D51E4AB}" type="slidenum">
              <a:rPr lang="en-NZ" smtClean="0"/>
              <a:t>4</a:t>
            </a:fld>
            <a:endParaRPr lang="en-NZ"/>
          </a:p>
        </p:txBody>
      </p:sp>
    </p:spTree>
    <p:extLst>
      <p:ext uri="{BB962C8B-B14F-4D97-AF65-F5344CB8AC3E}">
        <p14:creationId xmlns:p14="http://schemas.microsoft.com/office/powerpoint/2010/main" val="2664728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All Emergency Procedure Signs should be printed and available to grab easily when conducting any drills, or in the event</a:t>
            </a:r>
            <a:r>
              <a:rPr lang="en-NZ" baseline="0" dirty="0"/>
              <a:t> of an emergency. Ideally these should be stored/hanging next to the sign-in area, with the Building Assistance Register. Laminating them, or placing them in a </a:t>
            </a:r>
            <a:r>
              <a:rPr lang="en-NZ" baseline="0" dirty="0" err="1"/>
              <a:t>clearfile</a:t>
            </a:r>
            <a:r>
              <a:rPr lang="en-NZ" baseline="0" dirty="0"/>
              <a:t>, to protect them would be advisable. It would also be a very good idea to store your Centre’s FENZ approved evacuation scheme information with them, and have your Quick Getaway Kit nearby.</a:t>
            </a:r>
          </a:p>
          <a:p>
            <a:r>
              <a:rPr lang="en-NZ" baseline="0" dirty="0"/>
              <a:t>All three types of emergency drills need to take place on every session once per term. You are not responsible for completing all of these drills, but you do need to ensure that each session is completing them. It is advisable to have different Centre members conduct the drills each term, to ensure more people are familiar with what to do in the event of an emergency. It is wise that each session has a brief discussion, at the completion of each drill, on how it went, and whether anything needs improvement.</a:t>
            </a:r>
          </a:p>
          <a:p>
            <a:r>
              <a:rPr lang="en-NZ" baseline="0" dirty="0"/>
              <a:t>Ideally you should call 111 when doing the fire drills to become familiar with doing this in event of an actual emergency, or at least do this on each session once per year. If you are told not to do this by FENZ, then mock the call. It would be a very good idea to write down the answers to the questions they are likely to ask you, and include this with your procedures. Ideally when doing your fire drill you should set off your building alarm, so that all members and children can become familiar with this sound, and are then less likely to panic in the event of a real emergency. If your alarm is connected to a call centre, and will cost your Centre money to have it reset, you could simulate this (e.g. ring a bell loudly, blow a whistle, yell ‘fire’), or you might need to find out whether there is a ‘test alarm’ function you could use. Make sure you take your Centre’s tablet with you to complete the Roll Call. Turn off the </a:t>
            </a:r>
            <a:r>
              <a:rPr lang="en-NZ" baseline="0" dirty="0" err="1"/>
              <a:t>Wifi</a:t>
            </a:r>
            <a:r>
              <a:rPr lang="en-NZ" baseline="0" dirty="0"/>
              <a:t> to make this easier.</a:t>
            </a:r>
          </a:p>
          <a:p>
            <a:r>
              <a:rPr lang="en-NZ" baseline="0" dirty="0"/>
              <a:t>Notified fire drills should be done twice per year ideally in terms one and four, or as often as is specified in your approved evacuation plan. The new process for this is simply to submit a report after the drill. If you can’t find your Centre’s approved evacuation plan, or don’t have one, you need to contact your Regional Property Coordinator to find/acquire it.</a:t>
            </a:r>
          </a:p>
          <a:p>
            <a:r>
              <a:rPr lang="en-NZ" baseline="0" dirty="0"/>
              <a:t>You need to track when all emergency drills have occurred, and whether there are any improvements that need the be made to your processes. There is a tracking template in the P&amp;P folder if you wish to use it, but you may design your own. The member who lead the drill should fill out the drill paperwork. Drills should be reviewed as part of the H&amp;S section of your GBM, and any potential issues identified, and improvements of the drills to be made, noted in your meeting minutes, and then communicated to all members. Hopefully, this will eventually be on Discover.</a:t>
            </a:r>
          </a:p>
          <a:p>
            <a:r>
              <a:rPr lang="en-NZ" dirty="0"/>
              <a:t>Review,</a:t>
            </a:r>
            <a:r>
              <a:rPr lang="en-NZ" baseline="0" dirty="0"/>
              <a:t> and update if necessary, the Building Assistance Register at least once per term – put this on the Centre’s Annual Management Plan as a reminder. Ideally this should be on the wall near the sign-in area, next to the Emergency Procedure signs.</a:t>
            </a:r>
          </a:p>
          <a:p>
            <a:r>
              <a:rPr lang="en-NZ" baseline="0" dirty="0"/>
              <a:t>Review Quick Getaway Kit contents at least once per term - put this on the Centre’s Annual Management Plan as a reminder. Ideally this should be on the wall near the sign-in area, next to the Emergency Procedure signs.</a:t>
            </a:r>
            <a:endParaRPr lang="en-NZ" dirty="0"/>
          </a:p>
        </p:txBody>
      </p:sp>
      <p:sp>
        <p:nvSpPr>
          <p:cNvPr id="4" name="Slide Number Placeholder 3"/>
          <p:cNvSpPr>
            <a:spLocks noGrp="1"/>
          </p:cNvSpPr>
          <p:nvPr>
            <p:ph type="sldNum" sz="quarter" idx="10"/>
          </p:nvPr>
        </p:nvSpPr>
        <p:spPr/>
        <p:txBody>
          <a:bodyPr/>
          <a:lstStyle/>
          <a:p>
            <a:fld id="{804CAE65-5D05-47D1-AFA7-440C7D51E4AB}" type="slidenum">
              <a:rPr lang="en-NZ" smtClean="0"/>
              <a:t>13</a:t>
            </a:fld>
            <a:endParaRPr lang="en-NZ"/>
          </a:p>
        </p:txBody>
      </p:sp>
    </p:spTree>
    <p:extLst>
      <p:ext uri="{BB962C8B-B14F-4D97-AF65-F5344CB8AC3E}">
        <p14:creationId xmlns:p14="http://schemas.microsoft.com/office/powerpoint/2010/main" val="3003037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Signs: child protection</a:t>
            </a:r>
            <a:r>
              <a:rPr lang="en-NZ" baseline="0" dirty="0"/>
              <a:t> flowchart, laundry, toileting and nappy changing, notifiable events, ‘injury, illness and incident’, </a:t>
            </a:r>
            <a:r>
              <a:rPr lang="en-NZ" baseline="0" dirty="0" err="1"/>
              <a:t>MoH</a:t>
            </a:r>
            <a:r>
              <a:rPr lang="en-NZ" baseline="0" dirty="0"/>
              <a:t> infectious diseases posters (these can be ordered online from healthed.govt.nz), sick and soiled, </a:t>
            </a:r>
            <a:r>
              <a:rPr lang="en-NZ" baseline="0" dirty="0" err="1"/>
              <a:t>washdown</a:t>
            </a:r>
            <a:r>
              <a:rPr lang="en-NZ" baseline="0" dirty="0"/>
              <a:t>, sleeping children (paperwork to be kept for two years)</a:t>
            </a:r>
            <a:endParaRPr lang="en-NZ" dirty="0"/>
          </a:p>
          <a:p>
            <a:r>
              <a:rPr lang="en-NZ" dirty="0"/>
              <a:t>The isolation</a:t>
            </a:r>
            <a:r>
              <a:rPr lang="en-NZ" baseline="0" dirty="0"/>
              <a:t> are needs to be away from play and sleep areas. The mattress or stretcher to be used should be easily accessible, and cleanable, and unlikely to be used for a sleeping child. </a:t>
            </a:r>
            <a:r>
              <a:rPr lang="en-NZ" dirty="0"/>
              <a:t>The spill kit should include:</a:t>
            </a:r>
            <a:r>
              <a:rPr lang="en-NZ" baseline="0" dirty="0"/>
              <a:t> a bucket with lid containing wipes, towel (for sick child), gloves, cover for mattress (maybe).</a:t>
            </a:r>
          </a:p>
          <a:p>
            <a:r>
              <a:rPr lang="en-NZ" baseline="0" dirty="0"/>
              <a:t>The infectious disease chart covers what to do in the event of an outbreak of a moderate to serious infectious disease occurring at your Centre (e.g. hand, foot and mouth or measles). If you need to notify your regional public health service in the event of the occurrence of a notifiable infectious disease (e.g. measles) your CA will be able to access your children’s immunisation records. The only thing you need to have to do with this is maybe ensure that updated immunisation records are sighted, copied, and the information passed on to your CA. You may in no circumstance share information about anyone’s immunisation status (adult or child) with anyone else within or outside the Centre, with the exception of the Regional Public Health Service in the event of an outbreak. You are bound by the ‘Code of Conduct’ and ‘Privacy and Information Management’ policies, I suggest you familiarise yourselves with them.</a:t>
            </a:r>
          </a:p>
          <a:p>
            <a:r>
              <a:rPr lang="en-NZ" baseline="0" dirty="0"/>
              <a:t>It is up to your Centre to determine how to deal with all other more mild infectious illnesses. I recommend using the </a:t>
            </a:r>
            <a:r>
              <a:rPr lang="en-NZ" baseline="0" dirty="0" err="1"/>
              <a:t>MoH</a:t>
            </a:r>
            <a:r>
              <a:rPr lang="en-NZ" baseline="0" dirty="0"/>
              <a:t> publication ‘</a:t>
            </a:r>
            <a:r>
              <a:rPr lang="en-NZ" baseline="0" dirty="0" err="1"/>
              <a:t>Ngā</a:t>
            </a:r>
            <a:r>
              <a:rPr lang="en-NZ" baseline="0" dirty="0"/>
              <a:t> </a:t>
            </a:r>
            <a:r>
              <a:rPr lang="en-NZ" baseline="0" dirty="0" err="1"/>
              <a:t>Kupu</a:t>
            </a:r>
            <a:r>
              <a:rPr lang="en-NZ" baseline="0" dirty="0"/>
              <a:t> </a:t>
            </a:r>
            <a:r>
              <a:rPr lang="en-NZ" baseline="0" dirty="0" err="1"/>
              <a:t>Oranga</a:t>
            </a:r>
            <a:r>
              <a:rPr lang="en-NZ" baseline="0" dirty="0"/>
              <a:t> Healthy Messages’ to help guide you in deciding what to do. You may choose to put guidelines of when members and their children should stay away from Centre into a Centre Practice. This document can also help guide you in setting up or reviewing your Centre’s cleaning practices. I will read out a small section from this document:</a:t>
            </a:r>
          </a:p>
          <a:p>
            <a:r>
              <a:rPr lang="en-NZ" baseline="0" dirty="0"/>
              <a:t>“When should they stay away? In general children should stay away from an early childhood service when they are ill and causing concern or: • have no interest in activities or play • have little energy, want or need to sleep or rest for long periods • cry easily, are irritable or in pain • constantly want to be held and comforted • have a fever • any child with diarrhoea or vomiting should stay away until symptoms cease and they are well. “Should” is used where regulations require you to exclude a child or staff member for the stated time.  “Advised” is used where medical experts recommend that you exclude a child or staff member for the stated time.”</a:t>
            </a:r>
          </a:p>
          <a:p>
            <a:r>
              <a:rPr lang="en-NZ" baseline="0" dirty="0"/>
              <a:t>With vomiting and diarrhoea a good rule of thumb is stay away for at least 48 hours after the last episode in the case of multiple instances of vomiting or diarrhoea, or stay away for 24 hours if there was only one vomit or diarrhoea, as these could be due to food or anxiety.</a:t>
            </a:r>
          </a:p>
          <a:p>
            <a:endParaRPr lang="en-NZ" baseline="0" dirty="0"/>
          </a:p>
          <a:p>
            <a:r>
              <a:rPr lang="en-NZ" baseline="0" dirty="0"/>
              <a:t>There will be a P&amp;P section in the Playcentre Bulletin each month. Ensure that you read this, as any P&amp;P updates or revisions will be notified here. The P&amp;P Review Schedule on the website will also list the last time each P or P was updated, so you can ensure that you are always following the latest version.</a:t>
            </a:r>
          </a:p>
          <a:p>
            <a:r>
              <a:rPr lang="en-NZ" baseline="0" dirty="0"/>
              <a:t>Feedback on any P&amp;Ps can be sent through at any time, but may only be actioned when the review cycle for that P or P comes due.</a:t>
            </a:r>
          </a:p>
        </p:txBody>
      </p:sp>
      <p:sp>
        <p:nvSpPr>
          <p:cNvPr id="4" name="Slide Number Placeholder 3"/>
          <p:cNvSpPr>
            <a:spLocks noGrp="1"/>
          </p:cNvSpPr>
          <p:nvPr>
            <p:ph type="sldNum" sz="quarter" idx="10"/>
          </p:nvPr>
        </p:nvSpPr>
        <p:spPr/>
        <p:txBody>
          <a:bodyPr/>
          <a:lstStyle/>
          <a:p>
            <a:fld id="{804CAE65-5D05-47D1-AFA7-440C7D51E4AB}" type="slidenum">
              <a:rPr lang="en-NZ" smtClean="0"/>
              <a:t>14</a:t>
            </a:fld>
            <a:endParaRPr lang="en-NZ"/>
          </a:p>
        </p:txBody>
      </p:sp>
    </p:spTree>
    <p:extLst>
      <p:ext uri="{BB962C8B-B14F-4D97-AF65-F5344CB8AC3E}">
        <p14:creationId xmlns:p14="http://schemas.microsoft.com/office/powerpoint/2010/main" val="2984837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Risk Assessment</a:t>
            </a:r>
            <a:r>
              <a:rPr lang="en-NZ" baseline="0" dirty="0"/>
              <a:t> and </a:t>
            </a:r>
            <a:r>
              <a:rPr lang="en-NZ" dirty="0"/>
              <a:t>Management</a:t>
            </a:r>
            <a:r>
              <a:rPr lang="en-NZ" baseline="0" dirty="0"/>
              <a:t> forms in the P&amp;P folder are only for Excursions. All external contractors will have their own. All Centre events on site do not require them. All documents relating to Centre hire are separate, and do not needs RAMs.</a:t>
            </a:r>
          </a:p>
          <a:p>
            <a:r>
              <a:rPr lang="en-NZ" baseline="0" dirty="0"/>
              <a:t>Editable Excursion forms are coming.</a:t>
            </a:r>
            <a:endParaRPr lang="en-NZ" dirty="0"/>
          </a:p>
        </p:txBody>
      </p:sp>
      <p:sp>
        <p:nvSpPr>
          <p:cNvPr id="4" name="Slide Number Placeholder 3"/>
          <p:cNvSpPr>
            <a:spLocks noGrp="1"/>
          </p:cNvSpPr>
          <p:nvPr>
            <p:ph type="sldNum" sz="quarter" idx="10"/>
          </p:nvPr>
        </p:nvSpPr>
        <p:spPr/>
        <p:txBody>
          <a:bodyPr/>
          <a:lstStyle/>
          <a:p>
            <a:fld id="{804CAE65-5D05-47D1-AFA7-440C7D51E4AB}" type="slidenum">
              <a:rPr lang="en-NZ" smtClean="0"/>
              <a:t>15</a:t>
            </a:fld>
            <a:endParaRPr lang="en-NZ"/>
          </a:p>
        </p:txBody>
      </p:sp>
    </p:spTree>
    <p:extLst>
      <p:ext uri="{BB962C8B-B14F-4D97-AF65-F5344CB8AC3E}">
        <p14:creationId xmlns:p14="http://schemas.microsoft.com/office/powerpoint/2010/main" val="4104726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strike="sngStrike" dirty="0"/>
              <a:t>Hazard</a:t>
            </a:r>
            <a:r>
              <a:rPr lang="en-NZ" b="1" strike="sngStrike" baseline="0" dirty="0"/>
              <a:t> register does not need to include everyday common sense hazards e.g. hot stove, knives. Will have reoccurring hazards e.g. fungus, puddles, and new temporary hazards to be dealt with e.g. broken tree branch.</a:t>
            </a:r>
          </a:p>
          <a:p>
            <a:r>
              <a:rPr lang="en-NZ" baseline="0" dirty="0"/>
              <a:t>You do not need to wait for the end of term to update the register, reoccurring or new temporary hazards identified can be added at any time. Once you have dealt with a temporary hazard, cross it off the register, then print a new updated register with that thing removed for the next term. </a:t>
            </a:r>
            <a:endParaRPr lang="en-NZ" dirty="0"/>
          </a:p>
        </p:txBody>
      </p:sp>
      <p:sp>
        <p:nvSpPr>
          <p:cNvPr id="4" name="Slide Number Placeholder 3"/>
          <p:cNvSpPr>
            <a:spLocks noGrp="1"/>
          </p:cNvSpPr>
          <p:nvPr>
            <p:ph type="sldNum" sz="quarter" idx="10"/>
          </p:nvPr>
        </p:nvSpPr>
        <p:spPr/>
        <p:txBody>
          <a:bodyPr/>
          <a:lstStyle/>
          <a:p>
            <a:fld id="{804CAE65-5D05-47D1-AFA7-440C7D51E4AB}" type="slidenum">
              <a:rPr lang="en-NZ" smtClean="0"/>
              <a:t>16</a:t>
            </a:fld>
            <a:endParaRPr lang="en-NZ"/>
          </a:p>
        </p:txBody>
      </p:sp>
    </p:spTree>
    <p:extLst>
      <p:ext uri="{BB962C8B-B14F-4D97-AF65-F5344CB8AC3E}">
        <p14:creationId xmlns:p14="http://schemas.microsoft.com/office/powerpoint/2010/main" val="1971763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CA completed</a:t>
            </a:r>
            <a:r>
              <a:rPr lang="en-NZ" baseline="0" dirty="0"/>
              <a:t> termly Centre Assurance Check lists. These will cover H&amp;S things. Make sure you see them to follow up on any actions identified.</a:t>
            </a:r>
            <a:endParaRPr lang="en-NZ" dirty="0"/>
          </a:p>
        </p:txBody>
      </p:sp>
      <p:sp>
        <p:nvSpPr>
          <p:cNvPr id="4" name="Slide Number Placeholder 3"/>
          <p:cNvSpPr>
            <a:spLocks noGrp="1"/>
          </p:cNvSpPr>
          <p:nvPr>
            <p:ph type="sldNum" sz="quarter" idx="10"/>
          </p:nvPr>
        </p:nvSpPr>
        <p:spPr/>
        <p:txBody>
          <a:bodyPr/>
          <a:lstStyle/>
          <a:p>
            <a:fld id="{804CAE65-5D05-47D1-AFA7-440C7D51E4AB}" type="slidenum">
              <a:rPr lang="en-NZ" smtClean="0"/>
              <a:t>17</a:t>
            </a:fld>
            <a:endParaRPr lang="en-NZ"/>
          </a:p>
        </p:txBody>
      </p:sp>
    </p:spTree>
    <p:extLst>
      <p:ext uri="{BB962C8B-B14F-4D97-AF65-F5344CB8AC3E}">
        <p14:creationId xmlns:p14="http://schemas.microsoft.com/office/powerpoint/2010/main" val="60175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04CAE65-5D05-47D1-AFA7-440C7D51E4AB}" type="slidenum">
              <a:rPr lang="en-NZ" smtClean="0"/>
              <a:t>19</a:t>
            </a:fld>
            <a:endParaRPr lang="en-NZ"/>
          </a:p>
        </p:txBody>
      </p:sp>
    </p:spTree>
    <p:extLst>
      <p:ext uri="{BB962C8B-B14F-4D97-AF65-F5344CB8AC3E}">
        <p14:creationId xmlns:p14="http://schemas.microsoft.com/office/powerpoint/2010/main" val="206569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Hazard Categories: Some examples – </a:t>
            </a:r>
          </a:p>
          <a:p>
            <a:pPr marL="171450" indent="-171450">
              <a:buFont typeface="Arial" panose="020B0604020202020204" pitchFamily="34" charset="0"/>
              <a:buChar char="•"/>
            </a:pPr>
            <a:r>
              <a:rPr lang="en-NZ" b="1" dirty="0">
                <a:solidFill>
                  <a:schemeClr val="accent1"/>
                </a:solidFill>
              </a:rPr>
              <a:t>Physical</a:t>
            </a:r>
            <a:r>
              <a:rPr lang="en-NZ" dirty="0"/>
              <a:t> – includes </a:t>
            </a:r>
            <a:r>
              <a:rPr lang="en-NZ" u="sng" dirty="0"/>
              <a:t>environmental</a:t>
            </a:r>
            <a:r>
              <a:rPr lang="en-NZ" dirty="0"/>
              <a:t> factors (e.g. uneven or slippery surfaces, vehicles), Violence and Aggression</a:t>
            </a:r>
          </a:p>
          <a:p>
            <a:pPr marL="171450" indent="-171450">
              <a:buFont typeface="Arial" panose="020B0604020202020204" pitchFamily="34" charset="0"/>
              <a:buChar char="•"/>
            </a:pPr>
            <a:r>
              <a:rPr lang="en-NZ" b="1" dirty="0"/>
              <a:t>Psychosocial</a:t>
            </a:r>
            <a:r>
              <a:rPr lang="en-NZ" dirty="0"/>
              <a:t> – workplace stressors (workload, Fatigue, Alleged harassment/bullying, Aggression, Mental Wellbeing)</a:t>
            </a:r>
          </a:p>
          <a:p>
            <a:pPr marL="171450" indent="-171450">
              <a:buFont typeface="Arial" panose="020B0604020202020204" pitchFamily="34" charset="0"/>
              <a:buChar char="•"/>
            </a:pPr>
            <a:r>
              <a:rPr lang="en-NZ" b="1" dirty="0"/>
              <a:t>Chemical </a:t>
            </a:r>
            <a:r>
              <a:rPr lang="en-NZ" dirty="0"/>
              <a:t>– hazardous substances</a:t>
            </a:r>
          </a:p>
          <a:p>
            <a:pPr marL="171450" indent="-171450">
              <a:buFont typeface="Arial" panose="020B0604020202020204" pitchFamily="34" charset="0"/>
              <a:buChar char="•"/>
            </a:pPr>
            <a:r>
              <a:rPr lang="en-NZ" b="1" dirty="0"/>
              <a:t>Ergonomic</a:t>
            </a:r>
            <a:r>
              <a:rPr lang="en-NZ" dirty="0"/>
              <a:t> – Manual handling (children or equipment, workstation set up)</a:t>
            </a:r>
          </a:p>
          <a:p>
            <a:pPr marL="171450" indent="-171450">
              <a:buFont typeface="Arial" panose="020B0604020202020204" pitchFamily="34" charset="0"/>
              <a:buChar char="•"/>
            </a:pPr>
            <a:r>
              <a:rPr lang="en-NZ" b="1" dirty="0"/>
              <a:t>Biological</a:t>
            </a:r>
            <a:r>
              <a:rPr lang="en-NZ" dirty="0"/>
              <a:t> – Communicable diseases, pathogens (Blood borne or Respiratory)</a:t>
            </a:r>
          </a:p>
          <a:p>
            <a:endParaRPr lang="en-NZ" dirty="0"/>
          </a:p>
        </p:txBody>
      </p:sp>
      <p:sp>
        <p:nvSpPr>
          <p:cNvPr id="4" name="Slide Number Placeholder 3"/>
          <p:cNvSpPr>
            <a:spLocks noGrp="1"/>
          </p:cNvSpPr>
          <p:nvPr>
            <p:ph type="sldNum" sz="quarter" idx="5"/>
          </p:nvPr>
        </p:nvSpPr>
        <p:spPr/>
        <p:txBody>
          <a:bodyPr/>
          <a:lstStyle/>
          <a:p>
            <a:fld id="{804CAE65-5D05-47D1-AFA7-440C7D51E4AB}" type="slidenum">
              <a:rPr lang="en-NZ" smtClean="0"/>
              <a:t>5</a:t>
            </a:fld>
            <a:endParaRPr lang="en-NZ"/>
          </a:p>
        </p:txBody>
      </p:sp>
    </p:spTree>
    <p:extLst>
      <p:ext uri="{BB962C8B-B14F-4D97-AF65-F5344CB8AC3E}">
        <p14:creationId xmlns:p14="http://schemas.microsoft.com/office/powerpoint/2010/main" val="1531885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chemeClr val="tx1"/>
                </a:solidFill>
                <a:hlinkClick r:id="rId3">
                  <a:extLst>
                    <a:ext uri="{A12FA001-AC4F-418D-AE19-62706E023703}">
                      <ahyp:hlinkClr xmlns:ahyp="http://schemas.microsoft.com/office/drawing/2018/hyperlinkcolor" val="tx"/>
                    </a:ext>
                  </a:extLst>
                </a:hlinkClick>
              </a:rPr>
              <a:t>’</a:t>
            </a:r>
          </a:p>
          <a:p>
            <a:endParaRPr lang="en-NZ" dirty="0"/>
          </a:p>
        </p:txBody>
      </p:sp>
      <p:sp>
        <p:nvSpPr>
          <p:cNvPr id="4" name="Slide Number Placeholder 3"/>
          <p:cNvSpPr>
            <a:spLocks noGrp="1"/>
          </p:cNvSpPr>
          <p:nvPr>
            <p:ph type="sldNum" sz="quarter" idx="5"/>
          </p:nvPr>
        </p:nvSpPr>
        <p:spPr/>
        <p:txBody>
          <a:bodyPr/>
          <a:lstStyle/>
          <a:p>
            <a:fld id="{804CAE65-5D05-47D1-AFA7-440C7D51E4AB}" type="slidenum">
              <a:rPr lang="en-NZ" smtClean="0"/>
              <a:t>6</a:t>
            </a:fld>
            <a:endParaRPr lang="en-NZ"/>
          </a:p>
        </p:txBody>
      </p:sp>
    </p:spTree>
    <p:extLst>
      <p:ext uri="{BB962C8B-B14F-4D97-AF65-F5344CB8AC3E}">
        <p14:creationId xmlns:p14="http://schemas.microsoft.com/office/powerpoint/2010/main" val="218480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a:t>
            </a:r>
            <a:r>
              <a:rPr lang="en-NZ" u="sng" dirty="0"/>
              <a:t>Consequence </a:t>
            </a:r>
            <a:r>
              <a:rPr lang="en-NZ" dirty="0"/>
              <a:t> and </a:t>
            </a:r>
            <a:r>
              <a:rPr lang="en-NZ" u="sng" dirty="0"/>
              <a:t>Likelihood </a:t>
            </a:r>
            <a:r>
              <a:rPr lang="en-NZ" dirty="0"/>
              <a:t>tables are found in the ‘Risk Management Framework</a:t>
            </a:r>
            <a:r>
              <a:rPr lang="en-NZ" u="none" dirty="0"/>
              <a:t>’</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sng" dirty="0">
                <a:solidFill>
                  <a:schemeClr val="tx1"/>
                </a:solidFill>
                <a:hlinkClick r:id="rId3">
                  <a:extLst>
                    <a:ext uri="{A12FA001-AC4F-418D-AE19-62706E023703}">
                      <ahyp:hlinkClr xmlns:ahyp="http://schemas.microsoft.com/office/drawing/2018/hyperlinkcolor" val="tx"/>
                    </a:ext>
                  </a:extLst>
                </a:hlinkClick>
              </a:rPr>
              <a:t>and ‘Risk Register Template</a:t>
            </a:r>
            <a:r>
              <a:rPr lang="en-US" u="sng" dirty="0">
                <a:solidFill>
                  <a:schemeClr val="tx1"/>
                </a:solidFill>
              </a:rPr>
              <a:t> </a:t>
            </a:r>
            <a:r>
              <a:rPr lang="en-US" u="none" dirty="0">
                <a:solidFill>
                  <a:schemeClr val="tx1"/>
                </a:solidFill>
              </a:rPr>
              <a:t>add links</a:t>
            </a:r>
            <a:endParaRPr lang="en-NZ" u="none" dirty="0"/>
          </a:p>
        </p:txBody>
      </p:sp>
      <p:sp>
        <p:nvSpPr>
          <p:cNvPr id="4" name="Slide Number Placeholder 3"/>
          <p:cNvSpPr>
            <a:spLocks noGrp="1"/>
          </p:cNvSpPr>
          <p:nvPr>
            <p:ph type="sldNum" sz="quarter" idx="5"/>
          </p:nvPr>
        </p:nvSpPr>
        <p:spPr/>
        <p:txBody>
          <a:bodyPr/>
          <a:lstStyle/>
          <a:p>
            <a:fld id="{804CAE65-5D05-47D1-AFA7-440C7D51E4AB}" type="slidenum">
              <a:rPr lang="en-NZ" smtClean="0"/>
              <a:t>7</a:t>
            </a:fld>
            <a:endParaRPr lang="en-NZ"/>
          </a:p>
        </p:txBody>
      </p:sp>
    </p:spTree>
    <p:extLst>
      <p:ext uri="{BB962C8B-B14F-4D97-AF65-F5344CB8AC3E}">
        <p14:creationId xmlns:p14="http://schemas.microsoft.com/office/powerpoint/2010/main" val="388018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NZ" dirty="0"/>
              <a:t>To determine the level of risk – plot the ‘consequence’ and ‘likelihood’ on the risk matrix table. Use the previous slide for consequence and likelihood descriptions.</a:t>
            </a:r>
          </a:p>
          <a:p>
            <a:pPr marL="228600" indent="-228600">
              <a:buFont typeface="+mj-lt"/>
              <a:buAutoNum type="arabicPeriod"/>
            </a:pPr>
            <a:r>
              <a:rPr lang="en-NZ" dirty="0"/>
              <a:t>By allocating a risk rating, we can assess what risks need to be managed first and prioritise resources to ensure effective controls are put in place to eliminate or minimise the risk of harm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sz="1200" dirty="0"/>
              <a:t>High risk Hazards should always be </a:t>
            </a:r>
            <a:r>
              <a:rPr lang="en-NZ" sz="1200" u="sng" dirty="0"/>
              <a:t>escalated</a:t>
            </a:r>
            <a:r>
              <a:rPr lang="en-NZ" sz="1200" dirty="0"/>
              <a:t> and prioritised first – These should be reported to the Centre Advisor as soon as possible.</a:t>
            </a:r>
            <a:endParaRPr lang="en-NZ" dirty="0"/>
          </a:p>
        </p:txBody>
      </p:sp>
      <p:sp>
        <p:nvSpPr>
          <p:cNvPr id="4" name="Slide Number Placeholder 3"/>
          <p:cNvSpPr>
            <a:spLocks noGrp="1"/>
          </p:cNvSpPr>
          <p:nvPr>
            <p:ph type="sldNum" sz="quarter" idx="5"/>
          </p:nvPr>
        </p:nvSpPr>
        <p:spPr/>
        <p:txBody>
          <a:bodyPr/>
          <a:lstStyle/>
          <a:p>
            <a:fld id="{804CAE65-5D05-47D1-AFA7-440C7D51E4AB}" type="slidenum">
              <a:rPr lang="en-NZ" smtClean="0"/>
              <a:t>8</a:t>
            </a:fld>
            <a:endParaRPr lang="en-NZ"/>
          </a:p>
        </p:txBody>
      </p:sp>
    </p:spTree>
    <p:extLst>
      <p:ext uri="{BB962C8B-B14F-4D97-AF65-F5344CB8AC3E}">
        <p14:creationId xmlns:p14="http://schemas.microsoft.com/office/powerpoint/2010/main" val="4136324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NZ" dirty="0"/>
              <a:t>To determine the level of risk – plot the ‘consequence’ and ‘likelihood’ on the risk matrix table. Use the previous slide for consequence and likelihood descriptions.</a:t>
            </a:r>
          </a:p>
          <a:p>
            <a:pPr marL="228600" indent="-228600">
              <a:buFont typeface="+mj-lt"/>
              <a:buAutoNum type="arabicPeriod"/>
            </a:pPr>
            <a:r>
              <a:rPr lang="en-NZ" dirty="0"/>
              <a:t>By allocating a risk rating, we can assess what risks need to be managed first and prioritise resources to ensure effective controls are put in place to eliminate or minimise the risk of harm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sz="1200" dirty="0"/>
              <a:t>High risk Hazards should always be </a:t>
            </a:r>
            <a:r>
              <a:rPr lang="en-NZ" sz="1200" u="sng" dirty="0"/>
              <a:t>escalated</a:t>
            </a:r>
            <a:r>
              <a:rPr lang="en-NZ" sz="1200" dirty="0"/>
              <a:t> and prioritised first – These should be reported to the Centre Advisor as soon as possible.</a:t>
            </a:r>
            <a:endParaRPr lang="en-NZ" dirty="0"/>
          </a:p>
        </p:txBody>
      </p:sp>
      <p:sp>
        <p:nvSpPr>
          <p:cNvPr id="4" name="Slide Number Placeholder 3"/>
          <p:cNvSpPr>
            <a:spLocks noGrp="1"/>
          </p:cNvSpPr>
          <p:nvPr>
            <p:ph type="sldNum" sz="quarter" idx="5"/>
          </p:nvPr>
        </p:nvSpPr>
        <p:spPr/>
        <p:txBody>
          <a:bodyPr/>
          <a:lstStyle/>
          <a:p>
            <a:fld id="{804CAE65-5D05-47D1-AFA7-440C7D51E4AB}" type="slidenum">
              <a:rPr lang="en-NZ" smtClean="0"/>
              <a:t>9</a:t>
            </a:fld>
            <a:endParaRPr lang="en-NZ"/>
          </a:p>
        </p:txBody>
      </p:sp>
    </p:spTree>
    <p:extLst>
      <p:ext uri="{BB962C8B-B14F-4D97-AF65-F5344CB8AC3E}">
        <p14:creationId xmlns:p14="http://schemas.microsoft.com/office/powerpoint/2010/main" val="78557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NZ" dirty="0"/>
          </a:p>
        </p:txBody>
      </p:sp>
      <p:sp>
        <p:nvSpPr>
          <p:cNvPr id="4" name="Slide Number Placeholder 3"/>
          <p:cNvSpPr>
            <a:spLocks noGrp="1"/>
          </p:cNvSpPr>
          <p:nvPr>
            <p:ph type="sldNum" sz="quarter" idx="5"/>
          </p:nvPr>
        </p:nvSpPr>
        <p:spPr/>
        <p:txBody>
          <a:bodyPr/>
          <a:lstStyle/>
          <a:p>
            <a:fld id="{804CAE65-5D05-47D1-AFA7-440C7D51E4AB}" type="slidenum">
              <a:rPr lang="en-NZ" smtClean="0"/>
              <a:t>10</a:t>
            </a:fld>
            <a:endParaRPr lang="en-NZ"/>
          </a:p>
        </p:txBody>
      </p:sp>
    </p:spTree>
    <p:extLst>
      <p:ext uri="{BB962C8B-B14F-4D97-AF65-F5344CB8AC3E}">
        <p14:creationId xmlns:p14="http://schemas.microsoft.com/office/powerpoint/2010/main" val="4192368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Every accident, injury or illness occurring on session must</a:t>
            </a:r>
            <a:r>
              <a:rPr lang="en-NZ" baseline="0" dirty="0"/>
              <a:t> be recorded. Even if the accident only required a hug, it should be recorded as then you can see whether any trends are occurring, e.g. a tripping hazard is actually present. There is an A4 sized record sheet in the P&amp;P folder, however to save the trees, and make it easier to store, and review, these records, your Centre could choose to purchase one of these A5 sized record books (available easily online from stationery and ECE websites). This book allows for two records per page, and are carbon copied, so a copy can be removed and given to the parent of any children who are independently attending session. </a:t>
            </a:r>
            <a:r>
              <a:rPr lang="en-NZ" dirty="0"/>
              <a:t>Records of minor illnesses, incidents, and injuries</a:t>
            </a:r>
            <a:r>
              <a:rPr lang="en-NZ" baseline="0" dirty="0"/>
              <a:t> must be retained for two years.</a:t>
            </a:r>
          </a:p>
          <a:p>
            <a:r>
              <a:rPr lang="en-NZ" baseline="0" dirty="0"/>
              <a:t>Records of notifiable events must be keep for five years.</a:t>
            </a:r>
            <a:endParaRPr lang="en-NZ" dirty="0"/>
          </a:p>
        </p:txBody>
      </p:sp>
      <p:sp>
        <p:nvSpPr>
          <p:cNvPr id="4" name="Slide Number Placeholder 3"/>
          <p:cNvSpPr>
            <a:spLocks noGrp="1"/>
          </p:cNvSpPr>
          <p:nvPr>
            <p:ph type="sldNum" sz="quarter" idx="10"/>
          </p:nvPr>
        </p:nvSpPr>
        <p:spPr/>
        <p:txBody>
          <a:bodyPr/>
          <a:lstStyle/>
          <a:p>
            <a:fld id="{804CAE65-5D05-47D1-AFA7-440C7D51E4AB}" type="slidenum">
              <a:rPr lang="en-NZ" smtClean="0"/>
              <a:t>11</a:t>
            </a:fld>
            <a:endParaRPr lang="en-NZ"/>
          </a:p>
        </p:txBody>
      </p:sp>
    </p:spTree>
    <p:extLst>
      <p:ext uri="{BB962C8B-B14F-4D97-AF65-F5344CB8AC3E}">
        <p14:creationId xmlns:p14="http://schemas.microsoft.com/office/powerpoint/2010/main" val="4045529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a:t>The suggested contents for your Civil</a:t>
            </a:r>
            <a:r>
              <a:rPr lang="en-NZ" baseline="0" dirty="0"/>
              <a:t> Defence Kit can be found in the P&amp;P folder, and a termly content checklist pages (I suggest you print this each year and store with your CD kit to make checking each term easy). The contents needs to account for your role numbers, so don’t forget to top up the amounts if your role increases. The contents should be checked each term, put this task on the Centre’s Annual Management Plan as a reminder.</a:t>
            </a:r>
          </a:p>
          <a:p>
            <a:pPr marL="0" marR="0" indent="0" algn="l" defTabSz="914400" rtl="0" eaLnBrk="1" fontAlgn="auto" latinLnBrk="0" hangingPunct="1">
              <a:lnSpc>
                <a:spcPct val="100000"/>
              </a:lnSpc>
              <a:spcBef>
                <a:spcPts val="0"/>
              </a:spcBef>
              <a:spcAft>
                <a:spcPts val="0"/>
              </a:spcAft>
              <a:buClrTx/>
              <a:buSzTx/>
              <a:buFontTx/>
              <a:buNone/>
              <a:tabLst/>
              <a:defRPr/>
            </a:pPr>
            <a:r>
              <a:rPr lang="en-NZ" dirty="0"/>
              <a:t>The minimum</a:t>
            </a:r>
            <a:r>
              <a:rPr lang="en-NZ" baseline="0" dirty="0"/>
              <a:t> contents for your first aid kit can be found in Appendix 1 of the Licensing Criteria. The P&amp;P folder also has suggested FA kit contents, and checklist pages (I suggest you print this each year and store with your FA kit to make checking each term easy). The contents should be checked each term, put this task on the Centre’s Annual Management Plan as a reminder. Do the Civil Defence kit one month, and the FA kit another month.</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a:t>There are lots of pre-made FA kit options these days, some of which are very easy to mount to the wall, but then click off and take where needed. They normally come with enough space to add any extra items you may require.</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a:t>The </a:t>
            </a:r>
            <a:r>
              <a:rPr lang="en-NZ" baseline="0" dirty="0" err="1"/>
              <a:t>MoH</a:t>
            </a:r>
            <a:r>
              <a:rPr lang="en-NZ" baseline="0" dirty="0"/>
              <a:t> infectious disease posters should be on the wall next to your first aid kit.</a:t>
            </a:r>
            <a:endParaRPr lang="en-NZ" dirty="0"/>
          </a:p>
          <a:p>
            <a:endParaRPr lang="en-NZ" dirty="0"/>
          </a:p>
        </p:txBody>
      </p:sp>
      <p:sp>
        <p:nvSpPr>
          <p:cNvPr id="4" name="Slide Number Placeholder 3"/>
          <p:cNvSpPr>
            <a:spLocks noGrp="1"/>
          </p:cNvSpPr>
          <p:nvPr>
            <p:ph type="sldNum" sz="quarter" idx="10"/>
          </p:nvPr>
        </p:nvSpPr>
        <p:spPr/>
        <p:txBody>
          <a:bodyPr/>
          <a:lstStyle/>
          <a:p>
            <a:fld id="{804CAE65-5D05-47D1-AFA7-440C7D51E4AB}" type="slidenum">
              <a:rPr lang="en-NZ" smtClean="0"/>
              <a:t>12</a:t>
            </a:fld>
            <a:endParaRPr lang="en-NZ"/>
          </a:p>
        </p:txBody>
      </p:sp>
    </p:spTree>
    <p:extLst>
      <p:ext uri="{BB962C8B-B14F-4D97-AF65-F5344CB8AC3E}">
        <p14:creationId xmlns:p14="http://schemas.microsoft.com/office/powerpoint/2010/main" val="51810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53F6-AEE5-481E-97AE-0F3A41D9D8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6580F9E4-0121-485A-B83C-F1B5454FA6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CFE3D282-96F0-45A9-9A25-DBB7AFBD45C8}"/>
              </a:ext>
            </a:extLst>
          </p:cNvPr>
          <p:cNvSpPr>
            <a:spLocks noGrp="1"/>
          </p:cNvSpPr>
          <p:nvPr>
            <p:ph type="dt" sz="half" idx="10"/>
          </p:nvPr>
        </p:nvSpPr>
        <p:spPr/>
        <p:txBody>
          <a:bodyPr/>
          <a:lstStyle/>
          <a:p>
            <a:fld id="{CB1829EF-4A95-4FE3-B7EC-08DCA0F32A5F}" type="datetimeFigureOut">
              <a:rPr lang="en-NZ" smtClean="0"/>
              <a:t>23/11/2023</a:t>
            </a:fld>
            <a:endParaRPr lang="en-NZ"/>
          </a:p>
        </p:txBody>
      </p:sp>
      <p:sp>
        <p:nvSpPr>
          <p:cNvPr id="5" name="Footer Placeholder 4">
            <a:extLst>
              <a:ext uri="{FF2B5EF4-FFF2-40B4-BE49-F238E27FC236}">
                <a16:creationId xmlns:a16="http://schemas.microsoft.com/office/drawing/2014/main" id="{58A03758-40CA-4D8C-BA3A-A91D22540E3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F223957-128C-4B26-96C0-AC148C4B0D1E}"/>
              </a:ext>
            </a:extLst>
          </p:cNvPr>
          <p:cNvSpPr>
            <a:spLocks noGrp="1"/>
          </p:cNvSpPr>
          <p:nvPr>
            <p:ph type="sldNum" sz="quarter" idx="12"/>
          </p:nvPr>
        </p:nvSpPr>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01606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FBFE5-D4BD-4D69-983C-66DC1A37B54F}"/>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D582549-4872-400D-B334-CFF666607C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811D9C9-F05D-4759-9599-EE8439EAB466}"/>
              </a:ext>
            </a:extLst>
          </p:cNvPr>
          <p:cNvSpPr>
            <a:spLocks noGrp="1"/>
          </p:cNvSpPr>
          <p:nvPr>
            <p:ph type="dt" sz="half" idx="10"/>
          </p:nvPr>
        </p:nvSpPr>
        <p:spPr/>
        <p:txBody>
          <a:bodyPr/>
          <a:lstStyle/>
          <a:p>
            <a:fld id="{CB1829EF-4A95-4FE3-B7EC-08DCA0F32A5F}" type="datetimeFigureOut">
              <a:rPr lang="en-NZ" smtClean="0"/>
              <a:t>23/11/2023</a:t>
            </a:fld>
            <a:endParaRPr lang="en-NZ"/>
          </a:p>
        </p:txBody>
      </p:sp>
      <p:sp>
        <p:nvSpPr>
          <p:cNvPr id="5" name="Footer Placeholder 4">
            <a:extLst>
              <a:ext uri="{FF2B5EF4-FFF2-40B4-BE49-F238E27FC236}">
                <a16:creationId xmlns:a16="http://schemas.microsoft.com/office/drawing/2014/main" id="{C749D4E4-3669-43D4-AA17-E5E13A0A6D9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6300ED6-FA53-465A-9CC4-A290EBD87754}"/>
              </a:ext>
            </a:extLst>
          </p:cNvPr>
          <p:cNvSpPr>
            <a:spLocks noGrp="1"/>
          </p:cNvSpPr>
          <p:nvPr>
            <p:ph type="sldNum" sz="quarter" idx="12"/>
          </p:nvPr>
        </p:nvSpPr>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44539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B61D98-DFFF-4518-94CD-59B6B86F14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173041D-D815-4082-9170-447060B4F8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70B077F-FB0A-4D60-9A61-E5329EE2A083}"/>
              </a:ext>
            </a:extLst>
          </p:cNvPr>
          <p:cNvSpPr>
            <a:spLocks noGrp="1"/>
          </p:cNvSpPr>
          <p:nvPr>
            <p:ph type="dt" sz="half" idx="10"/>
          </p:nvPr>
        </p:nvSpPr>
        <p:spPr/>
        <p:txBody>
          <a:bodyPr/>
          <a:lstStyle/>
          <a:p>
            <a:fld id="{CB1829EF-4A95-4FE3-B7EC-08DCA0F32A5F}" type="datetimeFigureOut">
              <a:rPr lang="en-NZ" smtClean="0"/>
              <a:t>23/11/2023</a:t>
            </a:fld>
            <a:endParaRPr lang="en-NZ"/>
          </a:p>
        </p:txBody>
      </p:sp>
      <p:sp>
        <p:nvSpPr>
          <p:cNvPr id="5" name="Footer Placeholder 4">
            <a:extLst>
              <a:ext uri="{FF2B5EF4-FFF2-40B4-BE49-F238E27FC236}">
                <a16:creationId xmlns:a16="http://schemas.microsoft.com/office/drawing/2014/main" id="{D5FB126D-FE98-4AD9-85BB-2C4F5C6216E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314D14F-26E8-47BC-B059-46C01B05FEF6}"/>
              </a:ext>
            </a:extLst>
          </p:cNvPr>
          <p:cNvSpPr>
            <a:spLocks noGrp="1"/>
          </p:cNvSpPr>
          <p:nvPr>
            <p:ph type="sldNum" sz="quarter" idx="12"/>
          </p:nvPr>
        </p:nvSpPr>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58863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A18F-8D26-403A-B4BD-79B2CA72B12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A84AF1D-AA99-4DB8-9BEF-8DA639BEC2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DFDC997-69E9-4D52-90C6-814B20D51F53}"/>
              </a:ext>
            </a:extLst>
          </p:cNvPr>
          <p:cNvSpPr>
            <a:spLocks noGrp="1"/>
          </p:cNvSpPr>
          <p:nvPr>
            <p:ph type="dt" sz="half" idx="10"/>
          </p:nvPr>
        </p:nvSpPr>
        <p:spPr/>
        <p:txBody>
          <a:bodyPr/>
          <a:lstStyle/>
          <a:p>
            <a:fld id="{CB1829EF-4A95-4FE3-B7EC-08DCA0F32A5F}" type="datetimeFigureOut">
              <a:rPr lang="en-NZ" smtClean="0"/>
              <a:t>23/11/2023</a:t>
            </a:fld>
            <a:endParaRPr lang="en-NZ"/>
          </a:p>
        </p:txBody>
      </p:sp>
      <p:sp>
        <p:nvSpPr>
          <p:cNvPr id="5" name="Footer Placeholder 4">
            <a:extLst>
              <a:ext uri="{FF2B5EF4-FFF2-40B4-BE49-F238E27FC236}">
                <a16:creationId xmlns:a16="http://schemas.microsoft.com/office/drawing/2014/main" id="{AF74F416-D85F-41F8-B41E-584FBDE828D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4226E8E-C919-4B49-AC96-C3F32A5DA82C}"/>
              </a:ext>
            </a:extLst>
          </p:cNvPr>
          <p:cNvSpPr>
            <a:spLocks noGrp="1"/>
          </p:cNvSpPr>
          <p:nvPr>
            <p:ph type="sldNum" sz="quarter" idx="12"/>
          </p:nvPr>
        </p:nvSpPr>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10014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79E3-E134-4F55-9F0B-7B4EA5FE02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6EF024F-3C11-496D-B278-ACD4ACF2A1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9A99DA-0A92-415E-89F2-7404F8577A76}"/>
              </a:ext>
            </a:extLst>
          </p:cNvPr>
          <p:cNvSpPr>
            <a:spLocks noGrp="1"/>
          </p:cNvSpPr>
          <p:nvPr>
            <p:ph type="dt" sz="half" idx="10"/>
          </p:nvPr>
        </p:nvSpPr>
        <p:spPr/>
        <p:txBody>
          <a:bodyPr/>
          <a:lstStyle/>
          <a:p>
            <a:fld id="{CB1829EF-4A95-4FE3-B7EC-08DCA0F32A5F}" type="datetimeFigureOut">
              <a:rPr lang="en-NZ" smtClean="0"/>
              <a:t>23/11/2023</a:t>
            </a:fld>
            <a:endParaRPr lang="en-NZ"/>
          </a:p>
        </p:txBody>
      </p:sp>
      <p:sp>
        <p:nvSpPr>
          <p:cNvPr id="5" name="Footer Placeholder 4">
            <a:extLst>
              <a:ext uri="{FF2B5EF4-FFF2-40B4-BE49-F238E27FC236}">
                <a16:creationId xmlns:a16="http://schemas.microsoft.com/office/drawing/2014/main" id="{1704AE82-9581-450E-8E85-8F797A5CD97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928B00F-496D-494B-892F-FC5BB430DDD0}"/>
              </a:ext>
            </a:extLst>
          </p:cNvPr>
          <p:cNvSpPr>
            <a:spLocks noGrp="1"/>
          </p:cNvSpPr>
          <p:nvPr>
            <p:ph type="sldNum" sz="quarter" idx="12"/>
          </p:nvPr>
        </p:nvSpPr>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258717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0A0F-570A-4BD0-8586-4F6C42ED02F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4EC723D-B9F9-4A8C-8F51-0DD738DB6B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6B9DB55-389E-4615-B119-8459E6D4A9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F964CEE-AD6A-480C-A7F3-AD853D32E242}"/>
              </a:ext>
            </a:extLst>
          </p:cNvPr>
          <p:cNvSpPr>
            <a:spLocks noGrp="1"/>
          </p:cNvSpPr>
          <p:nvPr>
            <p:ph type="dt" sz="half" idx="10"/>
          </p:nvPr>
        </p:nvSpPr>
        <p:spPr/>
        <p:txBody>
          <a:bodyPr/>
          <a:lstStyle/>
          <a:p>
            <a:fld id="{CB1829EF-4A95-4FE3-B7EC-08DCA0F32A5F}" type="datetimeFigureOut">
              <a:rPr lang="en-NZ" smtClean="0"/>
              <a:t>23/11/2023</a:t>
            </a:fld>
            <a:endParaRPr lang="en-NZ"/>
          </a:p>
        </p:txBody>
      </p:sp>
      <p:sp>
        <p:nvSpPr>
          <p:cNvPr id="6" name="Footer Placeholder 5">
            <a:extLst>
              <a:ext uri="{FF2B5EF4-FFF2-40B4-BE49-F238E27FC236}">
                <a16:creationId xmlns:a16="http://schemas.microsoft.com/office/drawing/2014/main" id="{9572E837-0EAF-4A3E-BF9A-B951D3E6DBD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443836F-0195-480A-8536-CAB2C98EC584}"/>
              </a:ext>
            </a:extLst>
          </p:cNvPr>
          <p:cNvSpPr>
            <a:spLocks noGrp="1"/>
          </p:cNvSpPr>
          <p:nvPr>
            <p:ph type="sldNum" sz="quarter" idx="12"/>
          </p:nvPr>
        </p:nvSpPr>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83342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91BD-ABC6-4F15-AB00-633EE1669F92}"/>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C7E99EA-3FF6-477F-B0AB-2420C864C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9DE3AB-6A07-4F63-9E5C-51092F41C9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69F1AB20-DBBC-4FF5-A2F0-FE62A8BC1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F7D6D7-3BD5-4FCD-A319-C0C12C3E02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79F1CBA-967B-4198-95AB-7A6B62BE07DA}"/>
              </a:ext>
            </a:extLst>
          </p:cNvPr>
          <p:cNvSpPr>
            <a:spLocks noGrp="1"/>
          </p:cNvSpPr>
          <p:nvPr>
            <p:ph type="dt" sz="half" idx="10"/>
          </p:nvPr>
        </p:nvSpPr>
        <p:spPr/>
        <p:txBody>
          <a:bodyPr/>
          <a:lstStyle/>
          <a:p>
            <a:fld id="{CB1829EF-4A95-4FE3-B7EC-08DCA0F32A5F}" type="datetimeFigureOut">
              <a:rPr lang="en-NZ" smtClean="0"/>
              <a:t>23/11/2023</a:t>
            </a:fld>
            <a:endParaRPr lang="en-NZ"/>
          </a:p>
        </p:txBody>
      </p:sp>
      <p:sp>
        <p:nvSpPr>
          <p:cNvPr id="8" name="Footer Placeholder 7">
            <a:extLst>
              <a:ext uri="{FF2B5EF4-FFF2-40B4-BE49-F238E27FC236}">
                <a16:creationId xmlns:a16="http://schemas.microsoft.com/office/drawing/2014/main" id="{E5A0679E-5CEC-4DDC-B155-86F6FD7C9615}"/>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93915071-DDC1-44C2-89BE-A99F2469F774}"/>
              </a:ext>
            </a:extLst>
          </p:cNvPr>
          <p:cNvSpPr>
            <a:spLocks noGrp="1"/>
          </p:cNvSpPr>
          <p:nvPr>
            <p:ph type="sldNum" sz="quarter" idx="12"/>
          </p:nvPr>
        </p:nvSpPr>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262661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CD66-27FC-4146-9577-0E4A47205DA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B5F331D-86DA-4AFF-803B-BB3CD4E05B7C}"/>
              </a:ext>
            </a:extLst>
          </p:cNvPr>
          <p:cNvSpPr>
            <a:spLocks noGrp="1"/>
          </p:cNvSpPr>
          <p:nvPr>
            <p:ph type="dt" sz="half" idx="10"/>
          </p:nvPr>
        </p:nvSpPr>
        <p:spPr/>
        <p:txBody>
          <a:bodyPr/>
          <a:lstStyle/>
          <a:p>
            <a:fld id="{CB1829EF-4A95-4FE3-B7EC-08DCA0F32A5F}" type="datetimeFigureOut">
              <a:rPr lang="en-NZ" smtClean="0"/>
              <a:t>23/11/2023</a:t>
            </a:fld>
            <a:endParaRPr lang="en-NZ"/>
          </a:p>
        </p:txBody>
      </p:sp>
      <p:sp>
        <p:nvSpPr>
          <p:cNvPr id="4" name="Footer Placeholder 3">
            <a:extLst>
              <a:ext uri="{FF2B5EF4-FFF2-40B4-BE49-F238E27FC236}">
                <a16:creationId xmlns:a16="http://schemas.microsoft.com/office/drawing/2014/main" id="{3BDB15E9-76DB-4BBD-8407-BE427DC7639F}"/>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4B54DE77-C28F-4BFF-A4C6-37B66B2DC356}"/>
              </a:ext>
            </a:extLst>
          </p:cNvPr>
          <p:cNvSpPr>
            <a:spLocks noGrp="1"/>
          </p:cNvSpPr>
          <p:nvPr>
            <p:ph type="sldNum" sz="quarter" idx="12"/>
          </p:nvPr>
        </p:nvSpPr>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42937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73A3-80BB-44E7-8831-4C3380CA3102}"/>
              </a:ext>
            </a:extLst>
          </p:cNvPr>
          <p:cNvSpPr>
            <a:spLocks noGrp="1"/>
          </p:cNvSpPr>
          <p:nvPr>
            <p:ph type="dt" sz="half" idx="10"/>
          </p:nvPr>
        </p:nvSpPr>
        <p:spPr/>
        <p:txBody>
          <a:bodyPr/>
          <a:lstStyle/>
          <a:p>
            <a:fld id="{CB1829EF-4A95-4FE3-B7EC-08DCA0F32A5F}" type="datetimeFigureOut">
              <a:rPr lang="en-NZ" smtClean="0"/>
              <a:t>23/11/2023</a:t>
            </a:fld>
            <a:endParaRPr lang="en-NZ"/>
          </a:p>
        </p:txBody>
      </p:sp>
      <p:sp>
        <p:nvSpPr>
          <p:cNvPr id="3" name="Footer Placeholder 2">
            <a:extLst>
              <a:ext uri="{FF2B5EF4-FFF2-40B4-BE49-F238E27FC236}">
                <a16:creationId xmlns:a16="http://schemas.microsoft.com/office/drawing/2014/main" id="{2F293779-D41B-4C53-8E35-BA663163B32F}"/>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2CC5DA20-0208-4A5A-BF2E-E7CC3936DA56}"/>
              </a:ext>
            </a:extLst>
          </p:cNvPr>
          <p:cNvSpPr>
            <a:spLocks noGrp="1"/>
          </p:cNvSpPr>
          <p:nvPr>
            <p:ph type="sldNum" sz="quarter" idx="12"/>
          </p:nvPr>
        </p:nvSpPr>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381989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F8D8-3D9D-46D9-9169-238C89CFEF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B2B32EF-5400-4945-BD46-6CE575B239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37CBDD2-ABAF-41A7-ADA6-E12DAD5D7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2AAE92-558A-40E7-A16E-983F6B0466E0}"/>
              </a:ext>
            </a:extLst>
          </p:cNvPr>
          <p:cNvSpPr>
            <a:spLocks noGrp="1"/>
          </p:cNvSpPr>
          <p:nvPr>
            <p:ph type="dt" sz="half" idx="10"/>
          </p:nvPr>
        </p:nvSpPr>
        <p:spPr/>
        <p:txBody>
          <a:bodyPr/>
          <a:lstStyle/>
          <a:p>
            <a:fld id="{CB1829EF-4A95-4FE3-B7EC-08DCA0F32A5F}" type="datetimeFigureOut">
              <a:rPr lang="en-NZ" smtClean="0"/>
              <a:t>23/11/2023</a:t>
            </a:fld>
            <a:endParaRPr lang="en-NZ"/>
          </a:p>
        </p:txBody>
      </p:sp>
      <p:sp>
        <p:nvSpPr>
          <p:cNvPr id="6" name="Footer Placeholder 5">
            <a:extLst>
              <a:ext uri="{FF2B5EF4-FFF2-40B4-BE49-F238E27FC236}">
                <a16:creationId xmlns:a16="http://schemas.microsoft.com/office/drawing/2014/main" id="{5CDDE5A2-1719-4F07-BC06-943BFDB94AE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21B14AC-848F-4C09-8ECB-9708D367DE51}"/>
              </a:ext>
            </a:extLst>
          </p:cNvPr>
          <p:cNvSpPr>
            <a:spLocks noGrp="1"/>
          </p:cNvSpPr>
          <p:nvPr>
            <p:ph type="sldNum" sz="quarter" idx="12"/>
          </p:nvPr>
        </p:nvSpPr>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19767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8E83-927F-4461-991B-0DCF628BA8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217DFB80-AAF6-426E-BA68-9F2E39FBAA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2E397FE1-9895-4983-8FD0-D55EF100D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0F21A6-00D7-42AC-8C79-5F695D15E32E}"/>
              </a:ext>
            </a:extLst>
          </p:cNvPr>
          <p:cNvSpPr>
            <a:spLocks noGrp="1"/>
          </p:cNvSpPr>
          <p:nvPr>
            <p:ph type="dt" sz="half" idx="10"/>
          </p:nvPr>
        </p:nvSpPr>
        <p:spPr/>
        <p:txBody>
          <a:bodyPr/>
          <a:lstStyle/>
          <a:p>
            <a:fld id="{CB1829EF-4A95-4FE3-B7EC-08DCA0F32A5F}" type="datetimeFigureOut">
              <a:rPr lang="en-NZ" smtClean="0"/>
              <a:t>23/11/2023</a:t>
            </a:fld>
            <a:endParaRPr lang="en-NZ"/>
          </a:p>
        </p:txBody>
      </p:sp>
      <p:sp>
        <p:nvSpPr>
          <p:cNvPr id="6" name="Footer Placeholder 5">
            <a:extLst>
              <a:ext uri="{FF2B5EF4-FFF2-40B4-BE49-F238E27FC236}">
                <a16:creationId xmlns:a16="http://schemas.microsoft.com/office/drawing/2014/main" id="{70EA2530-BEB6-4DBA-982B-80455B4753D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2E1E209-7A1B-474E-9715-27F8999B9305}"/>
              </a:ext>
            </a:extLst>
          </p:cNvPr>
          <p:cNvSpPr>
            <a:spLocks noGrp="1"/>
          </p:cNvSpPr>
          <p:nvPr>
            <p:ph type="sldNum" sz="quarter" idx="12"/>
          </p:nvPr>
        </p:nvSpPr>
        <p:spPr/>
        <p:txBody>
          <a:bodyPr/>
          <a:lstStyle/>
          <a:p>
            <a:fld id="{FB784C89-78E4-4473-8526-AEB8C692B9E6}" type="slidenum">
              <a:rPr lang="en-NZ" smtClean="0"/>
              <a:t>‹#›</a:t>
            </a:fld>
            <a:endParaRPr lang="en-NZ"/>
          </a:p>
        </p:txBody>
      </p:sp>
    </p:spTree>
    <p:extLst>
      <p:ext uri="{BB962C8B-B14F-4D97-AF65-F5344CB8AC3E}">
        <p14:creationId xmlns:p14="http://schemas.microsoft.com/office/powerpoint/2010/main" val="419193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3B24A-9513-4335-B14F-5ED998B53B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496FCE4-B7F7-4C97-8D42-0C17E872C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7EB9FA1-02EF-4C2D-AD6B-DD1942AD8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829EF-4A95-4FE3-B7EC-08DCA0F32A5F}" type="datetimeFigureOut">
              <a:rPr lang="en-NZ" smtClean="0"/>
              <a:t>23/11/2023</a:t>
            </a:fld>
            <a:endParaRPr lang="en-NZ"/>
          </a:p>
        </p:txBody>
      </p:sp>
      <p:sp>
        <p:nvSpPr>
          <p:cNvPr id="5" name="Footer Placeholder 4">
            <a:extLst>
              <a:ext uri="{FF2B5EF4-FFF2-40B4-BE49-F238E27FC236}">
                <a16:creationId xmlns:a16="http://schemas.microsoft.com/office/drawing/2014/main" id="{F8536477-31CB-4AAC-B0B8-6FE38A5A16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094D6A76-40E9-4E81-BA9F-8D23B4336B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84C89-78E4-4473-8526-AEB8C692B9E6}" type="slidenum">
              <a:rPr lang="en-NZ" smtClean="0"/>
              <a:t>‹#›</a:t>
            </a:fld>
            <a:endParaRPr lang="en-NZ"/>
          </a:p>
        </p:txBody>
      </p:sp>
    </p:spTree>
    <p:extLst>
      <p:ext uri="{BB962C8B-B14F-4D97-AF65-F5344CB8AC3E}">
        <p14:creationId xmlns:p14="http://schemas.microsoft.com/office/powerpoint/2010/main" val="1207383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orksafe.govt.nz/notifications/notifiable-event/what-is-a-notifiable-event/"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308EA9-ABD4-4BBB-AA96-D2EB80A084A0}"/>
              </a:ext>
            </a:extLst>
          </p:cNvPr>
          <p:cNvSpPr/>
          <p:nvPr/>
        </p:nvSpPr>
        <p:spPr>
          <a:xfrm>
            <a:off x="-140946" y="0"/>
            <a:ext cx="12412707" cy="6908902"/>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AFE5E61B-BD4B-4D0E-B16E-049A61F855E2}"/>
              </a:ext>
            </a:extLst>
          </p:cNvPr>
          <p:cNvSpPr>
            <a:spLocks noGrp="1"/>
          </p:cNvSpPr>
          <p:nvPr>
            <p:ph type="ctrTitle"/>
          </p:nvPr>
        </p:nvSpPr>
        <p:spPr>
          <a:xfrm>
            <a:off x="1485747" y="1300639"/>
            <a:ext cx="9591555" cy="1101718"/>
          </a:xfrm>
        </p:spPr>
        <p:txBody>
          <a:bodyPr>
            <a:noAutofit/>
          </a:bodyPr>
          <a:lstStyle/>
          <a:p>
            <a:r>
              <a:rPr lang="en-NZ">
                <a:effectLst/>
                <a:latin typeface="Calibri" panose="020F0502020204030204" pitchFamily="34" charset="0"/>
                <a:ea typeface="Calibri" panose="020F0502020204030204" pitchFamily="34" charset="0"/>
              </a:rPr>
              <a:t>Kaiwhakaihuwaka</a:t>
            </a:r>
            <a:endParaRPr lang="en-NZ" b="1" dirty="0">
              <a:latin typeface="+mn-lt"/>
            </a:endParaRPr>
          </a:p>
        </p:txBody>
      </p:sp>
      <p:sp>
        <p:nvSpPr>
          <p:cNvPr id="3" name="Subtitle 2">
            <a:extLst>
              <a:ext uri="{FF2B5EF4-FFF2-40B4-BE49-F238E27FC236}">
                <a16:creationId xmlns:a16="http://schemas.microsoft.com/office/drawing/2014/main" id="{2CA7F93B-98F1-48D6-9C43-27686E6E8504}"/>
              </a:ext>
            </a:extLst>
          </p:cNvPr>
          <p:cNvSpPr>
            <a:spLocks noGrp="1"/>
          </p:cNvSpPr>
          <p:nvPr>
            <p:ph type="subTitle" idx="1"/>
          </p:nvPr>
        </p:nvSpPr>
        <p:spPr>
          <a:xfrm>
            <a:off x="1493408" y="2711405"/>
            <a:ext cx="9144000" cy="1655762"/>
          </a:xfrm>
        </p:spPr>
        <p:txBody>
          <a:bodyPr>
            <a:normAutofit/>
          </a:bodyPr>
          <a:lstStyle/>
          <a:p>
            <a:r>
              <a:rPr lang="en-NZ" sz="4400" dirty="0">
                <a:latin typeface="+mj-lt"/>
              </a:rPr>
              <a:t>Health and Safety Induction Training</a:t>
            </a:r>
          </a:p>
        </p:txBody>
      </p:sp>
      <p:pic>
        <p:nvPicPr>
          <p:cNvPr id="6" name="Picture 5" descr="A close up of a logo&#10;&#10;Description automatically generated">
            <a:extLst>
              <a:ext uri="{FF2B5EF4-FFF2-40B4-BE49-F238E27FC236}">
                <a16:creationId xmlns:a16="http://schemas.microsoft.com/office/drawing/2014/main" id="{7FAA90C2-E8C5-4426-9E51-FFD516A57C2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44908" y="5426383"/>
            <a:ext cx="2687530" cy="669728"/>
          </a:xfrm>
          <a:prstGeom prst="rect">
            <a:avLst/>
          </a:prstGeom>
        </p:spPr>
      </p:pic>
      <p:pic>
        <p:nvPicPr>
          <p:cNvPr id="8" name="Picture 7" descr="A close up of a logo&#10;&#10;Description automatically generated">
            <a:extLst>
              <a:ext uri="{FF2B5EF4-FFF2-40B4-BE49-F238E27FC236}">
                <a16:creationId xmlns:a16="http://schemas.microsoft.com/office/drawing/2014/main" id="{549A756C-D755-4F33-B0C6-F00D32A205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02708" y="5323602"/>
            <a:ext cx="2507081" cy="722273"/>
          </a:xfrm>
          <a:prstGeom prst="rect">
            <a:avLst/>
          </a:prstGeom>
        </p:spPr>
      </p:pic>
    </p:spTree>
    <p:extLst>
      <p:ext uri="{BB962C8B-B14F-4D97-AF65-F5344CB8AC3E}">
        <p14:creationId xmlns:p14="http://schemas.microsoft.com/office/powerpoint/2010/main" val="4088129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EAD6-5B20-6347-E1F9-E122EC766B04}"/>
              </a:ext>
            </a:extLst>
          </p:cNvPr>
          <p:cNvSpPr>
            <a:spLocks noGrp="1"/>
          </p:cNvSpPr>
          <p:nvPr>
            <p:ph type="title"/>
          </p:nvPr>
        </p:nvSpPr>
        <p:spPr>
          <a:xfrm>
            <a:off x="794948" y="150623"/>
            <a:ext cx="10515600" cy="1325563"/>
          </a:xfrm>
        </p:spPr>
        <p:txBody>
          <a:bodyPr/>
          <a:lstStyle/>
          <a:p>
            <a:pPr algn="ctr"/>
            <a:endParaRPr lang="en-NZ" b="1" dirty="0">
              <a:solidFill>
                <a:srgbClr val="7030A0"/>
              </a:solidFill>
              <a:latin typeface="+mn-lt"/>
            </a:endParaRPr>
          </a:p>
        </p:txBody>
      </p:sp>
      <p:sp>
        <p:nvSpPr>
          <p:cNvPr id="3" name="Content Placeholder 2">
            <a:extLst>
              <a:ext uri="{FF2B5EF4-FFF2-40B4-BE49-F238E27FC236}">
                <a16:creationId xmlns:a16="http://schemas.microsoft.com/office/drawing/2014/main" id="{F7CE3F4D-D12F-7A86-F865-0BFBF1C78259}"/>
              </a:ext>
            </a:extLst>
          </p:cNvPr>
          <p:cNvSpPr>
            <a:spLocks noGrp="1"/>
          </p:cNvSpPr>
          <p:nvPr>
            <p:ph idx="1"/>
          </p:nvPr>
        </p:nvSpPr>
        <p:spPr>
          <a:xfrm>
            <a:off x="838199" y="1027906"/>
            <a:ext cx="10515600" cy="3621506"/>
          </a:xfrm>
        </p:spPr>
        <p:txBody>
          <a:bodyPr/>
          <a:lstStyle/>
          <a:p>
            <a:endParaRPr lang="en-NZ" dirty="0"/>
          </a:p>
          <a:p>
            <a:endParaRPr lang="en-NZ" dirty="0"/>
          </a:p>
        </p:txBody>
      </p:sp>
      <p:pic>
        <p:nvPicPr>
          <p:cNvPr id="9" name="Picture 8">
            <a:extLst>
              <a:ext uri="{FF2B5EF4-FFF2-40B4-BE49-F238E27FC236}">
                <a16:creationId xmlns:a16="http://schemas.microsoft.com/office/drawing/2014/main" id="{F0BA62A6-B3B6-C807-48AE-719B870C6F70}"/>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329945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p:txBody>
          <a:bodyPr>
            <a:normAutofit/>
          </a:bodyPr>
          <a:lstStyle/>
          <a:p>
            <a:r>
              <a:rPr lang="en-NZ" sz="3400" b="1" dirty="0">
                <a:solidFill>
                  <a:srgbClr val="7030A0"/>
                </a:solidFill>
                <a:latin typeface="+mn-lt"/>
              </a:rPr>
              <a:t>Illnesses, Incidents, and Injuries</a:t>
            </a:r>
          </a:p>
        </p:txBody>
      </p:sp>
      <p:sp>
        <p:nvSpPr>
          <p:cNvPr id="5" name="Rectangle 4">
            <a:extLst>
              <a:ext uri="{FF2B5EF4-FFF2-40B4-BE49-F238E27FC236}">
                <a16:creationId xmlns:a16="http://schemas.microsoft.com/office/drawing/2014/main" id="{45459195-EF4E-495F-880D-2274CEE81112}"/>
              </a:ext>
            </a:extLst>
          </p:cNvPr>
          <p:cNvSpPr/>
          <p:nvPr/>
        </p:nvSpPr>
        <p:spPr>
          <a:xfrm>
            <a:off x="0" y="5677134"/>
            <a:ext cx="12192000" cy="11883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Content Placeholder 6" descr="A close up of a logo&#10;&#10;Description automatically generated">
            <a:extLst>
              <a:ext uri="{FF2B5EF4-FFF2-40B4-BE49-F238E27FC236}">
                <a16:creationId xmlns:a16="http://schemas.microsoft.com/office/drawing/2014/main" id="{1553411F-D66F-452B-A105-2D4B40460ECB}"/>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838200" y="5944984"/>
            <a:ext cx="2198615" cy="547891"/>
          </a:xfrm>
        </p:spPr>
      </p:pic>
      <p:pic>
        <p:nvPicPr>
          <p:cNvPr id="9" name="Picture 8" descr="A close up of a logo&#10;&#10;Description automatically generated">
            <a:extLst>
              <a:ext uri="{FF2B5EF4-FFF2-40B4-BE49-F238E27FC236}">
                <a16:creationId xmlns:a16="http://schemas.microsoft.com/office/drawing/2014/main" id="{453F71D8-462E-45E2-A120-B07136935D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91364" y="6218929"/>
            <a:ext cx="4862436" cy="239741"/>
          </a:xfrm>
          <a:prstGeom prst="rect">
            <a:avLst/>
          </a:prstGeom>
        </p:spPr>
      </p:pic>
      <p:sp>
        <p:nvSpPr>
          <p:cNvPr id="8" name="Rectangle 7">
            <a:extLst>
              <a:ext uri="{FF2B5EF4-FFF2-40B4-BE49-F238E27FC236}">
                <a16:creationId xmlns:a16="http://schemas.microsoft.com/office/drawing/2014/main" id="{7E28AEB6-78DF-4255-B279-686DA6F64708}"/>
              </a:ext>
            </a:extLst>
          </p:cNvPr>
          <p:cNvSpPr/>
          <p:nvPr/>
        </p:nvSpPr>
        <p:spPr>
          <a:xfrm>
            <a:off x="653970" y="1472718"/>
            <a:ext cx="5442030" cy="3583545"/>
          </a:xfrm>
          <a:prstGeom prst="rect">
            <a:avLst/>
          </a:prstGeom>
        </p:spPr>
        <p:txBody>
          <a:bodyPr wrap="square">
            <a:spAutoFit/>
          </a:bodyPr>
          <a:lstStyle/>
          <a:p>
            <a:pPr marL="342900" indent="-342900">
              <a:lnSpc>
                <a:spcPct val="150000"/>
              </a:lnSpc>
              <a:buFont typeface="Wingdings" panose="05000000000000000000" pitchFamily="2" charset="2"/>
              <a:buChar char="§"/>
            </a:pPr>
            <a:r>
              <a:rPr lang="en-NZ" sz="1700" dirty="0">
                <a:latin typeface="+mj-lt"/>
              </a:rPr>
              <a:t>Ensure all members know where the </a:t>
            </a:r>
            <a:r>
              <a:rPr lang="en-NZ" sz="1700" b="1" dirty="0">
                <a:latin typeface="+mj-lt"/>
              </a:rPr>
              <a:t>First Aid kit </a:t>
            </a:r>
            <a:r>
              <a:rPr lang="en-NZ" sz="1700" dirty="0">
                <a:latin typeface="+mj-lt"/>
              </a:rPr>
              <a:t>is located.</a:t>
            </a:r>
          </a:p>
          <a:p>
            <a:pPr marL="342900" indent="-342900">
              <a:lnSpc>
                <a:spcPct val="150000"/>
              </a:lnSpc>
              <a:buFont typeface="Wingdings" panose="05000000000000000000" pitchFamily="2" charset="2"/>
              <a:buChar char="§"/>
            </a:pPr>
            <a:r>
              <a:rPr lang="en-NZ" sz="1700" dirty="0">
                <a:latin typeface="+mj-lt"/>
              </a:rPr>
              <a:t>Ensure the </a:t>
            </a:r>
            <a:r>
              <a:rPr lang="en-NZ" sz="1700" b="1" dirty="0">
                <a:latin typeface="+mj-lt"/>
              </a:rPr>
              <a:t>Child Incident, Illness and Injury Flowchart </a:t>
            </a:r>
            <a:r>
              <a:rPr lang="en-NZ" sz="1700" dirty="0">
                <a:latin typeface="+mj-lt"/>
              </a:rPr>
              <a:t>is displayed for members information.</a:t>
            </a:r>
          </a:p>
          <a:p>
            <a:pPr marL="342900" indent="-342900">
              <a:lnSpc>
                <a:spcPct val="150000"/>
              </a:lnSpc>
              <a:buFont typeface="Wingdings" panose="05000000000000000000" pitchFamily="2" charset="2"/>
              <a:buChar char="§"/>
            </a:pPr>
            <a:r>
              <a:rPr lang="en-NZ" sz="1700" dirty="0">
                <a:latin typeface="+mj-lt"/>
              </a:rPr>
              <a:t>Ensure all members are easily able to identify the</a:t>
            </a:r>
            <a:r>
              <a:rPr lang="en-NZ" sz="1700" b="1" dirty="0">
                <a:latin typeface="+mj-lt"/>
              </a:rPr>
              <a:t> First Aiders </a:t>
            </a:r>
            <a:r>
              <a:rPr lang="en-NZ" sz="1700" dirty="0">
                <a:latin typeface="+mj-lt"/>
              </a:rPr>
              <a:t>present on each session.</a:t>
            </a:r>
          </a:p>
          <a:p>
            <a:pPr marL="342900" indent="-342900">
              <a:lnSpc>
                <a:spcPct val="150000"/>
              </a:lnSpc>
              <a:buFont typeface="Wingdings" panose="05000000000000000000" pitchFamily="2" charset="2"/>
              <a:buChar char="§"/>
            </a:pPr>
            <a:r>
              <a:rPr lang="en-NZ" sz="1700" dirty="0">
                <a:latin typeface="+mj-lt"/>
              </a:rPr>
              <a:t>Ensure all members know how to </a:t>
            </a:r>
            <a:r>
              <a:rPr lang="en-NZ" sz="1700" b="1" dirty="0">
                <a:latin typeface="+mj-lt"/>
              </a:rPr>
              <a:t>complete an incident report </a:t>
            </a:r>
            <a:r>
              <a:rPr lang="en-NZ" sz="1700" dirty="0">
                <a:latin typeface="+mj-lt"/>
              </a:rPr>
              <a:t>for an Incident.</a:t>
            </a:r>
          </a:p>
          <a:p>
            <a:pPr marL="342900" indent="-342900">
              <a:lnSpc>
                <a:spcPct val="150000"/>
              </a:lnSpc>
              <a:buFont typeface="Wingdings" panose="05000000000000000000" pitchFamily="2" charset="2"/>
              <a:buChar char="§"/>
            </a:pPr>
            <a:r>
              <a:rPr lang="en-NZ" sz="1700" dirty="0">
                <a:latin typeface="+mj-lt"/>
              </a:rPr>
              <a:t>Ensure report </a:t>
            </a:r>
            <a:r>
              <a:rPr lang="en-NZ" sz="1700" b="1" dirty="0">
                <a:latin typeface="+mj-lt"/>
              </a:rPr>
              <a:t>documentation</a:t>
            </a:r>
            <a:r>
              <a:rPr lang="en-NZ" sz="1700" dirty="0">
                <a:latin typeface="+mj-lt"/>
              </a:rPr>
              <a:t> is kept for two years.</a:t>
            </a:r>
            <a:endParaRPr lang="en-NZ" sz="17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5344" y="496389"/>
            <a:ext cx="4592320" cy="4592320"/>
          </a:xfrm>
          <a:prstGeom prst="rect">
            <a:avLst/>
          </a:prstGeom>
        </p:spPr>
      </p:pic>
    </p:spTree>
    <p:extLst>
      <p:ext uri="{BB962C8B-B14F-4D97-AF65-F5344CB8AC3E}">
        <p14:creationId xmlns:p14="http://schemas.microsoft.com/office/powerpoint/2010/main" val="300476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p:txBody>
          <a:bodyPr>
            <a:normAutofit/>
          </a:bodyPr>
          <a:lstStyle/>
          <a:p>
            <a:r>
              <a:rPr lang="en-NZ" sz="3400" b="1" dirty="0">
                <a:solidFill>
                  <a:srgbClr val="7030A0"/>
                </a:solidFill>
                <a:latin typeface="+mn-lt"/>
              </a:rPr>
              <a:t>Civil Defence and First Aid Kits</a:t>
            </a:r>
          </a:p>
        </p:txBody>
      </p:sp>
      <p:sp>
        <p:nvSpPr>
          <p:cNvPr id="5" name="Rectangle 4">
            <a:extLst>
              <a:ext uri="{FF2B5EF4-FFF2-40B4-BE49-F238E27FC236}">
                <a16:creationId xmlns:a16="http://schemas.microsoft.com/office/drawing/2014/main" id="{45459195-EF4E-495F-880D-2274CEE81112}"/>
              </a:ext>
            </a:extLst>
          </p:cNvPr>
          <p:cNvSpPr/>
          <p:nvPr/>
        </p:nvSpPr>
        <p:spPr>
          <a:xfrm>
            <a:off x="0" y="5677134"/>
            <a:ext cx="12192000" cy="11883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Content Placeholder 6" descr="A close up of a logo&#10;&#10;Description automatically generated">
            <a:extLst>
              <a:ext uri="{FF2B5EF4-FFF2-40B4-BE49-F238E27FC236}">
                <a16:creationId xmlns:a16="http://schemas.microsoft.com/office/drawing/2014/main" id="{1553411F-D66F-452B-A105-2D4B40460ECB}"/>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838200" y="5944984"/>
            <a:ext cx="2198615" cy="547891"/>
          </a:xfrm>
        </p:spPr>
      </p:pic>
      <p:pic>
        <p:nvPicPr>
          <p:cNvPr id="9" name="Picture 8" descr="A close up of a logo&#10;&#10;Description automatically generated">
            <a:extLst>
              <a:ext uri="{FF2B5EF4-FFF2-40B4-BE49-F238E27FC236}">
                <a16:creationId xmlns:a16="http://schemas.microsoft.com/office/drawing/2014/main" id="{453F71D8-462E-45E2-A120-B07136935D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91364" y="6218929"/>
            <a:ext cx="4862436" cy="239741"/>
          </a:xfrm>
          <a:prstGeom prst="rect">
            <a:avLst/>
          </a:prstGeom>
        </p:spPr>
      </p:pic>
      <p:sp>
        <p:nvSpPr>
          <p:cNvPr id="8" name="Rectangle 7">
            <a:extLst>
              <a:ext uri="{FF2B5EF4-FFF2-40B4-BE49-F238E27FC236}">
                <a16:creationId xmlns:a16="http://schemas.microsoft.com/office/drawing/2014/main" id="{7E28AEB6-78DF-4255-B279-686DA6F64708}"/>
              </a:ext>
            </a:extLst>
          </p:cNvPr>
          <p:cNvSpPr/>
          <p:nvPr/>
        </p:nvSpPr>
        <p:spPr>
          <a:xfrm>
            <a:off x="653969" y="1472718"/>
            <a:ext cx="10459507" cy="1661993"/>
          </a:xfrm>
          <a:prstGeom prst="rect">
            <a:avLst/>
          </a:prstGeom>
        </p:spPr>
        <p:txBody>
          <a:bodyPr wrap="square">
            <a:spAutoFit/>
          </a:bodyPr>
          <a:lstStyle/>
          <a:p>
            <a:pPr marL="342900" indent="-342900">
              <a:lnSpc>
                <a:spcPct val="150000"/>
              </a:lnSpc>
              <a:buFont typeface="Wingdings" panose="05000000000000000000" pitchFamily="2" charset="2"/>
              <a:buChar char="§"/>
            </a:pPr>
            <a:r>
              <a:rPr lang="en-NZ" sz="1700" dirty="0">
                <a:latin typeface="+mj-lt"/>
              </a:rPr>
              <a:t>This includes the </a:t>
            </a:r>
            <a:r>
              <a:rPr lang="en-NZ" sz="1700" b="1" dirty="0">
                <a:latin typeface="+mj-lt"/>
              </a:rPr>
              <a:t>Quick Get Away Kit</a:t>
            </a:r>
            <a:r>
              <a:rPr lang="en-NZ" sz="1700" dirty="0">
                <a:latin typeface="+mj-lt"/>
              </a:rPr>
              <a:t>, which is really an easily portable subset of the Civil Defence Kit.</a:t>
            </a:r>
          </a:p>
          <a:p>
            <a:pPr marL="342900" indent="-342900">
              <a:lnSpc>
                <a:spcPct val="150000"/>
              </a:lnSpc>
              <a:buFont typeface="Wingdings" panose="05000000000000000000" pitchFamily="2" charset="2"/>
              <a:buChar char="§"/>
            </a:pPr>
            <a:r>
              <a:rPr lang="en-NZ" sz="1700" b="1" dirty="0">
                <a:latin typeface="+mj-lt"/>
              </a:rPr>
              <a:t>Check the contents </a:t>
            </a:r>
            <a:r>
              <a:rPr lang="en-NZ" sz="1700" dirty="0">
                <a:latin typeface="+mj-lt"/>
              </a:rPr>
              <a:t>each term, in alternate terms would be a good idea (add this to your Centre’s Annual Management Plan).</a:t>
            </a:r>
          </a:p>
          <a:p>
            <a:pPr marL="342900" indent="-342900">
              <a:lnSpc>
                <a:spcPct val="150000"/>
              </a:lnSpc>
              <a:buFont typeface="Wingdings" panose="05000000000000000000" pitchFamily="2" charset="2"/>
              <a:buChar char="§"/>
            </a:pPr>
            <a:r>
              <a:rPr lang="en-NZ" sz="1700" dirty="0">
                <a:latin typeface="+mj-lt"/>
              </a:rPr>
              <a:t>Suggested contents can be found in the P&amp;P folder section 9.9.9.</a:t>
            </a:r>
            <a:endParaRPr lang="en-NZ" sz="17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835" y="3956554"/>
            <a:ext cx="2857500" cy="5715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3722" y="3504206"/>
            <a:ext cx="1559169" cy="1559169"/>
          </a:xfrm>
          <a:prstGeom prst="rect">
            <a:avLst/>
          </a:prstGeom>
        </p:spPr>
      </p:pic>
    </p:spTree>
    <p:extLst>
      <p:ext uri="{BB962C8B-B14F-4D97-AF65-F5344CB8AC3E}">
        <p14:creationId xmlns:p14="http://schemas.microsoft.com/office/powerpoint/2010/main" val="200117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838200" y="151208"/>
            <a:ext cx="10515600" cy="1325563"/>
          </a:xfrm>
        </p:spPr>
        <p:txBody>
          <a:bodyPr>
            <a:normAutofit/>
          </a:bodyPr>
          <a:lstStyle/>
          <a:p>
            <a:r>
              <a:rPr lang="en-NZ" sz="3400" b="1" dirty="0">
                <a:solidFill>
                  <a:srgbClr val="7030A0"/>
                </a:solidFill>
                <a:latin typeface="+mn-lt"/>
              </a:rPr>
              <a:t>Emergency Procedures</a:t>
            </a:r>
          </a:p>
        </p:txBody>
      </p:sp>
      <p:sp>
        <p:nvSpPr>
          <p:cNvPr id="5" name="Rectangle 4">
            <a:extLst>
              <a:ext uri="{FF2B5EF4-FFF2-40B4-BE49-F238E27FC236}">
                <a16:creationId xmlns:a16="http://schemas.microsoft.com/office/drawing/2014/main" id="{45459195-EF4E-495F-880D-2274CEE81112}"/>
              </a:ext>
            </a:extLst>
          </p:cNvPr>
          <p:cNvSpPr/>
          <p:nvPr/>
        </p:nvSpPr>
        <p:spPr>
          <a:xfrm>
            <a:off x="0" y="5677134"/>
            <a:ext cx="12192000" cy="11883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Content Placeholder 6" descr="A close up of a logo&#10;&#10;Description automatically generated">
            <a:extLst>
              <a:ext uri="{FF2B5EF4-FFF2-40B4-BE49-F238E27FC236}">
                <a16:creationId xmlns:a16="http://schemas.microsoft.com/office/drawing/2014/main" id="{1553411F-D66F-452B-A105-2D4B40460ECB}"/>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838200" y="5944984"/>
            <a:ext cx="2198615" cy="547891"/>
          </a:xfrm>
        </p:spPr>
      </p:pic>
      <p:pic>
        <p:nvPicPr>
          <p:cNvPr id="9" name="Picture 8" descr="A close up of a logo&#10;&#10;Description automatically generated">
            <a:extLst>
              <a:ext uri="{FF2B5EF4-FFF2-40B4-BE49-F238E27FC236}">
                <a16:creationId xmlns:a16="http://schemas.microsoft.com/office/drawing/2014/main" id="{453F71D8-462E-45E2-A120-B07136935D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91364" y="6218929"/>
            <a:ext cx="4862436" cy="239741"/>
          </a:xfrm>
          <a:prstGeom prst="rect">
            <a:avLst/>
          </a:prstGeom>
        </p:spPr>
      </p:pic>
      <p:sp>
        <p:nvSpPr>
          <p:cNvPr id="8" name="Rectangle 7">
            <a:extLst>
              <a:ext uri="{FF2B5EF4-FFF2-40B4-BE49-F238E27FC236}">
                <a16:creationId xmlns:a16="http://schemas.microsoft.com/office/drawing/2014/main" id="{7E28AEB6-78DF-4255-B279-686DA6F64708}"/>
              </a:ext>
            </a:extLst>
          </p:cNvPr>
          <p:cNvSpPr/>
          <p:nvPr/>
        </p:nvSpPr>
        <p:spPr>
          <a:xfrm>
            <a:off x="653970" y="1164114"/>
            <a:ext cx="5837394" cy="3583545"/>
          </a:xfrm>
          <a:prstGeom prst="rect">
            <a:avLst/>
          </a:prstGeom>
        </p:spPr>
        <p:txBody>
          <a:bodyPr wrap="square">
            <a:spAutoFit/>
          </a:bodyPr>
          <a:lstStyle/>
          <a:p>
            <a:pPr marL="342900" indent="-342900">
              <a:lnSpc>
                <a:spcPct val="150000"/>
              </a:lnSpc>
              <a:buFont typeface="Wingdings" panose="05000000000000000000" pitchFamily="2" charset="2"/>
              <a:buChar char="§"/>
            </a:pPr>
            <a:r>
              <a:rPr lang="en-NZ" sz="1700" dirty="0">
                <a:latin typeface="+mj-lt"/>
              </a:rPr>
              <a:t>Ensure all Emergency Procedure </a:t>
            </a:r>
            <a:r>
              <a:rPr lang="en-NZ" sz="1700" b="1" dirty="0">
                <a:latin typeface="+mj-lt"/>
              </a:rPr>
              <a:t>Signs</a:t>
            </a:r>
            <a:r>
              <a:rPr lang="en-NZ" sz="1700" dirty="0">
                <a:latin typeface="+mj-lt"/>
              </a:rPr>
              <a:t> are printed, and can be easily picked up and taken with the sign-in tablet, during drills, and in the event of an emergency.</a:t>
            </a:r>
          </a:p>
          <a:p>
            <a:pPr marL="342900" indent="-342900">
              <a:lnSpc>
                <a:spcPct val="150000"/>
              </a:lnSpc>
              <a:buFont typeface="Wingdings" panose="05000000000000000000" pitchFamily="2" charset="2"/>
              <a:buChar char="§"/>
            </a:pPr>
            <a:r>
              <a:rPr lang="en-NZ" sz="1700" dirty="0">
                <a:latin typeface="+mj-lt"/>
              </a:rPr>
              <a:t>Ensure all </a:t>
            </a:r>
            <a:r>
              <a:rPr lang="en-NZ" sz="1700" b="1" dirty="0">
                <a:latin typeface="+mj-lt"/>
              </a:rPr>
              <a:t>Emergency Drills </a:t>
            </a:r>
            <a:r>
              <a:rPr lang="en-NZ" sz="1700" dirty="0">
                <a:latin typeface="+mj-lt"/>
              </a:rPr>
              <a:t>occur – fire/earthquake/sheltering in place one of each type per term – notified fire drills on one session in terms two and four.</a:t>
            </a:r>
          </a:p>
          <a:p>
            <a:pPr marL="342900" indent="-342900">
              <a:lnSpc>
                <a:spcPct val="150000"/>
              </a:lnSpc>
              <a:buFont typeface="Wingdings" panose="05000000000000000000" pitchFamily="2" charset="2"/>
              <a:buChar char="§"/>
            </a:pPr>
            <a:r>
              <a:rPr lang="en-NZ" sz="1700" dirty="0">
                <a:latin typeface="+mj-lt"/>
              </a:rPr>
              <a:t>Assistance Register – review, and update if necessary, at least once per term.</a:t>
            </a:r>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75594" y="589019"/>
            <a:ext cx="2321169" cy="3094892"/>
          </a:xfrm>
          <a:prstGeom prst="rect">
            <a:avLst/>
          </a:prstGeom>
        </p:spPr>
      </p:pic>
      <p:pic>
        <p:nvPicPr>
          <p:cNvPr id="11" name="Picture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847385" y="609168"/>
            <a:ext cx="1811099" cy="2247703"/>
          </a:xfrm>
          <a:prstGeom prst="rect">
            <a:avLst/>
          </a:prstGeom>
        </p:spPr>
      </p:pic>
      <p:pic>
        <p:nvPicPr>
          <p:cNvPr id="12" name="Picture 11"/>
          <p:cNvPicPr>
            <a:picLocks noChangeAspect="1"/>
          </p:cNvPicPr>
          <p:nvPr/>
        </p:nvPicPr>
        <p:blipFill rotWithShape="1">
          <a:blip r:embed="rId7" cstate="hqprint">
            <a:extLst>
              <a:ext uri="{28A0092B-C50C-407E-A947-70E740481C1C}">
                <a14:useLocalDpi xmlns:a14="http://schemas.microsoft.com/office/drawing/2010/main" val="0"/>
              </a:ext>
            </a:extLst>
          </a:blip>
          <a:srcRect l="4045" t="6474" r="2968" b="4402"/>
          <a:stretch/>
        </p:blipFill>
        <p:spPr>
          <a:xfrm rot="5400000">
            <a:off x="9482274" y="3356884"/>
            <a:ext cx="2532183" cy="1820237"/>
          </a:xfrm>
          <a:prstGeom prst="rect">
            <a:avLst/>
          </a:prstGeom>
        </p:spPr>
      </p:pic>
    </p:spTree>
    <p:extLst>
      <p:ext uri="{BB962C8B-B14F-4D97-AF65-F5344CB8AC3E}">
        <p14:creationId xmlns:p14="http://schemas.microsoft.com/office/powerpoint/2010/main" val="1492137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p:txBody>
          <a:bodyPr>
            <a:normAutofit/>
          </a:bodyPr>
          <a:lstStyle/>
          <a:p>
            <a:r>
              <a:rPr lang="en-NZ" sz="3400" b="1" dirty="0">
                <a:solidFill>
                  <a:srgbClr val="7030A0"/>
                </a:solidFill>
                <a:latin typeface="+mn-lt"/>
              </a:rPr>
              <a:t>Other Tasks</a:t>
            </a:r>
          </a:p>
        </p:txBody>
      </p:sp>
      <p:sp>
        <p:nvSpPr>
          <p:cNvPr id="5" name="Rectangle 4">
            <a:extLst>
              <a:ext uri="{FF2B5EF4-FFF2-40B4-BE49-F238E27FC236}">
                <a16:creationId xmlns:a16="http://schemas.microsoft.com/office/drawing/2014/main" id="{45459195-EF4E-495F-880D-2274CEE81112}"/>
              </a:ext>
            </a:extLst>
          </p:cNvPr>
          <p:cNvSpPr/>
          <p:nvPr/>
        </p:nvSpPr>
        <p:spPr>
          <a:xfrm>
            <a:off x="0" y="5677134"/>
            <a:ext cx="12192000" cy="11883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Content Placeholder 6" descr="A close up of a logo&#10;&#10;Description automatically generated">
            <a:extLst>
              <a:ext uri="{FF2B5EF4-FFF2-40B4-BE49-F238E27FC236}">
                <a16:creationId xmlns:a16="http://schemas.microsoft.com/office/drawing/2014/main" id="{1553411F-D66F-452B-A105-2D4B40460ECB}"/>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838200" y="5944984"/>
            <a:ext cx="2198615" cy="547891"/>
          </a:xfrm>
        </p:spPr>
      </p:pic>
      <p:pic>
        <p:nvPicPr>
          <p:cNvPr id="9" name="Picture 8" descr="A close up of a logo&#10;&#10;Description automatically generated">
            <a:extLst>
              <a:ext uri="{FF2B5EF4-FFF2-40B4-BE49-F238E27FC236}">
                <a16:creationId xmlns:a16="http://schemas.microsoft.com/office/drawing/2014/main" id="{453F71D8-462E-45E2-A120-B07136935D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91364" y="6218929"/>
            <a:ext cx="4862436" cy="239741"/>
          </a:xfrm>
          <a:prstGeom prst="rect">
            <a:avLst/>
          </a:prstGeom>
        </p:spPr>
      </p:pic>
      <p:sp>
        <p:nvSpPr>
          <p:cNvPr id="8" name="Rectangle 7">
            <a:extLst>
              <a:ext uri="{FF2B5EF4-FFF2-40B4-BE49-F238E27FC236}">
                <a16:creationId xmlns:a16="http://schemas.microsoft.com/office/drawing/2014/main" id="{7E28AEB6-78DF-4255-B279-686DA6F64708}"/>
              </a:ext>
            </a:extLst>
          </p:cNvPr>
          <p:cNvSpPr/>
          <p:nvPr/>
        </p:nvSpPr>
        <p:spPr>
          <a:xfrm>
            <a:off x="838200" y="1401486"/>
            <a:ext cx="9893968" cy="2798715"/>
          </a:xfrm>
          <a:prstGeom prst="rect">
            <a:avLst/>
          </a:prstGeom>
        </p:spPr>
        <p:txBody>
          <a:bodyPr wrap="square">
            <a:spAutoFit/>
          </a:bodyPr>
          <a:lstStyle/>
          <a:p>
            <a:pPr marL="342900" indent="-342900">
              <a:lnSpc>
                <a:spcPct val="150000"/>
              </a:lnSpc>
              <a:buFont typeface="Wingdings" panose="05000000000000000000" pitchFamily="2" charset="2"/>
              <a:buChar char="§"/>
            </a:pPr>
            <a:r>
              <a:rPr lang="en-NZ" sz="1700" b="1" dirty="0">
                <a:latin typeface="+mj-lt"/>
              </a:rPr>
              <a:t>Excursions</a:t>
            </a:r>
            <a:r>
              <a:rPr lang="en-NZ" sz="1700" dirty="0">
                <a:latin typeface="+mj-lt"/>
              </a:rPr>
              <a:t> Paperwork </a:t>
            </a:r>
          </a:p>
          <a:p>
            <a:pPr marL="342900" indent="-342900">
              <a:lnSpc>
                <a:spcPct val="150000"/>
              </a:lnSpc>
              <a:buFont typeface="Wingdings" panose="05000000000000000000" pitchFamily="2" charset="2"/>
              <a:buChar char="§"/>
            </a:pPr>
            <a:r>
              <a:rPr lang="en-NZ" sz="1700" dirty="0">
                <a:latin typeface="+mj-lt"/>
              </a:rPr>
              <a:t>Complete Monthly Building WOF check </a:t>
            </a:r>
            <a:endParaRPr lang="en-NZ" sz="1700" dirty="0">
              <a:solidFill>
                <a:srgbClr val="FF0000"/>
              </a:solidFill>
              <a:latin typeface="+mj-lt"/>
            </a:endParaRPr>
          </a:p>
          <a:p>
            <a:pPr marL="342900" indent="-342900">
              <a:lnSpc>
                <a:spcPct val="150000"/>
              </a:lnSpc>
              <a:buFont typeface="Wingdings" panose="05000000000000000000" pitchFamily="2" charset="2"/>
              <a:buChar char="§"/>
            </a:pPr>
            <a:r>
              <a:rPr lang="en-NZ" sz="1700" dirty="0">
                <a:latin typeface="+mj-lt"/>
              </a:rPr>
              <a:t>Ensure H&amp;S Signs are displayed in the correct places in your Centre </a:t>
            </a:r>
          </a:p>
          <a:p>
            <a:pPr marL="342900" indent="-342900">
              <a:lnSpc>
                <a:spcPct val="150000"/>
              </a:lnSpc>
              <a:buFont typeface="Wingdings" panose="05000000000000000000" pitchFamily="2" charset="2"/>
              <a:buChar char="§"/>
            </a:pPr>
            <a:r>
              <a:rPr lang="en-NZ" sz="1700" dirty="0">
                <a:latin typeface="+mj-lt"/>
              </a:rPr>
              <a:t>Ensure all </a:t>
            </a:r>
            <a:r>
              <a:rPr lang="en-NZ" sz="1700" b="1" dirty="0">
                <a:latin typeface="+mj-lt"/>
              </a:rPr>
              <a:t>Medicine Administration documentation </a:t>
            </a:r>
            <a:r>
              <a:rPr lang="en-NZ" sz="1700" dirty="0">
                <a:latin typeface="+mj-lt"/>
              </a:rPr>
              <a:t>is kept up-to-date</a:t>
            </a:r>
          </a:p>
          <a:p>
            <a:pPr marL="342900" indent="-342900">
              <a:lnSpc>
                <a:spcPct val="150000"/>
              </a:lnSpc>
              <a:buFont typeface="Wingdings" panose="05000000000000000000" pitchFamily="2" charset="2"/>
              <a:buChar char="§"/>
            </a:pPr>
            <a:r>
              <a:rPr lang="en-NZ" sz="1700" dirty="0">
                <a:latin typeface="+mj-lt"/>
              </a:rPr>
              <a:t>Ensure that each session is completing the </a:t>
            </a:r>
            <a:r>
              <a:rPr lang="en-NZ" sz="1700" b="1" dirty="0">
                <a:latin typeface="+mj-lt"/>
              </a:rPr>
              <a:t>Food Record</a:t>
            </a:r>
          </a:p>
          <a:p>
            <a:pPr marL="342900" indent="-342900">
              <a:lnSpc>
                <a:spcPct val="150000"/>
              </a:lnSpc>
              <a:buFont typeface="Wingdings" panose="05000000000000000000" pitchFamily="2" charset="2"/>
              <a:buChar char="§"/>
            </a:pPr>
            <a:r>
              <a:rPr lang="en-NZ" sz="1700" dirty="0">
                <a:latin typeface="+mj-lt"/>
              </a:rPr>
              <a:t>Ensure all members know where the </a:t>
            </a:r>
            <a:r>
              <a:rPr lang="en-NZ" sz="1700" b="1" dirty="0">
                <a:latin typeface="+mj-lt"/>
              </a:rPr>
              <a:t>Isolation Area </a:t>
            </a:r>
            <a:r>
              <a:rPr lang="en-NZ" sz="1700" dirty="0">
                <a:latin typeface="+mj-lt"/>
              </a:rPr>
              <a:t>is, and where the </a:t>
            </a:r>
            <a:r>
              <a:rPr lang="en-NZ" sz="1700" b="1" dirty="0">
                <a:latin typeface="+mj-lt"/>
              </a:rPr>
              <a:t>Spill Kit </a:t>
            </a:r>
            <a:r>
              <a:rPr lang="en-NZ" sz="1700" dirty="0">
                <a:latin typeface="+mj-lt"/>
              </a:rPr>
              <a:t>is located</a:t>
            </a:r>
          </a:p>
          <a:p>
            <a:pPr marL="342900" indent="-342900">
              <a:lnSpc>
                <a:spcPct val="150000"/>
              </a:lnSpc>
              <a:buFont typeface="Wingdings" panose="05000000000000000000" pitchFamily="2" charset="2"/>
              <a:buChar char="§"/>
            </a:pPr>
            <a:r>
              <a:rPr lang="en-NZ" sz="1700" b="1" dirty="0">
                <a:latin typeface="+mj-lt"/>
              </a:rPr>
              <a:t>Liaise </a:t>
            </a:r>
            <a:r>
              <a:rPr lang="en-NZ" sz="1700" dirty="0">
                <a:latin typeface="+mj-lt"/>
              </a:rPr>
              <a:t>with members and regional office in the event of an infectious disease outbreak</a:t>
            </a:r>
            <a:endParaRPr lang="en-NZ" sz="1700" dirty="0"/>
          </a:p>
        </p:txBody>
      </p:sp>
    </p:spTree>
    <p:extLst>
      <p:ext uri="{BB962C8B-B14F-4D97-AF65-F5344CB8AC3E}">
        <p14:creationId xmlns:p14="http://schemas.microsoft.com/office/powerpoint/2010/main" val="189091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p:txBody>
          <a:bodyPr>
            <a:normAutofit/>
          </a:bodyPr>
          <a:lstStyle/>
          <a:p>
            <a:r>
              <a:rPr lang="en-NZ" sz="3400" b="1" dirty="0">
                <a:solidFill>
                  <a:srgbClr val="7030A0"/>
                </a:solidFill>
                <a:latin typeface="+mn-lt"/>
              </a:rPr>
              <a:t>Excursions</a:t>
            </a:r>
          </a:p>
        </p:txBody>
      </p:sp>
      <p:sp>
        <p:nvSpPr>
          <p:cNvPr id="5" name="Rectangle 4">
            <a:extLst>
              <a:ext uri="{FF2B5EF4-FFF2-40B4-BE49-F238E27FC236}">
                <a16:creationId xmlns:a16="http://schemas.microsoft.com/office/drawing/2014/main" id="{45459195-EF4E-495F-880D-2274CEE81112}"/>
              </a:ext>
            </a:extLst>
          </p:cNvPr>
          <p:cNvSpPr/>
          <p:nvPr/>
        </p:nvSpPr>
        <p:spPr>
          <a:xfrm>
            <a:off x="0" y="5677134"/>
            <a:ext cx="12192000" cy="11883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Content Placeholder 6" descr="A close up of a logo&#10;&#10;Description automatically generated">
            <a:extLst>
              <a:ext uri="{FF2B5EF4-FFF2-40B4-BE49-F238E27FC236}">
                <a16:creationId xmlns:a16="http://schemas.microsoft.com/office/drawing/2014/main" id="{1553411F-D66F-452B-A105-2D4B40460ECB}"/>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838200" y="5944984"/>
            <a:ext cx="2198615" cy="547891"/>
          </a:xfrm>
        </p:spPr>
      </p:pic>
      <p:pic>
        <p:nvPicPr>
          <p:cNvPr id="9" name="Picture 8" descr="A close up of a logo&#10;&#10;Description automatically generated">
            <a:extLst>
              <a:ext uri="{FF2B5EF4-FFF2-40B4-BE49-F238E27FC236}">
                <a16:creationId xmlns:a16="http://schemas.microsoft.com/office/drawing/2014/main" id="{453F71D8-462E-45E2-A120-B07136935D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91364" y="6218929"/>
            <a:ext cx="4862436" cy="239741"/>
          </a:xfrm>
          <a:prstGeom prst="rect">
            <a:avLst/>
          </a:prstGeom>
        </p:spPr>
      </p:pic>
      <p:sp>
        <p:nvSpPr>
          <p:cNvPr id="8" name="Rectangle 7">
            <a:extLst>
              <a:ext uri="{FF2B5EF4-FFF2-40B4-BE49-F238E27FC236}">
                <a16:creationId xmlns:a16="http://schemas.microsoft.com/office/drawing/2014/main" id="{7E28AEB6-78DF-4255-B279-686DA6F64708}"/>
              </a:ext>
            </a:extLst>
          </p:cNvPr>
          <p:cNvSpPr/>
          <p:nvPr/>
        </p:nvSpPr>
        <p:spPr>
          <a:xfrm>
            <a:off x="838200" y="1524969"/>
            <a:ext cx="10515600" cy="2805063"/>
          </a:xfrm>
          <a:prstGeom prst="rect">
            <a:avLst/>
          </a:prstGeom>
        </p:spPr>
        <p:txBody>
          <a:bodyPr wrap="square">
            <a:spAutoFit/>
          </a:bodyPr>
          <a:lstStyle/>
          <a:p>
            <a:pPr marL="342900" indent="-342900">
              <a:lnSpc>
                <a:spcPct val="150000"/>
              </a:lnSpc>
              <a:buFont typeface="Wingdings" panose="05000000000000000000" pitchFamily="2" charset="2"/>
              <a:buChar char="§"/>
            </a:pPr>
            <a:r>
              <a:rPr lang="en-NZ" sz="2400" dirty="0">
                <a:latin typeface="+mj-lt"/>
              </a:rPr>
              <a:t>Ensure that all relevant paperwork is completed before each excursion</a:t>
            </a:r>
          </a:p>
          <a:p>
            <a:pPr marL="342900" indent="-342900">
              <a:lnSpc>
                <a:spcPct val="150000"/>
              </a:lnSpc>
              <a:buFont typeface="Wingdings" panose="05000000000000000000" pitchFamily="2" charset="2"/>
              <a:buChar char="§"/>
            </a:pPr>
            <a:r>
              <a:rPr lang="en-NZ" sz="2400" dirty="0">
                <a:latin typeface="+mj-lt"/>
              </a:rPr>
              <a:t>Ensure the excursions bag is maintained and ready-to-go</a:t>
            </a:r>
          </a:p>
          <a:p>
            <a:pPr marL="342900" indent="-342900">
              <a:lnSpc>
                <a:spcPct val="150000"/>
              </a:lnSpc>
              <a:buFont typeface="Wingdings" panose="05000000000000000000" pitchFamily="2" charset="2"/>
              <a:buChar char="§"/>
            </a:pPr>
            <a:r>
              <a:rPr lang="en-NZ" sz="2400" dirty="0">
                <a:latin typeface="+mj-lt"/>
              </a:rPr>
              <a:t>Editable excursion forms are available</a:t>
            </a:r>
            <a:endParaRPr lang="en-NZ" sz="2400" dirty="0">
              <a:solidFill>
                <a:srgbClr val="FF0000"/>
              </a:solidFill>
              <a:latin typeface="+mj-lt"/>
            </a:endParaRPr>
          </a:p>
          <a:p>
            <a:pPr marL="342900" indent="-342900">
              <a:lnSpc>
                <a:spcPct val="150000"/>
              </a:lnSpc>
              <a:buFont typeface="Wingdings" panose="05000000000000000000" pitchFamily="2" charset="2"/>
              <a:buChar char="§"/>
            </a:pPr>
            <a:r>
              <a:rPr lang="en-NZ" sz="2400" dirty="0">
                <a:latin typeface="+mj-lt"/>
              </a:rPr>
              <a:t>Regular spontaneous excursion forms can be kept permanently written up, and new members can sight and sign these on enrolment</a:t>
            </a:r>
            <a:endParaRPr lang="en-NZ" sz="2400" dirty="0"/>
          </a:p>
        </p:txBody>
      </p:sp>
    </p:spTree>
    <p:extLst>
      <p:ext uri="{BB962C8B-B14F-4D97-AF65-F5344CB8AC3E}">
        <p14:creationId xmlns:p14="http://schemas.microsoft.com/office/powerpoint/2010/main" val="351665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838200" y="232854"/>
            <a:ext cx="10515600" cy="1325563"/>
          </a:xfrm>
        </p:spPr>
        <p:txBody>
          <a:bodyPr>
            <a:normAutofit/>
          </a:bodyPr>
          <a:lstStyle/>
          <a:p>
            <a:r>
              <a:rPr lang="en-NZ" sz="3400" b="1" dirty="0">
                <a:solidFill>
                  <a:srgbClr val="7030A0"/>
                </a:solidFill>
                <a:latin typeface="+mn-lt"/>
              </a:rPr>
              <a:t>H&amp;S Reports to Centre Business Meetings (CBM)</a:t>
            </a:r>
          </a:p>
        </p:txBody>
      </p:sp>
      <p:sp>
        <p:nvSpPr>
          <p:cNvPr id="5" name="Rectangle 4">
            <a:extLst>
              <a:ext uri="{FF2B5EF4-FFF2-40B4-BE49-F238E27FC236}">
                <a16:creationId xmlns:a16="http://schemas.microsoft.com/office/drawing/2014/main" id="{45459195-EF4E-495F-880D-2274CEE81112}"/>
              </a:ext>
            </a:extLst>
          </p:cNvPr>
          <p:cNvSpPr/>
          <p:nvPr/>
        </p:nvSpPr>
        <p:spPr>
          <a:xfrm>
            <a:off x="0" y="5713229"/>
            <a:ext cx="12192000" cy="11883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Content Placeholder 6" descr="A close up of a logo&#10;&#10;Description automatically generated">
            <a:extLst>
              <a:ext uri="{FF2B5EF4-FFF2-40B4-BE49-F238E27FC236}">
                <a16:creationId xmlns:a16="http://schemas.microsoft.com/office/drawing/2014/main" id="{1553411F-D66F-452B-A105-2D4B40460ECB}"/>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838200" y="5944984"/>
            <a:ext cx="2198615" cy="547891"/>
          </a:xfrm>
        </p:spPr>
      </p:pic>
      <p:pic>
        <p:nvPicPr>
          <p:cNvPr id="9" name="Picture 8" descr="A close up of a logo&#10;&#10;Description automatically generated">
            <a:extLst>
              <a:ext uri="{FF2B5EF4-FFF2-40B4-BE49-F238E27FC236}">
                <a16:creationId xmlns:a16="http://schemas.microsoft.com/office/drawing/2014/main" id="{453F71D8-462E-45E2-A120-B07136935D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91364" y="6218929"/>
            <a:ext cx="4862436" cy="239741"/>
          </a:xfrm>
          <a:prstGeom prst="rect">
            <a:avLst/>
          </a:prstGeom>
        </p:spPr>
      </p:pic>
      <p:sp>
        <p:nvSpPr>
          <p:cNvPr id="8" name="Rectangle 7">
            <a:extLst>
              <a:ext uri="{FF2B5EF4-FFF2-40B4-BE49-F238E27FC236}">
                <a16:creationId xmlns:a16="http://schemas.microsoft.com/office/drawing/2014/main" id="{7E28AEB6-78DF-4255-B279-686DA6F64708}"/>
              </a:ext>
            </a:extLst>
          </p:cNvPr>
          <p:cNvSpPr/>
          <p:nvPr/>
        </p:nvSpPr>
        <p:spPr>
          <a:xfrm>
            <a:off x="689140" y="1268235"/>
            <a:ext cx="10664660" cy="3975960"/>
          </a:xfrm>
          <a:prstGeom prst="rect">
            <a:avLst/>
          </a:prstGeom>
        </p:spPr>
        <p:txBody>
          <a:bodyPr wrap="square">
            <a:spAutoFit/>
          </a:bodyPr>
          <a:lstStyle/>
          <a:p>
            <a:pPr marL="342900" indent="-342900">
              <a:lnSpc>
                <a:spcPct val="150000"/>
              </a:lnSpc>
              <a:buFont typeface="Wingdings" panose="05000000000000000000" pitchFamily="2" charset="2"/>
              <a:buChar char="§"/>
            </a:pPr>
            <a:r>
              <a:rPr lang="en-NZ" sz="1700" dirty="0">
                <a:latin typeface="+mj-lt"/>
              </a:rPr>
              <a:t>Your CBMs should always have a H&amp;S section</a:t>
            </a:r>
          </a:p>
          <a:p>
            <a:pPr marL="342900" indent="-342900">
              <a:lnSpc>
                <a:spcPct val="150000"/>
              </a:lnSpc>
              <a:buFont typeface="Wingdings" panose="05000000000000000000" pitchFamily="2" charset="2"/>
              <a:buChar char="§"/>
            </a:pPr>
            <a:r>
              <a:rPr lang="en-NZ" sz="1700" dirty="0">
                <a:latin typeface="+mj-lt"/>
              </a:rPr>
              <a:t>In this section you will present your report, it should contain:</a:t>
            </a:r>
          </a:p>
          <a:p>
            <a:pPr marL="800100" lvl="1" indent="-342900">
              <a:lnSpc>
                <a:spcPct val="150000"/>
              </a:lnSpc>
              <a:buFont typeface="Wingdings" panose="05000000000000000000" pitchFamily="2" charset="2"/>
              <a:buChar char="§"/>
            </a:pPr>
            <a:r>
              <a:rPr lang="en-NZ" sz="1700" dirty="0">
                <a:latin typeface="+mj-lt"/>
              </a:rPr>
              <a:t>A summary of any minor illnesses, incidents or injuries that have occurred since the last meeting</a:t>
            </a:r>
          </a:p>
          <a:p>
            <a:pPr marL="800100" lvl="1" indent="-342900">
              <a:lnSpc>
                <a:spcPct val="150000"/>
              </a:lnSpc>
              <a:buFont typeface="Wingdings" panose="05000000000000000000" pitchFamily="2" charset="2"/>
              <a:buChar char="§"/>
            </a:pPr>
            <a:r>
              <a:rPr lang="en-NZ" sz="1700" dirty="0">
                <a:latin typeface="+mj-lt"/>
              </a:rPr>
              <a:t>Any new hazards that have been identified from either the Sessional Health &amp; Safety Checks or Illness, Incident and Injury records, or Notifiable Events</a:t>
            </a:r>
            <a:r>
              <a:rPr lang="en-NZ" sz="1700" dirty="0"/>
              <a:t> – including any trends or near misses that may indicate a larger issue to be addressed</a:t>
            </a:r>
          </a:p>
          <a:p>
            <a:pPr marL="800100" lvl="1" indent="-342900">
              <a:lnSpc>
                <a:spcPct val="150000"/>
              </a:lnSpc>
              <a:buFont typeface="Wingdings" panose="05000000000000000000" pitchFamily="2" charset="2"/>
              <a:buChar char="§"/>
            </a:pPr>
            <a:r>
              <a:rPr lang="en-NZ" sz="1700" dirty="0">
                <a:latin typeface="+mj-lt"/>
              </a:rPr>
              <a:t>Review of the hazard Register, and whether any temporary hazards that are unresolved need to be added</a:t>
            </a:r>
          </a:p>
          <a:p>
            <a:pPr marL="800100" lvl="1" indent="-342900">
              <a:lnSpc>
                <a:spcPct val="150000"/>
              </a:lnSpc>
              <a:buFont typeface="Wingdings" panose="05000000000000000000" pitchFamily="2" charset="2"/>
              <a:buChar char="§"/>
            </a:pPr>
            <a:r>
              <a:rPr lang="en-NZ" sz="1700" dirty="0">
                <a:latin typeface="+mj-lt"/>
              </a:rPr>
              <a:t>A summary of all emergency drills that have occurred and any recommendations for process changes needed</a:t>
            </a:r>
          </a:p>
          <a:p>
            <a:pPr marL="285750" indent="-285750">
              <a:lnSpc>
                <a:spcPct val="150000"/>
              </a:lnSpc>
              <a:buFont typeface="Wingdings" panose="05000000000000000000" pitchFamily="2" charset="2"/>
              <a:buChar char="§"/>
            </a:pPr>
            <a:r>
              <a:rPr lang="en-NZ" sz="1700" dirty="0">
                <a:latin typeface="+mj-lt"/>
              </a:rPr>
              <a:t>Following your report presentation the meeting can discuss which actions are to be taken, by whom, and by when, to address the hazards identified – the hazard and risk register should be updated if required</a:t>
            </a:r>
          </a:p>
        </p:txBody>
      </p:sp>
    </p:spTree>
    <p:extLst>
      <p:ext uri="{BB962C8B-B14F-4D97-AF65-F5344CB8AC3E}">
        <p14:creationId xmlns:p14="http://schemas.microsoft.com/office/powerpoint/2010/main" val="2261712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p:txBody>
          <a:bodyPr>
            <a:normAutofit/>
          </a:bodyPr>
          <a:lstStyle/>
          <a:p>
            <a:r>
              <a:rPr lang="en-NZ" sz="3400" b="1" dirty="0">
                <a:solidFill>
                  <a:srgbClr val="7030A0"/>
                </a:solidFill>
                <a:latin typeface="+mn-lt"/>
              </a:rPr>
              <a:t>Important Relationships</a:t>
            </a:r>
          </a:p>
        </p:txBody>
      </p:sp>
      <p:sp>
        <p:nvSpPr>
          <p:cNvPr id="5" name="Rectangle 4">
            <a:extLst>
              <a:ext uri="{FF2B5EF4-FFF2-40B4-BE49-F238E27FC236}">
                <a16:creationId xmlns:a16="http://schemas.microsoft.com/office/drawing/2014/main" id="{45459195-EF4E-495F-880D-2274CEE81112}"/>
              </a:ext>
            </a:extLst>
          </p:cNvPr>
          <p:cNvSpPr/>
          <p:nvPr/>
        </p:nvSpPr>
        <p:spPr>
          <a:xfrm>
            <a:off x="0" y="5677134"/>
            <a:ext cx="12192000" cy="11883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Content Placeholder 6" descr="A close up of a logo&#10;&#10;Description automatically generated">
            <a:extLst>
              <a:ext uri="{FF2B5EF4-FFF2-40B4-BE49-F238E27FC236}">
                <a16:creationId xmlns:a16="http://schemas.microsoft.com/office/drawing/2014/main" id="{1553411F-D66F-452B-A105-2D4B40460ECB}"/>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838200" y="5944984"/>
            <a:ext cx="2198615" cy="547891"/>
          </a:xfrm>
        </p:spPr>
      </p:pic>
      <p:pic>
        <p:nvPicPr>
          <p:cNvPr id="9" name="Picture 8" descr="A close up of a logo&#10;&#10;Description automatically generated">
            <a:extLst>
              <a:ext uri="{FF2B5EF4-FFF2-40B4-BE49-F238E27FC236}">
                <a16:creationId xmlns:a16="http://schemas.microsoft.com/office/drawing/2014/main" id="{453F71D8-462E-45E2-A120-B07136935D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91364" y="6218929"/>
            <a:ext cx="4862436" cy="239741"/>
          </a:xfrm>
          <a:prstGeom prst="rect">
            <a:avLst/>
          </a:prstGeom>
        </p:spPr>
      </p:pic>
      <p:sp>
        <p:nvSpPr>
          <p:cNvPr id="8" name="Rectangle 7">
            <a:extLst>
              <a:ext uri="{FF2B5EF4-FFF2-40B4-BE49-F238E27FC236}">
                <a16:creationId xmlns:a16="http://schemas.microsoft.com/office/drawing/2014/main" id="{7E28AEB6-78DF-4255-B279-686DA6F64708}"/>
              </a:ext>
            </a:extLst>
          </p:cNvPr>
          <p:cNvSpPr/>
          <p:nvPr/>
        </p:nvSpPr>
        <p:spPr>
          <a:xfrm>
            <a:off x="838200" y="1459655"/>
            <a:ext cx="5442030" cy="2957861"/>
          </a:xfrm>
          <a:prstGeom prst="rect">
            <a:avLst/>
          </a:prstGeom>
        </p:spPr>
        <p:txBody>
          <a:bodyPr wrap="square">
            <a:spAutoFit/>
          </a:bodyPr>
          <a:lstStyle/>
          <a:p>
            <a:pPr marL="342900" indent="-342900">
              <a:lnSpc>
                <a:spcPct val="150000"/>
              </a:lnSpc>
              <a:buFont typeface="Wingdings" panose="05000000000000000000" pitchFamily="2" charset="2"/>
              <a:buChar char="§"/>
            </a:pPr>
            <a:r>
              <a:rPr lang="en-NZ" b="1" u="sng" dirty="0">
                <a:latin typeface="+mj-lt"/>
              </a:rPr>
              <a:t>Centre Advisor </a:t>
            </a:r>
            <a:r>
              <a:rPr lang="en-NZ" dirty="0">
                <a:latin typeface="+mj-lt"/>
              </a:rPr>
              <a:t>– To communicate and escalate Health and Safety issues or risks.</a:t>
            </a:r>
          </a:p>
          <a:p>
            <a:pPr marL="342900" indent="-342900">
              <a:lnSpc>
                <a:spcPct val="150000"/>
              </a:lnSpc>
              <a:buFont typeface="Wingdings" panose="05000000000000000000" pitchFamily="2" charset="2"/>
              <a:buChar char="§"/>
            </a:pPr>
            <a:r>
              <a:rPr lang="en-NZ" dirty="0">
                <a:latin typeface="+mj-lt"/>
              </a:rPr>
              <a:t>Property Team </a:t>
            </a:r>
          </a:p>
          <a:p>
            <a:pPr marL="342900" indent="-342900">
              <a:lnSpc>
                <a:spcPct val="150000"/>
              </a:lnSpc>
              <a:buFont typeface="Wingdings" panose="05000000000000000000" pitchFamily="2" charset="2"/>
              <a:buChar char="§"/>
            </a:pPr>
            <a:r>
              <a:rPr lang="en-NZ" dirty="0">
                <a:latin typeface="+mj-lt"/>
              </a:rPr>
              <a:t>Centre President/Coordinator</a:t>
            </a:r>
          </a:p>
          <a:p>
            <a:pPr marL="342900" indent="-342900">
              <a:lnSpc>
                <a:spcPct val="150000"/>
              </a:lnSpc>
              <a:buFont typeface="Wingdings" panose="05000000000000000000" pitchFamily="2" charset="2"/>
              <a:buChar char="§"/>
            </a:pPr>
            <a:r>
              <a:rPr lang="en-NZ" dirty="0"/>
              <a:t>Session Leaders/Coordinators/Duty Team</a:t>
            </a:r>
          </a:p>
          <a:p>
            <a:pPr marL="342900" indent="-342900">
              <a:lnSpc>
                <a:spcPct val="150000"/>
              </a:lnSpc>
              <a:buFont typeface="Wingdings" panose="05000000000000000000" pitchFamily="2" charset="2"/>
              <a:buChar char="§"/>
            </a:pPr>
            <a:r>
              <a:rPr lang="en-NZ" dirty="0"/>
              <a:t>Session Support Worker/facilitator</a:t>
            </a:r>
          </a:p>
          <a:p>
            <a:pPr marL="342900" indent="-342900">
              <a:lnSpc>
                <a:spcPct val="150000"/>
              </a:lnSpc>
              <a:buFont typeface="Wingdings" panose="05000000000000000000" pitchFamily="2" charset="2"/>
              <a:buChar char="§"/>
            </a:pPr>
            <a:r>
              <a:rPr lang="en-NZ" dirty="0"/>
              <a:t>Property Officer</a:t>
            </a:r>
          </a:p>
        </p:txBody>
      </p:sp>
      <p:pic>
        <p:nvPicPr>
          <p:cNvPr id="10" name="Picture 9" descr="A person sitting at a table&#10;&#10;Description automatically generated">
            <a:extLst>
              <a:ext uri="{FF2B5EF4-FFF2-40B4-BE49-F238E27FC236}">
                <a16:creationId xmlns:a16="http://schemas.microsoft.com/office/drawing/2014/main" id="{353DB238-3036-47C3-9942-5CACD2ECEC1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85974" y="1690688"/>
            <a:ext cx="3077852" cy="2051717"/>
          </a:xfrm>
          <a:prstGeom prst="rect">
            <a:avLst/>
          </a:prstGeom>
        </p:spPr>
      </p:pic>
    </p:spTree>
    <p:extLst>
      <p:ext uri="{BB962C8B-B14F-4D97-AF65-F5344CB8AC3E}">
        <p14:creationId xmlns:p14="http://schemas.microsoft.com/office/powerpoint/2010/main" val="3009114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p:txBody>
          <a:bodyPr>
            <a:normAutofit/>
          </a:bodyPr>
          <a:lstStyle/>
          <a:p>
            <a:r>
              <a:rPr lang="en-NZ" sz="3400" b="1" dirty="0">
                <a:solidFill>
                  <a:srgbClr val="7030A0"/>
                </a:solidFill>
                <a:latin typeface="+mn-lt"/>
              </a:rPr>
              <a:t>Useful Resources</a:t>
            </a:r>
          </a:p>
        </p:txBody>
      </p:sp>
      <p:sp>
        <p:nvSpPr>
          <p:cNvPr id="5" name="Rectangle 4">
            <a:extLst>
              <a:ext uri="{FF2B5EF4-FFF2-40B4-BE49-F238E27FC236}">
                <a16:creationId xmlns:a16="http://schemas.microsoft.com/office/drawing/2014/main" id="{45459195-EF4E-495F-880D-2274CEE81112}"/>
              </a:ext>
            </a:extLst>
          </p:cNvPr>
          <p:cNvSpPr/>
          <p:nvPr/>
        </p:nvSpPr>
        <p:spPr>
          <a:xfrm>
            <a:off x="0" y="5677134"/>
            <a:ext cx="12192000" cy="11883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Content Placeholder 6" descr="A close up of a logo&#10;&#10;Description automatically generated">
            <a:extLst>
              <a:ext uri="{FF2B5EF4-FFF2-40B4-BE49-F238E27FC236}">
                <a16:creationId xmlns:a16="http://schemas.microsoft.com/office/drawing/2014/main" id="{1553411F-D66F-452B-A105-2D4B40460ECB}"/>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838200" y="5944984"/>
            <a:ext cx="2198615" cy="547891"/>
          </a:xfrm>
        </p:spPr>
      </p:pic>
      <p:pic>
        <p:nvPicPr>
          <p:cNvPr id="9" name="Picture 8" descr="A close up of a logo&#10;&#10;Description automatically generated">
            <a:extLst>
              <a:ext uri="{FF2B5EF4-FFF2-40B4-BE49-F238E27FC236}">
                <a16:creationId xmlns:a16="http://schemas.microsoft.com/office/drawing/2014/main" id="{453F71D8-462E-45E2-A120-B07136935D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91364" y="6218929"/>
            <a:ext cx="4862436" cy="239741"/>
          </a:xfrm>
          <a:prstGeom prst="rect">
            <a:avLst/>
          </a:prstGeom>
        </p:spPr>
      </p:pic>
      <p:sp>
        <p:nvSpPr>
          <p:cNvPr id="8" name="Rectangle 7">
            <a:extLst>
              <a:ext uri="{FF2B5EF4-FFF2-40B4-BE49-F238E27FC236}">
                <a16:creationId xmlns:a16="http://schemas.microsoft.com/office/drawing/2014/main" id="{7E28AEB6-78DF-4255-B279-686DA6F64708}"/>
              </a:ext>
            </a:extLst>
          </p:cNvPr>
          <p:cNvSpPr/>
          <p:nvPr/>
        </p:nvSpPr>
        <p:spPr>
          <a:xfrm>
            <a:off x="653970" y="1472718"/>
            <a:ext cx="5442030" cy="3191130"/>
          </a:xfrm>
          <a:prstGeom prst="rect">
            <a:avLst/>
          </a:prstGeom>
        </p:spPr>
        <p:txBody>
          <a:bodyPr wrap="square">
            <a:spAutoFit/>
          </a:bodyPr>
          <a:lstStyle/>
          <a:p>
            <a:pPr marL="342900" indent="-342900">
              <a:lnSpc>
                <a:spcPct val="150000"/>
              </a:lnSpc>
              <a:buFont typeface="Wingdings" panose="05000000000000000000" pitchFamily="2" charset="2"/>
              <a:buChar char="§"/>
            </a:pPr>
            <a:r>
              <a:rPr lang="en-NZ" sz="1700" b="1" dirty="0">
                <a:latin typeface="+mj-lt"/>
              </a:rPr>
              <a:t>Policy and Procedures </a:t>
            </a:r>
            <a:r>
              <a:rPr lang="en-NZ" sz="1700" dirty="0">
                <a:latin typeface="+mj-lt"/>
              </a:rPr>
              <a:t>(P&amp;P) Folder, and P&amp;P section on the website (PA) – particularly the Health &amp; Safety  Section.</a:t>
            </a:r>
          </a:p>
          <a:p>
            <a:pPr marL="342900" indent="-342900">
              <a:lnSpc>
                <a:spcPct val="150000"/>
              </a:lnSpc>
              <a:buFont typeface="Wingdings" panose="05000000000000000000" pitchFamily="2" charset="2"/>
              <a:buChar char="§"/>
            </a:pPr>
            <a:r>
              <a:rPr lang="en-NZ" sz="1700" b="1" dirty="0">
                <a:latin typeface="+mj-lt"/>
              </a:rPr>
              <a:t>Licensing Criteria </a:t>
            </a:r>
            <a:r>
              <a:rPr lang="en-NZ" sz="1700" dirty="0">
                <a:latin typeface="+mj-lt"/>
              </a:rPr>
              <a:t>for centre-based ECE services 2008 – amended Sept 2022 (</a:t>
            </a:r>
            <a:r>
              <a:rPr lang="en-NZ" sz="1700" dirty="0" err="1">
                <a:latin typeface="+mj-lt"/>
              </a:rPr>
              <a:t>MoE</a:t>
            </a:r>
            <a:r>
              <a:rPr lang="en-NZ" sz="1700" dirty="0">
                <a:latin typeface="+mj-lt"/>
              </a:rPr>
              <a:t>)</a:t>
            </a:r>
          </a:p>
          <a:p>
            <a:pPr marL="342900" indent="-342900">
              <a:lnSpc>
                <a:spcPct val="150000"/>
              </a:lnSpc>
              <a:buFont typeface="Wingdings" panose="05000000000000000000" pitchFamily="2" charset="2"/>
              <a:buChar char="§"/>
            </a:pPr>
            <a:r>
              <a:rPr lang="en-NZ" sz="1700" dirty="0" err="1"/>
              <a:t>Ngā</a:t>
            </a:r>
            <a:r>
              <a:rPr lang="en-NZ" sz="1700" dirty="0"/>
              <a:t> </a:t>
            </a:r>
            <a:r>
              <a:rPr lang="en-NZ" sz="1700" dirty="0" err="1"/>
              <a:t>Kupu</a:t>
            </a:r>
            <a:r>
              <a:rPr lang="en-NZ" sz="1700" dirty="0"/>
              <a:t> </a:t>
            </a:r>
            <a:r>
              <a:rPr lang="en-NZ" sz="1700" dirty="0" err="1"/>
              <a:t>Oranga</a:t>
            </a:r>
            <a:r>
              <a:rPr lang="en-NZ" sz="1700" dirty="0"/>
              <a:t> Healthy Messages – A health and safety resource for early childhood services (</a:t>
            </a:r>
            <a:r>
              <a:rPr lang="en-NZ" sz="1700" dirty="0" err="1"/>
              <a:t>MoH</a:t>
            </a:r>
            <a:r>
              <a:rPr lang="en-NZ" sz="1700" dirty="0"/>
              <a:t>)</a:t>
            </a:r>
          </a:p>
          <a:p>
            <a:pPr marL="342900" indent="-342900">
              <a:lnSpc>
                <a:spcPct val="150000"/>
              </a:lnSpc>
              <a:buFont typeface="Wingdings" panose="05000000000000000000" pitchFamily="2" charset="2"/>
              <a:buChar char="§"/>
            </a:pPr>
            <a:r>
              <a:rPr lang="en-NZ" sz="1700" dirty="0"/>
              <a:t>Your Centre’s </a:t>
            </a:r>
            <a:r>
              <a:rPr lang="en-NZ" sz="1700" b="1" dirty="0"/>
              <a:t>Annual Management Plan</a:t>
            </a:r>
          </a:p>
        </p:txBody>
      </p:sp>
      <p:pic>
        <p:nvPicPr>
          <p:cNvPr id="4" name="Picture 3" descr="A person and child looking at a yellow shovel&#10;&#10;Description automatically generated">
            <a:extLst>
              <a:ext uri="{FF2B5EF4-FFF2-40B4-BE49-F238E27FC236}">
                <a16:creationId xmlns:a16="http://schemas.microsoft.com/office/drawing/2014/main" id="{397786CF-C473-0099-0AA7-CABF9C776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5307" y="1337129"/>
            <a:ext cx="2254550" cy="3207247"/>
          </a:xfrm>
          <a:prstGeom prst="rect">
            <a:avLst/>
          </a:prstGeom>
        </p:spPr>
      </p:pic>
    </p:spTree>
    <p:extLst>
      <p:ext uri="{BB962C8B-B14F-4D97-AF65-F5344CB8AC3E}">
        <p14:creationId xmlns:p14="http://schemas.microsoft.com/office/powerpoint/2010/main" val="2504156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459195-EF4E-495F-880D-2274CEE81112}"/>
              </a:ext>
            </a:extLst>
          </p:cNvPr>
          <p:cNvSpPr/>
          <p:nvPr/>
        </p:nvSpPr>
        <p:spPr>
          <a:xfrm>
            <a:off x="0" y="0"/>
            <a:ext cx="12192000" cy="141491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Rectangle 4">
            <a:extLst>
              <a:ext uri="{FF2B5EF4-FFF2-40B4-BE49-F238E27FC236}">
                <a16:creationId xmlns:a16="http://schemas.microsoft.com/office/drawing/2014/main" id="{45459195-EF4E-495F-880D-2274CEE81112}"/>
              </a:ext>
            </a:extLst>
          </p:cNvPr>
          <p:cNvSpPr/>
          <p:nvPr/>
        </p:nvSpPr>
        <p:spPr>
          <a:xfrm>
            <a:off x="0" y="5677134"/>
            <a:ext cx="12192000" cy="11883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Content Placeholder 6" descr="A close up of a logo&#10;&#10;Description automatically generated">
            <a:extLst>
              <a:ext uri="{FF2B5EF4-FFF2-40B4-BE49-F238E27FC236}">
                <a16:creationId xmlns:a16="http://schemas.microsoft.com/office/drawing/2014/main" id="{1553411F-D66F-452B-A105-2D4B40460ECB}"/>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838200" y="5944984"/>
            <a:ext cx="2198615" cy="547891"/>
          </a:xfrm>
        </p:spPr>
      </p:pic>
      <p:pic>
        <p:nvPicPr>
          <p:cNvPr id="9" name="Picture 8" descr="A close up of a logo&#10;&#10;Description automatically generated">
            <a:extLst>
              <a:ext uri="{FF2B5EF4-FFF2-40B4-BE49-F238E27FC236}">
                <a16:creationId xmlns:a16="http://schemas.microsoft.com/office/drawing/2014/main" id="{453F71D8-462E-45E2-A120-B07136935D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91364" y="6218929"/>
            <a:ext cx="4862436" cy="239741"/>
          </a:xfrm>
          <a:prstGeom prst="rect">
            <a:avLst/>
          </a:prstGeom>
        </p:spPr>
      </p:pic>
      <p:sp>
        <p:nvSpPr>
          <p:cNvPr id="4" name="Isosceles Triangle 3"/>
          <p:cNvSpPr/>
          <p:nvPr/>
        </p:nvSpPr>
        <p:spPr>
          <a:xfrm rot="10800000">
            <a:off x="5445880" y="1338988"/>
            <a:ext cx="1104363" cy="526115"/>
          </a:xfrm>
          <a:prstGeom prst="triangle">
            <a:avLst>
              <a:gd name="adj" fmla="val 50625"/>
            </a:avLst>
          </a:prstGeom>
          <a:solidFill>
            <a:srgbClr val="FFD2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80212" y="2622692"/>
            <a:ext cx="10835723" cy="1569660"/>
          </a:xfrm>
          <a:prstGeom prst="rect">
            <a:avLst/>
          </a:prstGeom>
          <a:noFill/>
        </p:spPr>
        <p:txBody>
          <a:bodyPr wrap="none" rtlCol="0">
            <a:spAutoFit/>
          </a:bodyPr>
          <a:lstStyle/>
          <a:p>
            <a:pPr algn="ctr"/>
            <a:r>
              <a:rPr lang="en-NZ" sz="2400" dirty="0"/>
              <a:t>Thanks for all your hard mahi to keep yourselves, members, tamariki and visitors safe!</a:t>
            </a:r>
          </a:p>
          <a:p>
            <a:pPr algn="ctr"/>
            <a:endParaRPr lang="en-NZ" sz="2400" dirty="0"/>
          </a:p>
          <a:p>
            <a:pPr algn="ctr"/>
            <a:r>
              <a:rPr lang="en-NZ" sz="2400" dirty="0"/>
              <a:t>If you have any questions, or for further support,</a:t>
            </a:r>
          </a:p>
          <a:p>
            <a:pPr algn="ctr"/>
            <a:r>
              <a:rPr lang="en-NZ" sz="2400" dirty="0"/>
              <a:t>please speak to your </a:t>
            </a:r>
            <a:r>
              <a:rPr lang="en-NZ" sz="2400" b="1" dirty="0"/>
              <a:t>Centre Advisor </a:t>
            </a:r>
            <a:r>
              <a:rPr lang="en-NZ" sz="2400" dirty="0"/>
              <a:t>in the first instance.</a:t>
            </a:r>
          </a:p>
        </p:txBody>
      </p:sp>
    </p:spTree>
    <p:extLst>
      <p:ext uri="{BB962C8B-B14F-4D97-AF65-F5344CB8AC3E}">
        <p14:creationId xmlns:p14="http://schemas.microsoft.com/office/powerpoint/2010/main" val="89635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p:txBody>
          <a:bodyPr>
            <a:normAutofit/>
          </a:bodyPr>
          <a:lstStyle/>
          <a:p>
            <a:r>
              <a:rPr lang="en-NZ" sz="3600" b="1" dirty="0" err="1">
                <a:solidFill>
                  <a:srgbClr val="7030A0"/>
                </a:solidFill>
                <a:effectLst/>
                <a:latin typeface="+mn-lt"/>
                <a:ea typeface="Calibri" panose="020F0502020204030204" pitchFamily="34" charset="0"/>
              </a:rPr>
              <a:t>Kaiwhakaihuwaka</a:t>
            </a:r>
            <a:r>
              <a:rPr lang="en-NZ" sz="3600" b="1" dirty="0">
                <a:solidFill>
                  <a:srgbClr val="7030A0"/>
                </a:solidFill>
                <a:effectLst/>
                <a:latin typeface="+mn-lt"/>
                <a:ea typeface="Calibri" panose="020F0502020204030204" pitchFamily="34" charset="0"/>
              </a:rPr>
              <a:t> </a:t>
            </a:r>
            <a:r>
              <a:rPr lang="en-NZ" sz="3600" b="1" dirty="0">
                <a:solidFill>
                  <a:srgbClr val="7030A0"/>
                </a:solidFill>
                <a:latin typeface="+mn-lt"/>
              </a:rPr>
              <a:t>Role:</a:t>
            </a:r>
          </a:p>
        </p:txBody>
      </p:sp>
      <p:sp>
        <p:nvSpPr>
          <p:cNvPr id="5" name="Rectangle 4">
            <a:extLst>
              <a:ext uri="{FF2B5EF4-FFF2-40B4-BE49-F238E27FC236}">
                <a16:creationId xmlns:a16="http://schemas.microsoft.com/office/drawing/2014/main" id="{45459195-EF4E-495F-880D-2274CEE81112}"/>
              </a:ext>
            </a:extLst>
          </p:cNvPr>
          <p:cNvSpPr/>
          <p:nvPr/>
        </p:nvSpPr>
        <p:spPr>
          <a:xfrm>
            <a:off x="-29547" y="5736889"/>
            <a:ext cx="12192000" cy="1203819"/>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Content Placeholder 6" descr="A close up of a logo&#10;&#10;Description automatically generated">
            <a:extLst>
              <a:ext uri="{FF2B5EF4-FFF2-40B4-BE49-F238E27FC236}">
                <a16:creationId xmlns:a16="http://schemas.microsoft.com/office/drawing/2014/main" id="{1553411F-D66F-452B-A105-2D4B40460ECB}"/>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838200" y="5944984"/>
            <a:ext cx="2198615" cy="547891"/>
          </a:xfrm>
        </p:spPr>
      </p:pic>
      <p:pic>
        <p:nvPicPr>
          <p:cNvPr id="9" name="Picture 8" descr="A close up of a logo&#10;&#10;Description automatically generated">
            <a:extLst>
              <a:ext uri="{FF2B5EF4-FFF2-40B4-BE49-F238E27FC236}">
                <a16:creationId xmlns:a16="http://schemas.microsoft.com/office/drawing/2014/main" id="{453F71D8-462E-45E2-A120-B07136935D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91364" y="6218929"/>
            <a:ext cx="4862436" cy="239741"/>
          </a:xfrm>
          <a:prstGeom prst="rect">
            <a:avLst/>
          </a:prstGeom>
        </p:spPr>
      </p:pic>
      <p:sp>
        <p:nvSpPr>
          <p:cNvPr id="3" name="Rectangle 2">
            <a:extLst>
              <a:ext uri="{FF2B5EF4-FFF2-40B4-BE49-F238E27FC236}">
                <a16:creationId xmlns:a16="http://schemas.microsoft.com/office/drawing/2014/main" id="{E4487953-FEF7-4043-8CC5-3E4A285AB467}"/>
              </a:ext>
            </a:extLst>
          </p:cNvPr>
          <p:cNvSpPr/>
          <p:nvPr/>
        </p:nvSpPr>
        <p:spPr>
          <a:xfrm>
            <a:off x="838200" y="1811282"/>
            <a:ext cx="6096000" cy="3416320"/>
          </a:xfrm>
          <a:prstGeom prst="rect">
            <a:avLst/>
          </a:prstGeom>
        </p:spPr>
        <p:txBody>
          <a:bodyPr>
            <a:spAutoFit/>
          </a:bodyPr>
          <a:lstStyle/>
          <a:p>
            <a:r>
              <a:rPr lang="en-NZ" sz="2400" b="1" dirty="0">
                <a:solidFill>
                  <a:schemeClr val="bg2">
                    <a:lumMod val="50000"/>
                  </a:schemeClr>
                </a:solidFill>
              </a:rPr>
              <a:t>Purpose:</a:t>
            </a:r>
          </a:p>
          <a:p>
            <a:endParaRPr lang="en-NZ" sz="2400" b="1" dirty="0"/>
          </a:p>
          <a:p>
            <a:r>
              <a:rPr lang="en-NZ" sz="2400" b="1" dirty="0"/>
              <a:t>To support the Centre to maintain a safe and healthy environment for all members, </a:t>
            </a:r>
            <a:r>
              <a:rPr lang="en-NZ" sz="2400" b="1" dirty="0" err="1"/>
              <a:t>tamariki</a:t>
            </a:r>
            <a:r>
              <a:rPr lang="en-NZ" sz="2400" b="1" dirty="0"/>
              <a:t>, whānau and visitors.</a:t>
            </a:r>
          </a:p>
          <a:p>
            <a:pPr>
              <a:lnSpc>
                <a:spcPct val="150000"/>
              </a:lnSpc>
            </a:pPr>
            <a:endParaRPr lang="en-NZ" sz="1600" b="1" dirty="0"/>
          </a:p>
          <a:p>
            <a:pPr>
              <a:lnSpc>
                <a:spcPct val="150000"/>
              </a:lnSpc>
            </a:pPr>
            <a:endParaRPr lang="en-NZ" sz="1600" b="1" dirty="0"/>
          </a:p>
          <a:p>
            <a:pPr>
              <a:lnSpc>
                <a:spcPct val="150000"/>
              </a:lnSpc>
            </a:pPr>
            <a:endParaRPr lang="en-NZ" sz="1600" b="1" dirty="0"/>
          </a:p>
          <a:p>
            <a:pPr>
              <a:lnSpc>
                <a:spcPct val="150000"/>
              </a:lnSpc>
            </a:pPr>
            <a:endParaRPr lang="en-NZ" sz="16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0085" y="738188"/>
            <a:ext cx="1905000" cy="1905000"/>
          </a:xfrm>
          <a:prstGeom prst="rect">
            <a:avLst/>
          </a:prstGeom>
        </p:spPr>
      </p:pic>
    </p:spTree>
    <p:extLst>
      <p:ext uri="{BB962C8B-B14F-4D97-AF65-F5344CB8AC3E}">
        <p14:creationId xmlns:p14="http://schemas.microsoft.com/office/powerpoint/2010/main" val="277583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a:xfrm>
            <a:off x="838200" y="193928"/>
            <a:ext cx="10515600" cy="1030538"/>
          </a:xfrm>
        </p:spPr>
        <p:txBody>
          <a:bodyPr>
            <a:normAutofit/>
          </a:bodyPr>
          <a:lstStyle/>
          <a:p>
            <a:r>
              <a:rPr lang="en-NZ" sz="3400" b="1" dirty="0">
                <a:solidFill>
                  <a:srgbClr val="7030A0"/>
                </a:solidFill>
                <a:latin typeface="+mn-lt"/>
              </a:rPr>
              <a:t>Common Tasks:</a:t>
            </a:r>
          </a:p>
        </p:txBody>
      </p:sp>
      <p:sp>
        <p:nvSpPr>
          <p:cNvPr id="5" name="Rectangle 4">
            <a:extLst>
              <a:ext uri="{FF2B5EF4-FFF2-40B4-BE49-F238E27FC236}">
                <a16:creationId xmlns:a16="http://schemas.microsoft.com/office/drawing/2014/main" id="{45459195-EF4E-495F-880D-2274CEE81112}"/>
              </a:ext>
            </a:extLst>
          </p:cNvPr>
          <p:cNvSpPr/>
          <p:nvPr/>
        </p:nvSpPr>
        <p:spPr>
          <a:xfrm>
            <a:off x="0" y="5677134"/>
            <a:ext cx="12192000" cy="11883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Content Placeholder 6" descr="A close up of a logo&#10;&#10;Description automatically generated">
            <a:extLst>
              <a:ext uri="{FF2B5EF4-FFF2-40B4-BE49-F238E27FC236}">
                <a16:creationId xmlns:a16="http://schemas.microsoft.com/office/drawing/2014/main" id="{1553411F-D66F-452B-A105-2D4B40460ECB}"/>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838200" y="5944984"/>
            <a:ext cx="2198615" cy="547891"/>
          </a:xfrm>
        </p:spPr>
      </p:pic>
      <p:pic>
        <p:nvPicPr>
          <p:cNvPr id="9" name="Picture 8" descr="A close up of a logo&#10;&#10;Description automatically generated">
            <a:extLst>
              <a:ext uri="{FF2B5EF4-FFF2-40B4-BE49-F238E27FC236}">
                <a16:creationId xmlns:a16="http://schemas.microsoft.com/office/drawing/2014/main" id="{453F71D8-462E-45E2-A120-B07136935D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91364" y="6218929"/>
            <a:ext cx="4862436" cy="239741"/>
          </a:xfrm>
          <a:prstGeom prst="rect">
            <a:avLst/>
          </a:prstGeom>
        </p:spPr>
      </p:pic>
      <p:sp>
        <p:nvSpPr>
          <p:cNvPr id="8" name="Rectangle 7">
            <a:extLst>
              <a:ext uri="{FF2B5EF4-FFF2-40B4-BE49-F238E27FC236}">
                <a16:creationId xmlns:a16="http://schemas.microsoft.com/office/drawing/2014/main" id="{7E28AEB6-78DF-4255-B279-686DA6F64708}"/>
              </a:ext>
            </a:extLst>
          </p:cNvPr>
          <p:cNvSpPr/>
          <p:nvPr/>
        </p:nvSpPr>
        <p:spPr>
          <a:xfrm>
            <a:off x="285841" y="924791"/>
            <a:ext cx="8390568" cy="5356223"/>
          </a:xfrm>
          <a:prstGeom prst="rect">
            <a:avLst/>
          </a:prstGeom>
        </p:spPr>
        <p:txBody>
          <a:bodyPr wrap="square">
            <a:spAutoFit/>
          </a:bodyPr>
          <a:lstStyle/>
          <a:p>
            <a:pPr marL="342900" indent="-342900">
              <a:lnSpc>
                <a:spcPct val="150000"/>
              </a:lnSpc>
              <a:buFont typeface="Wingdings" panose="05000000000000000000" pitchFamily="2" charset="2"/>
              <a:buChar char="§"/>
            </a:pPr>
            <a:r>
              <a:rPr lang="en-NZ" sz="1700" dirty="0">
                <a:latin typeface="+mj-lt"/>
              </a:rPr>
              <a:t>Be the</a:t>
            </a:r>
            <a:r>
              <a:rPr lang="en-NZ" sz="1700" b="1" dirty="0">
                <a:latin typeface="+mj-lt"/>
              </a:rPr>
              <a:t> point of contact </a:t>
            </a:r>
            <a:r>
              <a:rPr lang="en-NZ" sz="1700" dirty="0">
                <a:latin typeface="+mj-lt"/>
              </a:rPr>
              <a:t>for any Health and Safety issues raised. These can then be escalated to the Centre Advisor for support/advice.</a:t>
            </a:r>
          </a:p>
          <a:p>
            <a:pPr marL="342900" indent="-342900">
              <a:lnSpc>
                <a:spcPct val="150000"/>
              </a:lnSpc>
              <a:buFont typeface="Wingdings" panose="05000000000000000000" pitchFamily="2" charset="2"/>
              <a:buChar char="§"/>
            </a:pPr>
            <a:r>
              <a:rPr lang="en-NZ" sz="1700" dirty="0">
                <a:latin typeface="+mj-lt"/>
              </a:rPr>
              <a:t>Ensure the Centre follows Playcentre Aotearoa’s Health and Safety</a:t>
            </a:r>
            <a:r>
              <a:rPr lang="en-NZ" sz="1700" b="1" dirty="0">
                <a:latin typeface="+mj-lt"/>
              </a:rPr>
              <a:t> policies and procedures. </a:t>
            </a:r>
          </a:p>
          <a:p>
            <a:pPr marL="342900" indent="-342900">
              <a:lnSpc>
                <a:spcPct val="150000"/>
              </a:lnSpc>
              <a:buFont typeface="Wingdings" panose="05000000000000000000" pitchFamily="2" charset="2"/>
              <a:buChar char="§"/>
            </a:pPr>
            <a:r>
              <a:rPr lang="en-NZ" sz="1700" dirty="0">
                <a:latin typeface="+mj-lt"/>
              </a:rPr>
              <a:t>Encourage and promote a </a:t>
            </a:r>
            <a:r>
              <a:rPr lang="en-NZ" sz="1700" b="1" dirty="0">
                <a:latin typeface="+mj-lt"/>
              </a:rPr>
              <a:t>positive safety culture </a:t>
            </a:r>
            <a:r>
              <a:rPr lang="en-NZ" sz="1700" dirty="0">
                <a:latin typeface="+mj-lt"/>
              </a:rPr>
              <a:t>at the centre.</a:t>
            </a:r>
          </a:p>
          <a:p>
            <a:pPr marL="342900" indent="-342900">
              <a:lnSpc>
                <a:spcPct val="150000"/>
              </a:lnSpc>
              <a:buFont typeface="Wingdings" panose="05000000000000000000" pitchFamily="2" charset="2"/>
              <a:buChar char="§"/>
            </a:pPr>
            <a:r>
              <a:rPr lang="en-NZ" sz="1700" b="1" dirty="0">
                <a:latin typeface="+mj-lt"/>
              </a:rPr>
              <a:t>Report</a:t>
            </a:r>
            <a:r>
              <a:rPr lang="en-NZ" sz="1700" dirty="0">
                <a:latin typeface="+mj-lt"/>
              </a:rPr>
              <a:t> any Incidents or hazards in the Register .</a:t>
            </a:r>
          </a:p>
          <a:p>
            <a:pPr marL="342900" indent="-342900">
              <a:lnSpc>
                <a:spcPct val="150000"/>
              </a:lnSpc>
              <a:buFont typeface="Wingdings" panose="05000000000000000000" pitchFamily="2" charset="2"/>
              <a:buChar char="§"/>
            </a:pPr>
            <a:r>
              <a:rPr lang="en-NZ" sz="1700" dirty="0">
                <a:latin typeface="+mj-lt"/>
              </a:rPr>
              <a:t>All </a:t>
            </a:r>
            <a:r>
              <a:rPr lang="en-NZ" sz="1700" b="1" dirty="0">
                <a:latin typeface="+mj-lt"/>
              </a:rPr>
              <a:t>high risk incidents </a:t>
            </a:r>
            <a:r>
              <a:rPr lang="en-NZ" sz="1700" dirty="0">
                <a:latin typeface="+mj-lt"/>
              </a:rPr>
              <a:t>to be reported to the Centre Advisor (this includes both Adult &amp; Child incidents).</a:t>
            </a:r>
          </a:p>
          <a:p>
            <a:pPr marL="342900" indent="-342900">
              <a:lnSpc>
                <a:spcPct val="150000"/>
              </a:lnSpc>
              <a:buFont typeface="Wingdings" panose="05000000000000000000" pitchFamily="2" charset="2"/>
              <a:buChar char="§"/>
            </a:pPr>
            <a:r>
              <a:rPr lang="en-NZ" sz="1700" dirty="0"/>
              <a:t>Review </a:t>
            </a:r>
            <a:r>
              <a:rPr lang="en-NZ" sz="1700" b="1" dirty="0"/>
              <a:t>Hazard &amp; Risk Register </a:t>
            </a:r>
            <a:r>
              <a:rPr lang="en-NZ" sz="1700" dirty="0"/>
              <a:t>regularly and discuss with members actions to minimise risk of harm.</a:t>
            </a:r>
            <a:endParaRPr lang="en-NZ" sz="1700" dirty="0">
              <a:latin typeface="+mj-lt"/>
            </a:endParaRPr>
          </a:p>
          <a:p>
            <a:pPr marL="342900" indent="-342900">
              <a:lnSpc>
                <a:spcPct val="150000"/>
              </a:lnSpc>
              <a:buFont typeface="Wingdings" panose="05000000000000000000" pitchFamily="2" charset="2"/>
              <a:buChar char="§"/>
            </a:pPr>
            <a:r>
              <a:rPr lang="en-NZ" sz="1700" dirty="0">
                <a:latin typeface="+mj-lt"/>
              </a:rPr>
              <a:t>Ensure </a:t>
            </a:r>
            <a:r>
              <a:rPr lang="en-NZ" sz="1700" b="1" dirty="0">
                <a:latin typeface="+mj-lt"/>
              </a:rPr>
              <a:t>emergency procedures </a:t>
            </a:r>
            <a:r>
              <a:rPr lang="en-NZ" sz="1700" dirty="0">
                <a:latin typeface="+mj-lt"/>
              </a:rPr>
              <a:t>are followed and documented (e.g. fire and earthquake drills).</a:t>
            </a:r>
          </a:p>
          <a:p>
            <a:pPr marL="342900" indent="-342900">
              <a:lnSpc>
                <a:spcPct val="150000"/>
              </a:lnSpc>
              <a:buFont typeface="Wingdings" panose="05000000000000000000" pitchFamily="2" charset="2"/>
              <a:buChar char="§"/>
            </a:pPr>
            <a:r>
              <a:rPr lang="en-NZ" sz="1700" dirty="0"/>
              <a:t>Maintain </a:t>
            </a:r>
            <a:r>
              <a:rPr lang="en-NZ" sz="1700" b="1" dirty="0"/>
              <a:t>Civil Defence </a:t>
            </a:r>
            <a:r>
              <a:rPr lang="en-NZ" sz="1700" dirty="0"/>
              <a:t>and </a:t>
            </a:r>
            <a:r>
              <a:rPr lang="en-NZ" sz="1700" b="1" dirty="0"/>
              <a:t>First Aid Kits </a:t>
            </a:r>
            <a:r>
              <a:rPr lang="en-NZ" sz="1700" dirty="0"/>
              <a:t>(incl. Quick Get Away kit).</a:t>
            </a:r>
          </a:p>
          <a:p>
            <a:pPr marL="342900" indent="-342900">
              <a:lnSpc>
                <a:spcPct val="150000"/>
              </a:lnSpc>
              <a:buFont typeface="Wingdings" panose="05000000000000000000" pitchFamily="2" charset="2"/>
              <a:buChar char="§"/>
            </a:pPr>
            <a:endParaRPr lang="en-NZ" sz="1700" dirty="0">
              <a:solidFill>
                <a:schemeClr val="tx1">
                  <a:lumMod val="50000"/>
                  <a:lumOff val="50000"/>
                </a:schemeClr>
              </a:solidFill>
              <a:latin typeface="+mj-lt"/>
            </a:endParaRPr>
          </a:p>
        </p:txBody>
      </p:sp>
      <p:pic>
        <p:nvPicPr>
          <p:cNvPr id="17" name="Picture 16" descr="A picture containing person, outdoor, food, grass&#10;&#10;Description automatically generated">
            <a:extLst>
              <a:ext uri="{FF2B5EF4-FFF2-40B4-BE49-F238E27FC236}">
                <a16:creationId xmlns:a16="http://schemas.microsoft.com/office/drawing/2014/main" id="{BC2C8934-B574-4FFA-9C61-9242C96B3A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64874" y="193928"/>
            <a:ext cx="3137021" cy="2091347"/>
          </a:xfrm>
          <a:prstGeom prst="rect">
            <a:avLst/>
          </a:prstGeom>
        </p:spPr>
      </p:pic>
    </p:spTree>
    <p:extLst>
      <p:ext uri="{BB962C8B-B14F-4D97-AF65-F5344CB8AC3E}">
        <p14:creationId xmlns:p14="http://schemas.microsoft.com/office/powerpoint/2010/main" val="12621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25D2-70BC-4EB2-B172-4C6D5FA3A75C}"/>
              </a:ext>
            </a:extLst>
          </p:cNvPr>
          <p:cNvSpPr>
            <a:spLocks noGrp="1"/>
          </p:cNvSpPr>
          <p:nvPr>
            <p:ph type="title"/>
          </p:nvPr>
        </p:nvSpPr>
        <p:spPr/>
        <p:txBody>
          <a:bodyPr>
            <a:normAutofit/>
          </a:bodyPr>
          <a:lstStyle/>
          <a:p>
            <a:r>
              <a:rPr lang="en-NZ" sz="3400" b="1" dirty="0">
                <a:solidFill>
                  <a:srgbClr val="7030A0"/>
                </a:solidFill>
                <a:latin typeface="+mn-lt"/>
              </a:rPr>
              <a:t>Managing Hazards &amp; Risks</a:t>
            </a:r>
          </a:p>
        </p:txBody>
      </p:sp>
      <p:sp>
        <p:nvSpPr>
          <p:cNvPr id="5" name="Rectangle 4">
            <a:extLst>
              <a:ext uri="{FF2B5EF4-FFF2-40B4-BE49-F238E27FC236}">
                <a16:creationId xmlns:a16="http://schemas.microsoft.com/office/drawing/2014/main" id="{45459195-EF4E-495F-880D-2274CEE81112}"/>
              </a:ext>
            </a:extLst>
          </p:cNvPr>
          <p:cNvSpPr/>
          <p:nvPr/>
        </p:nvSpPr>
        <p:spPr>
          <a:xfrm>
            <a:off x="0" y="5677134"/>
            <a:ext cx="12192000" cy="118834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Content Placeholder 6" descr="A close up of a logo&#10;&#10;Description automatically generated">
            <a:extLst>
              <a:ext uri="{FF2B5EF4-FFF2-40B4-BE49-F238E27FC236}">
                <a16:creationId xmlns:a16="http://schemas.microsoft.com/office/drawing/2014/main" id="{1553411F-D66F-452B-A105-2D4B40460ECB}"/>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838200" y="5944984"/>
            <a:ext cx="2198615" cy="547891"/>
          </a:xfrm>
        </p:spPr>
      </p:pic>
      <p:pic>
        <p:nvPicPr>
          <p:cNvPr id="9" name="Picture 8" descr="A close up of a logo&#10;&#10;Description automatically generated">
            <a:extLst>
              <a:ext uri="{FF2B5EF4-FFF2-40B4-BE49-F238E27FC236}">
                <a16:creationId xmlns:a16="http://schemas.microsoft.com/office/drawing/2014/main" id="{453F71D8-462E-45E2-A120-B07136935D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91364" y="6218929"/>
            <a:ext cx="4862436" cy="239741"/>
          </a:xfrm>
          <a:prstGeom prst="rect">
            <a:avLst/>
          </a:prstGeom>
        </p:spPr>
      </p:pic>
      <p:sp>
        <p:nvSpPr>
          <p:cNvPr id="8" name="Rectangle 7">
            <a:extLst>
              <a:ext uri="{FF2B5EF4-FFF2-40B4-BE49-F238E27FC236}">
                <a16:creationId xmlns:a16="http://schemas.microsoft.com/office/drawing/2014/main" id="{7E28AEB6-78DF-4255-B279-686DA6F64708}"/>
              </a:ext>
            </a:extLst>
          </p:cNvPr>
          <p:cNvSpPr/>
          <p:nvPr/>
        </p:nvSpPr>
        <p:spPr>
          <a:xfrm>
            <a:off x="838199" y="1415227"/>
            <a:ext cx="11069783" cy="3737946"/>
          </a:xfrm>
          <a:prstGeom prst="rect">
            <a:avLst/>
          </a:prstGeom>
        </p:spPr>
        <p:txBody>
          <a:bodyPr wrap="square">
            <a:spAutoFit/>
          </a:bodyPr>
          <a:lstStyle/>
          <a:p>
            <a:pPr marL="342900" indent="-342900">
              <a:lnSpc>
                <a:spcPct val="150000"/>
              </a:lnSpc>
              <a:buFont typeface="Wingdings" panose="05000000000000000000" pitchFamily="2" charset="2"/>
              <a:buChar char="§"/>
            </a:pPr>
            <a:r>
              <a:rPr lang="en-NZ" sz="2000" b="1" u="sng" dirty="0">
                <a:latin typeface="+mj-lt"/>
              </a:rPr>
              <a:t>Display</a:t>
            </a:r>
            <a:r>
              <a:rPr lang="en-NZ" sz="2000" u="sng" dirty="0">
                <a:latin typeface="+mj-lt"/>
              </a:rPr>
              <a:t> </a:t>
            </a:r>
            <a:r>
              <a:rPr lang="en-NZ" sz="2000" dirty="0">
                <a:latin typeface="+mj-lt"/>
              </a:rPr>
              <a:t>the </a:t>
            </a:r>
            <a:r>
              <a:rPr lang="en-NZ" sz="2000" b="1" dirty="0"/>
              <a:t>Hazard &amp; Risk Register </a:t>
            </a:r>
            <a:r>
              <a:rPr lang="en-NZ" sz="2000" dirty="0">
                <a:latin typeface="+mj-lt"/>
              </a:rPr>
              <a:t>in a prominent position near the sign-in tablet</a:t>
            </a:r>
          </a:p>
          <a:p>
            <a:pPr marL="342900" indent="-342900">
              <a:lnSpc>
                <a:spcPct val="150000"/>
              </a:lnSpc>
              <a:buFont typeface="Wingdings" panose="05000000000000000000" pitchFamily="2" charset="2"/>
              <a:buChar char="§"/>
            </a:pPr>
            <a:r>
              <a:rPr lang="en-NZ" sz="2000" b="1" u="sng" dirty="0">
                <a:latin typeface="+mj-lt"/>
              </a:rPr>
              <a:t>Review</a:t>
            </a:r>
            <a:r>
              <a:rPr lang="en-NZ" sz="2000" dirty="0">
                <a:latin typeface="+mj-lt"/>
              </a:rPr>
              <a:t> the </a:t>
            </a:r>
            <a:r>
              <a:rPr lang="en-NZ" sz="2000" b="1" dirty="0"/>
              <a:t>Hazard &amp; Risk Register </a:t>
            </a:r>
            <a:r>
              <a:rPr lang="en-NZ" sz="2000" dirty="0">
                <a:latin typeface="+mj-lt"/>
              </a:rPr>
              <a:t>at least once per term</a:t>
            </a:r>
          </a:p>
          <a:p>
            <a:pPr marL="800100" lvl="1" indent="-342900">
              <a:lnSpc>
                <a:spcPct val="150000"/>
              </a:lnSpc>
              <a:buFont typeface="Wingdings" panose="05000000000000000000" pitchFamily="2" charset="2"/>
              <a:buChar char="§"/>
            </a:pPr>
            <a:r>
              <a:rPr lang="en-NZ" sz="2000" dirty="0">
                <a:latin typeface="+mj-lt"/>
              </a:rPr>
              <a:t>add any new hazards </a:t>
            </a:r>
          </a:p>
          <a:p>
            <a:pPr marL="800100" lvl="1" indent="-342900">
              <a:lnSpc>
                <a:spcPct val="150000"/>
              </a:lnSpc>
              <a:buFont typeface="Wingdings" panose="05000000000000000000" pitchFamily="2" charset="2"/>
              <a:buChar char="§"/>
            </a:pPr>
            <a:r>
              <a:rPr lang="en-NZ" sz="2000" dirty="0">
                <a:latin typeface="+mj-lt"/>
              </a:rPr>
              <a:t>remove all hazards that have been resolved</a:t>
            </a:r>
          </a:p>
          <a:p>
            <a:pPr marL="800100" lvl="1" indent="-342900">
              <a:lnSpc>
                <a:spcPct val="150000"/>
              </a:lnSpc>
              <a:buFont typeface="Wingdings" panose="05000000000000000000" pitchFamily="2" charset="2"/>
              <a:buChar char="§"/>
            </a:pPr>
            <a:r>
              <a:rPr lang="en-NZ" sz="2000" dirty="0">
                <a:latin typeface="+mj-lt"/>
              </a:rPr>
              <a:t>follow-up on temporary hazards that haven’t been resolved</a:t>
            </a:r>
          </a:p>
          <a:p>
            <a:pPr marL="800100" lvl="1" indent="-342900">
              <a:lnSpc>
                <a:spcPct val="150000"/>
              </a:lnSpc>
              <a:buFont typeface="Wingdings" panose="05000000000000000000" pitchFamily="2" charset="2"/>
              <a:buChar char="§"/>
            </a:pPr>
            <a:r>
              <a:rPr lang="en-NZ" sz="2000" dirty="0">
                <a:latin typeface="+mj-lt"/>
              </a:rPr>
              <a:t>Have all members sight and sign the updated Hazard and Risk Register each term</a:t>
            </a:r>
          </a:p>
          <a:p>
            <a:pPr lvl="1">
              <a:lnSpc>
                <a:spcPct val="150000"/>
              </a:lnSpc>
            </a:pPr>
            <a:endParaRPr lang="en-NZ" sz="2000" dirty="0">
              <a:latin typeface="+mj-lt"/>
            </a:endParaRPr>
          </a:p>
          <a:p>
            <a:pPr marL="342900" indent="-342900">
              <a:lnSpc>
                <a:spcPct val="150000"/>
              </a:lnSpc>
              <a:buFont typeface="Wingdings" panose="05000000000000000000" pitchFamily="2" charset="2"/>
              <a:buChar char="§"/>
            </a:pPr>
            <a:r>
              <a:rPr lang="en-NZ" sz="2000" dirty="0">
                <a:latin typeface="+mj-lt"/>
              </a:rPr>
              <a:t>Ensure each session is completing the </a:t>
            </a:r>
            <a:r>
              <a:rPr lang="en-NZ" sz="2000" b="1" dirty="0">
                <a:latin typeface="+mj-lt"/>
              </a:rPr>
              <a:t>Sessional Health &amp; Safety Check</a:t>
            </a:r>
            <a:endParaRPr lang="en-NZ" sz="2000" dirty="0">
              <a:solidFill>
                <a:srgbClr val="FF0000"/>
              </a:solidFill>
              <a:latin typeface="+mj-lt"/>
            </a:endParaRPr>
          </a:p>
        </p:txBody>
      </p:sp>
    </p:spTree>
    <p:extLst>
      <p:ext uri="{BB962C8B-B14F-4D97-AF65-F5344CB8AC3E}">
        <p14:creationId xmlns:p14="http://schemas.microsoft.com/office/powerpoint/2010/main" val="2555514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EAD6-5B20-6347-E1F9-E122EC766B04}"/>
              </a:ext>
            </a:extLst>
          </p:cNvPr>
          <p:cNvSpPr>
            <a:spLocks noGrp="1"/>
          </p:cNvSpPr>
          <p:nvPr>
            <p:ph type="title"/>
          </p:nvPr>
        </p:nvSpPr>
        <p:spPr/>
        <p:txBody>
          <a:bodyPr/>
          <a:lstStyle/>
          <a:p>
            <a:pPr algn="ctr"/>
            <a:r>
              <a:rPr lang="en-NZ" b="1" dirty="0">
                <a:solidFill>
                  <a:srgbClr val="7030A0"/>
                </a:solidFill>
                <a:latin typeface="+mn-lt"/>
              </a:rPr>
              <a:t>What is a Hazard?</a:t>
            </a:r>
          </a:p>
        </p:txBody>
      </p:sp>
      <p:sp>
        <p:nvSpPr>
          <p:cNvPr id="3" name="Content Placeholder 2">
            <a:extLst>
              <a:ext uri="{FF2B5EF4-FFF2-40B4-BE49-F238E27FC236}">
                <a16:creationId xmlns:a16="http://schemas.microsoft.com/office/drawing/2014/main" id="{F7CE3F4D-D12F-7A86-F865-0BFBF1C78259}"/>
              </a:ext>
            </a:extLst>
          </p:cNvPr>
          <p:cNvSpPr>
            <a:spLocks noGrp="1"/>
          </p:cNvSpPr>
          <p:nvPr>
            <p:ph idx="1"/>
          </p:nvPr>
        </p:nvSpPr>
        <p:spPr>
          <a:xfrm>
            <a:off x="312821" y="1027906"/>
            <a:ext cx="11658600" cy="3621506"/>
          </a:xfrm>
        </p:spPr>
        <p:txBody>
          <a:bodyPr/>
          <a:lstStyle/>
          <a:p>
            <a:pPr marL="0" indent="0">
              <a:buNone/>
            </a:pPr>
            <a:r>
              <a:rPr lang="en-NZ" dirty="0">
                <a:solidFill>
                  <a:sysClr val="window" lastClr="FFFFFF"/>
                </a:solidFill>
                <a:latin typeface="Calibri"/>
                <a:ea typeface="+mn-ea"/>
                <a:cs typeface="+mn-cs"/>
              </a:rPr>
              <a:t>S</a:t>
            </a:r>
          </a:p>
          <a:p>
            <a:pPr marL="0" indent="0">
              <a:buNone/>
            </a:pPr>
            <a:r>
              <a:rPr lang="en-US" sz="2400" dirty="0">
                <a:effectLst/>
                <a:latin typeface="Calibri" panose="020F0502020204030204" pitchFamily="34" charset="0"/>
                <a:ea typeface="Cambria" panose="02040503050406030204" pitchFamily="18" charset="0"/>
              </a:rPr>
              <a:t>A</a:t>
            </a:r>
            <a:r>
              <a:rPr lang="en-US" sz="2400" spc="95" dirty="0">
                <a:effectLst/>
                <a:latin typeface="Calibri" panose="020F0502020204030204" pitchFamily="34" charset="0"/>
                <a:ea typeface="Cambria" panose="02040503050406030204" pitchFamily="18" charset="0"/>
              </a:rPr>
              <a:t> </a:t>
            </a:r>
            <a:r>
              <a:rPr lang="en-US" sz="2400" spc="-5" dirty="0">
                <a:effectLst/>
                <a:latin typeface="Calibri" panose="020F0502020204030204" pitchFamily="34" charset="0"/>
                <a:ea typeface="Cambria" panose="02040503050406030204" pitchFamily="18" charset="0"/>
              </a:rPr>
              <a:t>h</a:t>
            </a:r>
            <a:r>
              <a:rPr lang="en-US" sz="2400" spc="10" dirty="0">
                <a:effectLst/>
                <a:latin typeface="Calibri" panose="020F0502020204030204" pitchFamily="34" charset="0"/>
                <a:ea typeface="Cambria" panose="02040503050406030204" pitchFamily="18" charset="0"/>
              </a:rPr>
              <a:t>a</a:t>
            </a:r>
            <a:r>
              <a:rPr lang="en-US" sz="2400" spc="-10" dirty="0">
                <a:effectLst/>
                <a:latin typeface="Calibri" panose="020F0502020204030204" pitchFamily="34" charset="0"/>
                <a:ea typeface="Cambria" panose="02040503050406030204" pitchFamily="18" charset="0"/>
              </a:rPr>
              <a:t>z</a:t>
            </a:r>
            <a:r>
              <a:rPr lang="en-US" sz="2400" spc="-5" dirty="0">
                <a:effectLst/>
                <a:latin typeface="Calibri" panose="020F0502020204030204" pitchFamily="34" charset="0"/>
                <a:ea typeface="Cambria" panose="02040503050406030204" pitchFamily="18" charset="0"/>
              </a:rPr>
              <a:t>a</a:t>
            </a:r>
            <a:r>
              <a:rPr lang="en-US" sz="2400" dirty="0">
                <a:effectLst/>
                <a:latin typeface="Calibri" panose="020F0502020204030204" pitchFamily="34" charset="0"/>
                <a:ea typeface="Cambria" panose="02040503050406030204" pitchFamily="18" charset="0"/>
              </a:rPr>
              <a:t>rd</a:t>
            </a:r>
            <a:r>
              <a:rPr lang="en-US" sz="2400" spc="90" dirty="0">
                <a:effectLst/>
                <a:latin typeface="Calibri" panose="020F0502020204030204" pitchFamily="34" charset="0"/>
                <a:ea typeface="Cambria" panose="02040503050406030204" pitchFamily="18" charset="0"/>
              </a:rPr>
              <a:t> </a:t>
            </a:r>
            <a:r>
              <a:rPr lang="en-US" sz="2400" spc="5" dirty="0">
                <a:effectLst/>
                <a:latin typeface="Calibri" panose="020F0502020204030204" pitchFamily="34" charset="0"/>
                <a:ea typeface="Cambria" panose="02040503050406030204" pitchFamily="18" charset="0"/>
              </a:rPr>
              <a:t>c</a:t>
            </a:r>
            <a:r>
              <a:rPr lang="en-US" sz="2400" spc="-5" dirty="0">
                <a:effectLst/>
                <a:latin typeface="Calibri" panose="020F0502020204030204" pitchFamily="34" charset="0"/>
                <a:ea typeface="Cambria" panose="02040503050406030204" pitchFamily="18" charset="0"/>
              </a:rPr>
              <a:t>a</a:t>
            </a:r>
            <a:r>
              <a:rPr lang="en-US" sz="2400" dirty="0">
                <a:effectLst/>
                <a:latin typeface="Calibri" panose="020F0502020204030204" pitchFamily="34" charset="0"/>
                <a:ea typeface="Cambria" panose="02040503050406030204" pitchFamily="18" charset="0"/>
              </a:rPr>
              <a:t>n</a:t>
            </a:r>
            <a:r>
              <a:rPr lang="en-US" sz="2400" spc="95" dirty="0">
                <a:effectLst/>
                <a:latin typeface="Calibri" panose="020F0502020204030204" pitchFamily="34" charset="0"/>
                <a:ea typeface="Cambria" panose="02040503050406030204" pitchFamily="18" charset="0"/>
              </a:rPr>
              <a:t> </a:t>
            </a:r>
            <a:r>
              <a:rPr lang="en-US" sz="2400" spc="-5" dirty="0">
                <a:effectLst/>
                <a:latin typeface="Calibri" panose="020F0502020204030204" pitchFamily="34" charset="0"/>
                <a:ea typeface="Cambria" panose="02040503050406030204" pitchFamily="18" charset="0"/>
              </a:rPr>
              <a:t>b</a:t>
            </a:r>
            <a:r>
              <a:rPr lang="en-US" sz="2400" dirty="0">
                <a:effectLst/>
                <a:latin typeface="Calibri" panose="020F0502020204030204" pitchFamily="34" charset="0"/>
                <a:ea typeface="Cambria" panose="02040503050406030204" pitchFamily="18" charset="0"/>
              </a:rPr>
              <a:t>e</a:t>
            </a:r>
            <a:r>
              <a:rPr lang="en-US" sz="2400" spc="95" dirty="0">
                <a:effectLst/>
                <a:latin typeface="Calibri" panose="020F0502020204030204" pitchFamily="34" charset="0"/>
                <a:ea typeface="Cambria" panose="02040503050406030204" pitchFamily="18" charset="0"/>
              </a:rPr>
              <a:t> </a:t>
            </a:r>
            <a:r>
              <a:rPr lang="en-US" sz="2400" spc="-5" dirty="0">
                <a:effectLst/>
                <a:latin typeface="Calibri" panose="020F0502020204030204" pitchFamily="34" charset="0"/>
                <a:ea typeface="Cambria" panose="02040503050406030204" pitchFamily="18" charset="0"/>
              </a:rPr>
              <a:t>de</a:t>
            </a:r>
            <a:r>
              <a:rPr lang="en-US" sz="2400" spc="10" dirty="0">
                <a:effectLst/>
                <a:latin typeface="Calibri" panose="020F0502020204030204" pitchFamily="34" charset="0"/>
                <a:ea typeface="Cambria" panose="02040503050406030204" pitchFamily="18" charset="0"/>
              </a:rPr>
              <a:t>f</a:t>
            </a:r>
            <a:r>
              <a:rPr lang="en-US" sz="2400" spc="-5" dirty="0">
                <a:effectLst/>
                <a:latin typeface="Calibri" panose="020F0502020204030204" pitchFamily="34" charset="0"/>
                <a:ea typeface="Cambria" panose="02040503050406030204" pitchFamily="18" charset="0"/>
              </a:rPr>
              <a:t>i</a:t>
            </a:r>
            <a:r>
              <a:rPr lang="en-US" sz="2400" spc="10" dirty="0">
                <a:effectLst/>
                <a:latin typeface="Calibri" panose="020F0502020204030204" pitchFamily="34" charset="0"/>
                <a:ea typeface="Cambria" panose="02040503050406030204" pitchFamily="18" charset="0"/>
              </a:rPr>
              <a:t>n</a:t>
            </a:r>
            <a:r>
              <a:rPr lang="en-US" sz="2400" spc="-5" dirty="0">
                <a:effectLst/>
                <a:latin typeface="Calibri" panose="020F0502020204030204" pitchFamily="34" charset="0"/>
                <a:ea typeface="Cambria" panose="02040503050406030204" pitchFamily="18" charset="0"/>
              </a:rPr>
              <a:t>e</a:t>
            </a:r>
            <a:r>
              <a:rPr lang="en-US" sz="2400" dirty="0">
                <a:effectLst/>
                <a:latin typeface="Calibri" panose="020F0502020204030204" pitchFamily="34" charset="0"/>
                <a:ea typeface="Cambria" panose="02040503050406030204" pitchFamily="18" charset="0"/>
              </a:rPr>
              <a:t>d</a:t>
            </a:r>
            <a:r>
              <a:rPr lang="en-US" sz="2400" spc="90" dirty="0">
                <a:effectLst/>
                <a:latin typeface="Calibri" panose="020F0502020204030204" pitchFamily="34" charset="0"/>
                <a:ea typeface="Cambria" panose="02040503050406030204" pitchFamily="18" charset="0"/>
              </a:rPr>
              <a:t> </a:t>
            </a:r>
            <a:r>
              <a:rPr lang="en-US" sz="2400" spc="10" dirty="0">
                <a:effectLst/>
                <a:latin typeface="Calibri" panose="020F0502020204030204" pitchFamily="34" charset="0"/>
                <a:ea typeface="Cambria" panose="02040503050406030204" pitchFamily="18" charset="0"/>
              </a:rPr>
              <a:t>a</a:t>
            </a:r>
            <a:r>
              <a:rPr lang="en-US" sz="2400" dirty="0">
                <a:effectLst/>
                <a:latin typeface="Calibri" panose="020F0502020204030204" pitchFamily="34" charset="0"/>
                <a:ea typeface="Cambria" panose="02040503050406030204" pitchFamily="18" charset="0"/>
              </a:rPr>
              <a:t>s;</a:t>
            </a:r>
            <a:r>
              <a:rPr lang="en-US" sz="2400" spc="105" dirty="0">
                <a:effectLst/>
                <a:latin typeface="Calibri" panose="020F0502020204030204" pitchFamily="34" charset="0"/>
                <a:ea typeface="Cambria" panose="02040503050406030204" pitchFamily="18" charset="0"/>
              </a:rPr>
              <a:t> </a:t>
            </a:r>
            <a:r>
              <a:rPr lang="en-US" sz="2400" dirty="0">
                <a:effectLst/>
                <a:latin typeface="Calibri" panose="020F0502020204030204" pitchFamily="34" charset="0"/>
                <a:ea typeface="Cambria" panose="02040503050406030204" pitchFamily="18" charset="0"/>
              </a:rPr>
              <a:t>a situation or thing that has the potential to cause harm </a:t>
            </a:r>
            <a:r>
              <a:rPr lang="en-US" sz="2400" spc="-5" dirty="0">
                <a:effectLst/>
                <a:latin typeface="Calibri" panose="020F0502020204030204" pitchFamily="34" charset="0"/>
                <a:ea typeface="Cambria" panose="02040503050406030204" pitchFamily="18" charset="0"/>
              </a:rPr>
              <a:t>an</a:t>
            </a:r>
            <a:r>
              <a:rPr lang="en-US" sz="2400" dirty="0">
                <a:effectLst/>
                <a:latin typeface="Calibri" panose="020F0502020204030204" pitchFamily="34" charset="0"/>
                <a:ea typeface="Cambria" panose="02040503050406030204" pitchFamily="18" charset="0"/>
              </a:rPr>
              <a:t>d </a:t>
            </a:r>
            <a:r>
              <a:rPr lang="en-US" sz="2400" spc="5" dirty="0">
                <a:effectLst/>
                <a:latin typeface="Calibri" panose="020F0502020204030204" pitchFamily="34" charset="0"/>
                <a:ea typeface="Cambria" panose="02040503050406030204" pitchFamily="18" charset="0"/>
              </a:rPr>
              <a:t>c</a:t>
            </a:r>
            <a:r>
              <a:rPr lang="en-US" sz="2400" spc="-5" dirty="0">
                <a:effectLst/>
                <a:latin typeface="Calibri" panose="020F0502020204030204" pitchFamily="34" charset="0"/>
                <a:ea typeface="Cambria" panose="02040503050406030204" pitchFamily="18" charset="0"/>
              </a:rPr>
              <a:t>a</a:t>
            </a:r>
            <a:r>
              <a:rPr lang="en-US" sz="2400" dirty="0">
                <a:effectLst/>
                <a:latin typeface="Calibri" panose="020F0502020204030204" pitchFamily="34" charset="0"/>
                <a:ea typeface="Cambria" panose="02040503050406030204" pitchFamily="18" charset="0"/>
              </a:rPr>
              <a:t>n</a:t>
            </a:r>
            <a:r>
              <a:rPr lang="en-US" sz="2400" spc="200" dirty="0">
                <a:effectLst/>
                <a:latin typeface="Calibri" panose="020F0502020204030204" pitchFamily="34" charset="0"/>
                <a:ea typeface="Cambria" panose="02040503050406030204" pitchFamily="18" charset="0"/>
              </a:rPr>
              <a:t> </a:t>
            </a:r>
            <a:r>
              <a:rPr lang="en-US" sz="2400" spc="-5" dirty="0">
                <a:effectLst/>
                <a:latin typeface="Calibri" panose="020F0502020204030204" pitchFamily="34" charset="0"/>
                <a:ea typeface="Cambria" panose="02040503050406030204" pitchFamily="18" charset="0"/>
              </a:rPr>
              <a:t>in</a:t>
            </a:r>
            <a:r>
              <a:rPr lang="en-US" sz="2400" spc="15" dirty="0">
                <a:effectLst/>
                <a:latin typeface="Calibri" panose="020F0502020204030204" pitchFamily="34" charset="0"/>
                <a:ea typeface="Cambria" panose="02040503050406030204" pitchFamily="18" charset="0"/>
              </a:rPr>
              <a:t>c</a:t>
            </a:r>
            <a:r>
              <a:rPr lang="en-US" sz="2400" spc="-5" dirty="0">
                <a:effectLst/>
                <a:latin typeface="Calibri" panose="020F0502020204030204" pitchFamily="34" charset="0"/>
                <a:ea typeface="Cambria" panose="02040503050406030204" pitchFamily="18" charset="0"/>
              </a:rPr>
              <a:t>lu</a:t>
            </a:r>
            <a:r>
              <a:rPr lang="en-US" sz="2400" spc="10" dirty="0">
                <a:effectLst/>
                <a:latin typeface="Calibri" panose="020F0502020204030204" pitchFamily="34" charset="0"/>
                <a:ea typeface="Cambria" panose="02040503050406030204" pitchFamily="18" charset="0"/>
              </a:rPr>
              <a:t>d</a:t>
            </a:r>
            <a:r>
              <a:rPr lang="en-US" sz="2400" dirty="0">
                <a:effectLst/>
                <a:latin typeface="Calibri" panose="020F0502020204030204" pitchFamily="34" charset="0"/>
                <a:ea typeface="Cambria" panose="02040503050406030204" pitchFamily="18" charset="0"/>
              </a:rPr>
              <a:t>e</a:t>
            </a:r>
            <a:r>
              <a:rPr lang="en-US" sz="2400" spc="205" dirty="0">
                <a:effectLst/>
                <a:latin typeface="Calibri" panose="020F0502020204030204" pitchFamily="34" charset="0"/>
                <a:ea typeface="Cambria" panose="02040503050406030204" pitchFamily="18" charset="0"/>
              </a:rPr>
              <a:t> </a:t>
            </a:r>
            <a:r>
              <a:rPr lang="en-US" sz="2400" spc="-5" dirty="0">
                <a:effectLst/>
                <a:latin typeface="Calibri" panose="020F0502020204030204" pitchFamily="34" charset="0"/>
                <a:ea typeface="Cambria" panose="02040503050406030204" pitchFamily="18" charset="0"/>
              </a:rPr>
              <a:t>t</a:t>
            </a:r>
            <a:r>
              <a:rPr lang="en-US" sz="2400" spc="10" dirty="0">
                <a:effectLst/>
                <a:latin typeface="Calibri" panose="020F0502020204030204" pitchFamily="34" charset="0"/>
                <a:ea typeface="Cambria" panose="02040503050406030204" pitchFamily="18" charset="0"/>
              </a:rPr>
              <a:t>h</a:t>
            </a:r>
            <a:r>
              <a:rPr lang="en-US" sz="2400" dirty="0">
                <a:effectLst/>
                <a:latin typeface="Calibri" panose="020F0502020204030204" pitchFamily="34" charset="0"/>
                <a:ea typeface="Cambria" panose="02040503050406030204" pitchFamily="18" charset="0"/>
              </a:rPr>
              <a:t>e</a:t>
            </a:r>
            <a:r>
              <a:rPr lang="en-US" sz="2400" spc="205" dirty="0">
                <a:latin typeface="Calibri" panose="020F0502020204030204" pitchFamily="34" charset="0"/>
                <a:ea typeface="Cambria" panose="02040503050406030204" pitchFamily="18" charset="0"/>
              </a:rPr>
              <a:t> </a:t>
            </a:r>
            <a:r>
              <a:rPr lang="en-US" sz="2400" spc="10" dirty="0">
                <a:effectLst/>
                <a:latin typeface="Calibri" panose="020F0502020204030204" pitchFamily="34" charset="0"/>
                <a:ea typeface="Cambria" panose="02040503050406030204" pitchFamily="18" charset="0"/>
              </a:rPr>
              <a:t>f</a:t>
            </a:r>
            <a:r>
              <a:rPr lang="en-US" sz="2400" spc="-5" dirty="0">
                <a:effectLst/>
                <a:latin typeface="Calibri" panose="020F0502020204030204" pitchFamily="34" charset="0"/>
                <a:ea typeface="Cambria" panose="02040503050406030204" pitchFamily="18" charset="0"/>
              </a:rPr>
              <a:t>ol</a:t>
            </a:r>
            <a:r>
              <a:rPr lang="en-US" sz="2400" spc="5" dirty="0">
                <a:effectLst/>
                <a:latin typeface="Calibri" panose="020F0502020204030204" pitchFamily="34" charset="0"/>
                <a:ea typeface="Cambria" panose="02040503050406030204" pitchFamily="18" charset="0"/>
              </a:rPr>
              <a:t>l</a:t>
            </a:r>
            <a:r>
              <a:rPr lang="en-US" sz="2400" spc="10" dirty="0">
                <a:effectLst/>
                <a:latin typeface="Calibri" panose="020F0502020204030204" pitchFamily="34" charset="0"/>
                <a:ea typeface="Cambria" panose="02040503050406030204" pitchFamily="18" charset="0"/>
              </a:rPr>
              <a:t>o</a:t>
            </a:r>
            <a:r>
              <a:rPr lang="en-US" sz="2400" spc="-15" dirty="0">
                <a:effectLst/>
                <a:latin typeface="Calibri" panose="020F0502020204030204" pitchFamily="34" charset="0"/>
                <a:ea typeface="Cambria" panose="02040503050406030204" pitchFamily="18" charset="0"/>
              </a:rPr>
              <a:t>w</a:t>
            </a:r>
            <a:r>
              <a:rPr lang="en-US" sz="2400" spc="5" dirty="0">
                <a:effectLst/>
                <a:latin typeface="Calibri" panose="020F0502020204030204" pitchFamily="34" charset="0"/>
                <a:ea typeface="Cambria" panose="02040503050406030204" pitchFamily="18" charset="0"/>
              </a:rPr>
              <a:t>i</a:t>
            </a:r>
            <a:r>
              <a:rPr lang="en-US" sz="2400" spc="-5" dirty="0">
                <a:effectLst/>
                <a:latin typeface="Calibri" panose="020F0502020204030204" pitchFamily="34" charset="0"/>
                <a:ea typeface="Cambria" panose="02040503050406030204" pitchFamily="18" charset="0"/>
              </a:rPr>
              <a:t>n</a:t>
            </a:r>
            <a:r>
              <a:rPr lang="en-US" sz="2400" dirty="0">
                <a:effectLst/>
                <a:latin typeface="Calibri" panose="020F0502020204030204" pitchFamily="34" charset="0"/>
                <a:ea typeface="Cambria" panose="02040503050406030204" pitchFamily="18" charset="0"/>
              </a:rPr>
              <a:t>g</a:t>
            </a:r>
            <a:r>
              <a:rPr lang="en-US" sz="2400" spc="220" dirty="0">
                <a:effectLst/>
                <a:latin typeface="Calibri" panose="020F0502020204030204" pitchFamily="34" charset="0"/>
                <a:ea typeface="Cambria" panose="02040503050406030204" pitchFamily="18" charset="0"/>
              </a:rPr>
              <a:t> </a:t>
            </a:r>
            <a:r>
              <a:rPr lang="en-US" sz="2400" spc="-5" dirty="0">
                <a:effectLst/>
                <a:latin typeface="Calibri" panose="020F0502020204030204" pitchFamily="34" charset="0"/>
                <a:ea typeface="Cambria" panose="02040503050406030204" pitchFamily="18" charset="0"/>
              </a:rPr>
              <a:t>b</a:t>
            </a:r>
            <a:r>
              <a:rPr lang="en-US" sz="2400" dirty="0">
                <a:effectLst/>
                <a:latin typeface="Calibri" panose="020F0502020204030204" pitchFamily="34" charset="0"/>
                <a:ea typeface="Cambria" panose="02040503050406030204" pitchFamily="18" charset="0"/>
              </a:rPr>
              <a:t>r</a:t>
            </a:r>
            <a:r>
              <a:rPr lang="en-US" sz="2400" spc="-5" dirty="0">
                <a:effectLst/>
                <a:latin typeface="Calibri" panose="020F0502020204030204" pitchFamily="34" charset="0"/>
                <a:ea typeface="Cambria" panose="02040503050406030204" pitchFamily="18" charset="0"/>
              </a:rPr>
              <a:t>oa</a:t>
            </a:r>
            <a:r>
              <a:rPr lang="en-US" sz="2400" dirty="0">
                <a:effectLst/>
                <a:latin typeface="Calibri" panose="020F0502020204030204" pitchFamily="34" charset="0"/>
                <a:ea typeface="Cambria" panose="02040503050406030204" pitchFamily="18" charset="0"/>
              </a:rPr>
              <a:t>d</a:t>
            </a:r>
            <a:r>
              <a:rPr lang="en-US" sz="2400" spc="205" dirty="0">
                <a:effectLst/>
                <a:latin typeface="Calibri" panose="020F0502020204030204" pitchFamily="34" charset="0"/>
                <a:ea typeface="Cambria" panose="02040503050406030204" pitchFamily="18" charset="0"/>
              </a:rPr>
              <a:t> </a:t>
            </a:r>
            <a:r>
              <a:rPr lang="en-US" sz="2400" spc="5" dirty="0">
                <a:effectLst/>
                <a:latin typeface="Calibri" panose="020F0502020204030204" pitchFamily="34" charset="0"/>
                <a:ea typeface="Cambria" panose="02040503050406030204" pitchFamily="18" charset="0"/>
              </a:rPr>
              <a:t>c</a:t>
            </a:r>
            <a:r>
              <a:rPr lang="en-US" sz="2400" spc="10" dirty="0">
                <a:effectLst/>
                <a:latin typeface="Calibri" panose="020F0502020204030204" pitchFamily="34" charset="0"/>
                <a:ea typeface="Cambria" panose="02040503050406030204" pitchFamily="18" charset="0"/>
              </a:rPr>
              <a:t>a</a:t>
            </a:r>
            <a:r>
              <a:rPr lang="en-US" sz="2400" spc="-5" dirty="0">
                <a:effectLst/>
                <a:latin typeface="Calibri" panose="020F0502020204030204" pitchFamily="34" charset="0"/>
                <a:ea typeface="Cambria" panose="02040503050406030204" pitchFamily="18" charset="0"/>
              </a:rPr>
              <a:t>te</a:t>
            </a:r>
            <a:r>
              <a:rPr lang="en-US" sz="2400" spc="10" dirty="0">
                <a:effectLst/>
                <a:latin typeface="Calibri" panose="020F0502020204030204" pitchFamily="34" charset="0"/>
                <a:ea typeface="Cambria" panose="02040503050406030204" pitchFamily="18" charset="0"/>
              </a:rPr>
              <a:t>g</a:t>
            </a:r>
            <a:r>
              <a:rPr lang="en-US" sz="2400" spc="-5" dirty="0">
                <a:effectLst/>
                <a:latin typeface="Calibri" panose="020F0502020204030204" pitchFamily="34" charset="0"/>
                <a:ea typeface="Cambria" panose="02040503050406030204" pitchFamily="18" charset="0"/>
              </a:rPr>
              <a:t>o</a:t>
            </a:r>
            <a:r>
              <a:rPr lang="en-US" sz="2400" dirty="0">
                <a:effectLst/>
                <a:latin typeface="Calibri" panose="020F0502020204030204" pitchFamily="34" charset="0"/>
                <a:ea typeface="Cambria" panose="02040503050406030204" pitchFamily="18" charset="0"/>
              </a:rPr>
              <a:t>r</a:t>
            </a:r>
            <a:r>
              <a:rPr lang="en-US" sz="2400" spc="-5" dirty="0">
                <a:effectLst/>
                <a:latin typeface="Calibri" panose="020F0502020204030204" pitchFamily="34" charset="0"/>
                <a:ea typeface="Cambria" panose="02040503050406030204" pitchFamily="18" charset="0"/>
              </a:rPr>
              <a:t>ie</a:t>
            </a:r>
            <a:r>
              <a:rPr lang="en-US" sz="2400" spc="5" dirty="0">
                <a:latin typeface="Calibri" panose="020F0502020204030204" pitchFamily="34" charset="0"/>
                <a:ea typeface="Cambria" panose="02040503050406030204" pitchFamily="18" charset="0"/>
              </a:rPr>
              <a:t>s</a:t>
            </a:r>
            <a:r>
              <a:rPr lang="en-NZ" sz="2400" dirty="0"/>
              <a:t>:</a:t>
            </a:r>
          </a:p>
          <a:p>
            <a:endParaRPr lang="en-NZ" dirty="0"/>
          </a:p>
        </p:txBody>
      </p:sp>
      <p:pic>
        <p:nvPicPr>
          <p:cNvPr id="4" name="Picture 3">
            <a:extLst>
              <a:ext uri="{FF2B5EF4-FFF2-40B4-BE49-F238E27FC236}">
                <a16:creationId xmlns:a16="http://schemas.microsoft.com/office/drawing/2014/main" id="{C7DF9033-DBD5-114B-D8CD-0497C64E117D}"/>
              </a:ext>
            </a:extLst>
          </p:cNvPr>
          <p:cNvPicPr>
            <a:picLocks noChangeAspect="1"/>
          </p:cNvPicPr>
          <p:nvPr/>
        </p:nvPicPr>
        <p:blipFill>
          <a:blip r:embed="rId3"/>
          <a:stretch>
            <a:fillRect/>
          </a:stretch>
        </p:blipFill>
        <p:spPr>
          <a:xfrm>
            <a:off x="3036815" y="2072721"/>
            <a:ext cx="6563236" cy="3643152"/>
          </a:xfrm>
          <a:prstGeom prst="rect">
            <a:avLst/>
          </a:prstGeom>
        </p:spPr>
      </p:pic>
      <p:sp>
        <p:nvSpPr>
          <p:cNvPr id="5" name="Rectangle 4">
            <a:extLst>
              <a:ext uri="{FF2B5EF4-FFF2-40B4-BE49-F238E27FC236}">
                <a16:creationId xmlns:a16="http://schemas.microsoft.com/office/drawing/2014/main" id="{DD6D3FA2-A475-CA61-4FE7-B3958CBA6DE4}"/>
              </a:ext>
            </a:extLst>
          </p:cNvPr>
          <p:cNvSpPr/>
          <p:nvPr/>
        </p:nvSpPr>
        <p:spPr>
          <a:xfrm>
            <a:off x="0" y="5944984"/>
            <a:ext cx="12192000" cy="1016742"/>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6" name="Content Placeholder 6" descr="A close up of a logo&#10;&#10;Description automatically generated">
            <a:extLst>
              <a:ext uri="{FF2B5EF4-FFF2-40B4-BE49-F238E27FC236}">
                <a16:creationId xmlns:a16="http://schemas.microsoft.com/office/drawing/2014/main" id="{06222F21-0502-970F-B68F-1D3B8ED1C43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8200" y="5944984"/>
            <a:ext cx="2198615" cy="547891"/>
          </a:xfrm>
          <a:prstGeom prst="rect">
            <a:avLst/>
          </a:prstGeom>
        </p:spPr>
      </p:pic>
      <p:pic>
        <p:nvPicPr>
          <p:cNvPr id="7" name="Picture 6" descr="A close up of a logo&#10;&#10;Description automatically generated">
            <a:extLst>
              <a:ext uri="{FF2B5EF4-FFF2-40B4-BE49-F238E27FC236}">
                <a16:creationId xmlns:a16="http://schemas.microsoft.com/office/drawing/2014/main" id="{F6A17693-E5A1-29A7-D2D0-DA1A9038FF6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491364" y="6218929"/>
            <a:ext cx="4862436" cy="239741"/>
          </a:xfrm>
          <a:prstGeom prst="rect">
            <a:avLst/>
          </a:prstGeom>
        </p:spPr>
      </p:pic>
    </p:spTree>
    <p:extLst>
      <p:ext uri="{BB962C8B-B14F-4D97-AF65-F5344CB8AC3E}">
        <p14:creationId xmlns:p14="http://schemas.microsoft.com/office/powerpoint/2010/main" val="299705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EAD6-5B20-6347-E1F9-E122EC766B04}"/>
              </a:ext>
            </a:extLst>
          </p:cNvPr>
          <p:cNvSpPr>
            <a:spLocks noGrp="1"/>
          </p:cNvSpPr>
          <p:nvPr>
            <p:ph type="title"/>
          </p:nvPr>
        </p:nvSpPr>
        <p:spPr/>
        <p:txBody>
          <a:bodyPr/>
          <a:lstStyle/>
          <a:p>
            <a:pPr algn="ctr"/>
            <a:r>
              <a:rPr lang="en-NZ" b="1" dirty="0">
                <a:solidFill>
                  <a:srgbClr val="7030A0"/>
                </a:solidFill>
                <a:latin typeface="+mn-lt"/>
              </a:rPr>
              <a:t>What is a Health &amp; Safety </a:t>
            </a:r>
            <a:r>
              <a:rPr lang="en-NZ" b="1" u="sng" dirty="0">
                <a:solidFill>
                  <a:srgbClr val="7030A0"/>
                </a:solidFill>
                <a:latin typeface="+mn-lt"/>
              </a:rPr>
              <a:t>Risk</a:t>
            </a:r>
            <a:r>
              <a:rPr lang="en-NZ" b="1" dirty="0">
                <a:solidFill>
                  <a:srgbClr val="7030A0"/>
                </a:solidFill>
                <a:latin typeface="+mn-lt"/>
              </a:rPr>
              <a:t>?</a:t>
            </a:r>
          </a:p>
        </p:txBody>
      </p:sp>
      <p:sp>
        <p:nvSpPr>
          <p:cNvPr id="3" name="Content Placeholder 2">
            <a:extLst>
              <a:ext uri="{FF2B5EF4-FFF2-40B4-BE49-F238E27FC236}">
                <a16:creationId xmlns:a16="http://schemas.microsoft.com/office/drawing/2014/main" id="{F7CE3F4D-D12F-7A86-F865-0BFBF1C78259}"/>
              </a:ext>
            </a:extLst>
          </p:cNvPr>
          <p:cNvSpPr>
            <a:spLocks noGrp="1"/>
          </p:cNvSpPr>
          <p:nvPr>
            <p:ph idx="1"/>
          </p:nvPr>
        </p:nvSpPr>
        <p:spPr>
          <a:xfrm>
            <a:off x="838199" y="1027906"/>
            <a:ext cx="10515600" cy="3621506"/>
          </a:xfrm>
        </p:spPr>
        <p:txBody>
          <a:bodyPr/>
          <a:lstStyle/>
          <a:p>
            <a:pPr marL="0" indent="0">
              <a:buNone/>
            </a:pPr>
            <a:endParaRPr lang="en-NZ" dirty="0">
              <a:solidFill>
                <a:sysClr val="window" lastClr="FFFFFF"/>
              </a:solidFill>
              <a:latin typeface="Calibri"/>
              <a:ea typeface="+mn-ea"/>
              <a:cs typeface="+mn-cs"/>
            </a:endParaRPr>
          </a:p>
          <a:p>
            <a:r>
              <a:rPr lang="en-NZ" sz="2400" dirty="0"/>
              <a:t>It is the </a:t>
            </a:r>
            <a:r>
              <a:rPr lang="en-NZ" sz="2400" u="sng" dirty="0"/>
              <a:t>likelihood </a:t>
            </a:r>
            <a:r>
              <a:rPr lang="en-NZ" sz="2400" dirty="0"/>
              <a:t>and extent of harmful </a:t>
            </a:r>
            <a:r>
              <a:rPr lang="en-NZ" sz="2400" u="sng" dirty="0"/>
              <a:t>consequences</a:t>
            </a:r>
            <a:r>
              <a:rPr lang="en-NZ" sz="2400" dirty="0"/>
              <a:t> arising from a Hazard</a:t>
            </a:r>
          </a:p>
          <a:p>
            <a:endParaRPr lang="en-NZ" sz="2800" dirty="0"/>
          </a:p>
          <a:p>
            <a:endParaRPr lang="en-NZ" dirty="0"/>
          </a:p>
        </p:txBody>
      </p:sp>
      <p:sp>
        <p:nvSpPr>
          <p:cNvPr id="5" name="Rectangle 4">
            <a:extLst>
              <a:ext uri="{FF2B5EF4-FFF2-40B4-BE49-F238E27FC236}">
                <a16:creationId xmlns:a16="http://schemas.microsoft.com/office/drawing/2014/main" id="{DD6D3FA2-A475-CA61-4FE7-B3958CBA6DE4}"/>
              </a:ext>
            </a:extLst>
          </p:cNvPr>
          <p:cNvSpPr/>
          <p:nvPr/>
        </p:nvSpPr>
        <p:spPr>
          <a:xfrm>
            <a:off x="0" y="6100011"/>
            <a:ext cx="12192000" cy="861715"/>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6" name="Content Placeholder 6" descr="A close up of a logo&#10;&#10;Description automatically generated">
            <a:extLst>
              <a:ext uri="{FF2B5EF4-FFF2-40B4-BE49-F238E27FC236}">
                <a16:creationId xmlns:a16="http://schemas.microsoft.com/office/drawing/2014/main" id="{06222F21-0502-970F-B68F-1D3B8ED1C4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9779" y="6169405"/>
            <a:ext cx="2198615" cy="547891"/>
          </a:xfrm>
          <a:prstGeom prst="rect">
            <a:avLst/>
          </a:prstGeom>
        </p:spPr>
      </p:pic>
      <p:pic>
        <p:nvPicPr>
          <p:cNvPr id="7" name="Picture 6" descr="A close up of a logo&#10;&#10;Description automatically generated">
            <a:extLst>
              <a:ext uri="{FF2B5EF4-FFF2-40B4-BE49-F238E27FC236}">
                <a16:creationId xmlns:a16="http://schemas.microsoft.com/office/drawing/2014/main" id="{F6A17693-E5A1-29A7-D2D0-DA1A9038FF6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62390" y="6410997"/>
            <a:ext cx="4862436" cy="239741"/>
          </a:xfrm>
          <a:prstGeom prst="rect">
            <a:avLst/>
          </a:prstGeom>
        </p:spPr>
      </p:pic>
      <p:sp>
        <p:nvSpPr>
          <p:cNvPr id="10" name="TextBox 9">
            <a:extLst>
              <a:ext uri="{FF2B5EF4-FFF2-40B4-BE49-F238E27FC236}">
                <a16:creationId xmlns:a16="http://schemas.microsoft.com/office/drawing/2014/main" id="{3D635A7A-9296-89A7-3C20-2354502B45AD}"/>
              </a:ext>
            </a:extLst>
          </p:cNvPr>
          <p:cNvSpPr txBox="1"/>
          <p:nvPr/>
        </p:nvSpPr>
        <p:spPr>
          <a:xfrm>
            <a:off x="300789" y="2478505"/>
            <a:ext cx="5795211" cy="2708434"/>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NZ" sz="3600" b="1" dirty="0">
                <a:solidFill>
                  <a:schemeClr val="tx1"/>
                </a:solidFill>
              </a:rPr>
              <a:t>Likelihood:  </a:t>
            </a:r>
          </a:p>
          <a:p>
            <a:pPr algn="ctr"/>
            <a:r>
              <a:rPr lang="en-NZ" sz="2000" b="1" dirty="0">
                <a:solidFill>
                  <a:schemeClr val="bg1"/>
                </a:solidFill>
              </a:rPr>
              <a:t>‘How </a:t>
            </a:r>
            <a:r>
              <a:rPr lang="en-NZ" sz="2000" b="1" u="sng" dirty="0">
                <a:solidFill>
                  <a:schemeClr val="bg1"/>
                </a:solidFill>
              </a:rPr>
              <a:t>likely</a:t>
            </a:r>
            <a:r>
              <a:rPr lang="en-NZ" sz="2000" b="1" dirty="0">
                <a:solidFill>
                  <a:schemeClr val="bg1"/>
                </a:solidFill>
              </a:rPr>
              <a:t> that an injury or illness will occur’</a:t>
            </a:r>
          </a:p>
          <a:p>
            <a:pPr algn="ctr"/>
            <a:endParaRPr lang="en-NZ" sz="2000" b="1" dirty="0">
              <a:solidFill>
                <a:schemeClr val="bg1"/>
              </a:solidFill>
            </a:endParaRPr>
          </a:p>
          <a:p>
            <a:pPr algn="ctr"/>
            <a:endParaRPr lang="en-NZ" sz="1600" b="1" dirty="0">
              <a:solidFill>
                <a:schemeClr val="bg1"/>
              </a:solidFill>
            </a:endParaRPr>
          </a:p>
          <a:p>
            <a:pPr marL="171450" indent="-171450">
              <a:buFontTx/>
              <a:buChar char="-"/>
            </a:pPr>
            <a:r>
              <a:rPr lang="en-NZ" sz="1600" b="1" u="none" dirty="0">
                <a:solidFill>
                  <a:schemeClr val="tx1"/>
                </a:solidFill>
              </a:rPr>
              <a:t>Consider the task/activity and by whom, how often and how long exposure to the hazard</a:t>
            </a:r>
          </a:p>
          <a:p>
            <a:pPr marL="171450" indent="-171450">
              <a:buFontTx/>
              <a:buChar char="-"/>
            </a:pPr>
            <a:r>
              <a:rPr lang="en-NZ" sz="1600" b="1" u="none" dirty="0">
                <a:solidFill>
                  <a:schemeClr val="tx1"/>
                </a:solidFill>
              </a:rPr>
              <a:t>Current risk controls in place</a:t>
            </a:r>
          </a:p>
          <a:p>
            <a:pPr marL="171450" indent="-171450">
              <a:buFontTx/>
              <a:buChar char="-"/>
            </a:pPr>
            <a:r>
              <a:rPr lang="en-NZ" sz="1600" b="1" u="none" dirty="0">
                <a:solidFill>
                  <a:schemeClr val="tx1"/>
                </a:solidFill>
              </a:rPr>
              <a:t>Previous events that happened at Playcentre or elsewhere</a:t>
            </a:r>
          </a:p>
          <a:p>
            <a:endParaRPr lang="en-NZ" sz="1400" b="1" dirty="0">
              <a:solidFill>
                <a:schemeClr val="tx1"/>
              </a:solidFill>
            </a:endParaRPr>
          </a:p>
        </p:txBody>
      </p:sp>
      <p:sp>
        <p:nvSpPr>
          <p:cNvPr id="12" name="TextBox 11">
            <a:extLst>
              <a:ext uri="{FF2B5EF4-FFF2-40B4-BE49-F238E27FC236}">
                <a16:creationId xmlns:a16="http://schemas.microsoft.com/office/drawing/2014/main" id="{5EEC0A31-A1C3-108E-E647-FA3DF1B5D7DE}"/>
              </a:ext>
            </a:extLst>
          </p:cNvPr>
          <p:cNvSpPr txBox="1"/>
          <p:nvPr/>
        </p:nvSpPr>
        <p:spPr>
          <a:xfrm>
            <a:off x="6491364" y="2478505"/>
            <a:ext cx="5399845" cy="2646878"/>
          </a:xfrm>
          <a:prstGeom prst="rect">
            <a:avLst/>
          </a:prstGeom>
          <a:solidFill>
            <a:schemeClr val="accent1">
              <a:lumMod val="60000"/>
              <a:lumOff val="40000"/>
            </a:schemeClr>
          </a:solidFill>
          <a:ln>
            <a:solidFill>
              <a:schemeClr val="accent2"/>
            </a:solidFill>
          </a:ln>
        </p:spPr>
        <p:txBody>
          <a:bodyPr wrap="square" rtlCol="0">
            <a:spAutoFit/>
          </a:bodyPr>
          <a:lstStyle/>
          <a:p>
            <a:pPr algn="ctr"/>
            <a:r>
              <a:rPr lang="en-NZ" sz="3600" b="1" dirty="0"/>
              <a:t>Consequence:    </a:t>
            </a:r>
          </a:p>
          <a:p>
            <a:pPr algn="ctr"/>
            <a:r>
              <a:rPr lang="en-NZ" sz="2000" b="0" u="none" dirty="0">
                <a:solidFill>
                  <a:schemeClr val="bg1"/>
                </a:solidFill>
              </a:rPr>
              <a:t>‘</a:t>
            </a:r>
            <a:r>
              <a:rPr lang="en-NZ" sz="2000" b="1" dirty="0">
                <a:solidFill>
                  <a:schemeClr val="bg1"/>
                </a:solidFill>
              </a:rPr>
              <a:t>What </a:t>
            </a:r>
            <a:r>
              <a:rPr lang="en-NZ" sz="2000" b="1" u="sng" dirty="0">
                <a:solidFill>
                  <a:schemeClr val="bg1"/>
                </a:solidFill>
              </a:rPr>
              <a:t>harm</a:t>
            </a:r>
            <a:r>
              <a:rPr lang="en-NZ" sz="2000" b="1" dirty="0">
                <a:solidFill>
                  <a:schemeClr val="bg1"/>
                </a:solidFill>
              </a:rPr>
              <a:t> the hazard could cause’</a:t>
            </a:r>
          </a:p>
          <a:p>
            <a:pPr algn="ctr"/>
            <a:endParaRPr lang="en-NZ" sz="2000" b="1" dirty="0">
              <a:solidFill>
                <a:schemeClr val="bg1"/>
              </a:solidFill>
            </a:endParaRPr>
          </a:p>
          <a:p>
            <a:endParaRPr lang="en-NZ" sz="2400" b="0" dirty="0"/>
          </a:p>
          <a:p>
            <a:pPr marL="285750" indent="-285750">
              <a:buFontTx/>
              <a:buChar char="-"/>
            </a:pPr>
            <a:r>
              <a:rPr lang="en-NZ" sz="1600" b="1" dirty="0">
                <a:solidFill>
                  <a:schemeClr val="tx1"/>
                </a:solidFill>
              </a:rPr>
              <a:t>Injuries or ill health</a:t>
            </a:r>
          </a:p>
          <a:p>
            <a:pPr marL="285750" indent="-285750">
              <a:buFontTx/>
              <a:buChar char="-"/>
            </a:pPr>
            <a:r>
              <a:rPr lang="en-NZ" sz="1600" b="1" dirty="0">
                <a:solidFill>
                  <a:schemeClr val="tx1"/>
                </a:solidFill>
              </a:rPr>
              <a:t>Who might be exposed to the hazard (centre members, children, multiple people)</a:t>
            </a:r>
          </a:p>
          <a:p>
            <a:pPr marL="285750" indent="-285750">
              <a:buFontTx/>
              <a:buChar char="-"/>
            </a:pPr>
            <a:endParaRPr lang="en-NZ" dirty="0"/>
          </a:p>
        </p:txBody>
      </p:sp>
      <p:sp>
        <p:nvSpPr>
          <p:cNvPr id="13" name="Plus Sign 12">
            <a:extLst>
              <a:ext uri="{FF2B5EF4-FFF2-40B4-BE49-F238E27FC236}">
                <a16:creationId xmlns:a16="http://schemas.microsoft.com/office/drawing/2014/main" id="{85415AAC-9632-DC3E-2447-AAC407F70119}"/>
              </a:ext>
            </a:extLst>
          </p:cNvPr>
          <p:cNvSpPr/>
          <p:nvPr/>
        </p:nvSpPr>
        <p:spPr>
          <a:xfrm>
            <a:off x="5775159" y="2984875"/>
            <a:ext cx="1037047" cy="1034716"/>
          </a:xfrm>
          <a:prstGeom prst="math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6618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CE3F4D-D12F-7A86-F865-0BFBF1C78259}"/>
              </a:ext>
            </a:extLst>
          </p:cNvPr>
          <p:cNvSpPr>
            <a:spLocks noGrp="1"/>
          </p:cNvSpPr>
          <p:nvPr>
            <p:ph idx="1"/>
          </p:nvPr>
        </p:nvSpPr>
        <p:spPr>
          <a:xfrm>
            <a:off x="838199" y="1027906"/>
            <a:ext cx="10515600" cy="3621506"/>
          </a:xfrm>
        </p:spPr>
        <p:txBody>
          <a:bodyPr/>
          <a:lstStyle/>
          <a:p>
            <a:endParaRPr lang="en-NZ" sz="2800" dirty="0"/>
          </a:p>
          <a:p>
            <a:endParaRPr lang="en-NZ" dirty="0"/>
          </a:p>
        </p:txBody>
      </p:sp>
      <p:sp>
        <p:nvSpPr>
          <p:cNvPr id="5" name="Rectangle 4">
            <a:extLst>
              <a:ext uri="{FF2B5EF4-FFF2-40B4-BE49-F238E27FC236}">
                <a16:creationId xmlns:a16="http://schemas.microsoft.com/office/drawing/2014/main" id="{DD6D3FA2-A475-CA61-4FE7-B3958CBA6DE4}"/>
              </a:ext>
            </a:extLst>
          </p:cNvPr>
          <p:cNvSpPr/>
          <p:nvPr/>
        </p:nvSpPr>
        <p:spPr>
          <a:xfrm>
            <a:off x="0" y="5943599"/>
            <a:ext cx="12192000" cy="101812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6" name="Content Placeholder 6" descr="A close up of a logo&#10;&#10;Description automatically generated">
            <a:extLst>
              <a:ext uri="{FF2B5EF4-FFF2-40B4-BE49-F238E27FC236}">
                <a16:creationId xmlns:a16="http://schemas.microsoft.com/office/drawing/2014/main" id="{06222F21-0502-970F-B68F-1D3B8ED1C4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200" y="5944984"/>
            <a:ext cx="2198615" cy="547891"/>
          </a:xfrm>
          <a:prstGeom prst="rect">
            <a:avLst/>
          </a:prstGeom>
        </p:spPr>
      </p:pic>
      <p:pic>
        <p:nvPicPr>
          <p:cNvPr id="7" name="Picture 6" descr="A close up of a logo&#10;&#10;Description automatically generated">
            <a:extLst>
              <a:ext uri="{FF2B5EF4-FFF2-40B4-BE49-F238E27FC236}">
                <a16:creationId xmlns:a16="http://schemas.microsoft.com/office/drawing/2014/main" id="{F6A17693-E5A1-29A7-D2D0-DA1A9038FF6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91364" y="6218929"/>
            <a:ext cx="4862436" cy="239741"/>
          </a:xfrm>
          <a:prstGeom prst="rect">
            <a:avLst/>
          </a:prstGeom>
        </p:spPr>
      </p:pic>
      <p:sp>
        <p:nvSpPr>
          <p:cNvPr id="4" name="TextBox 3">
            <a:extLst>
              <a:ext uri="{FF2B5EF4-FFF2-40B4-BE49-F238E27FC236}">
                <a16:creationId xmlns:a16="http://schemas.microsoft.com/office/drawing/2014/main" id="{DAB30F64-0764-7E9A-D8D8-C516138FE08F}"/>
              </a:ext>
            </a:extLst>
          </p:cNvPr>
          <p:cNvSpPr txBox="1"/>
          <p:nvPr/>
        </p:nvSpPr>
        <p:spPr>
          <a:xfrm>
            <a:off x="282429" y="277433"/>
            <a:ext cx="5813569"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2400" b="1" dirty="0"/>
              <a:t>‘Likelihood’ Table:</a:t>
            </a:r>
          </a:p>
        </p:txBody>
      </p:sp>
      <p:sp>
        <p:nvSpPr>
          <p:cNvPr id="8" name="TextBox 7">
            <a:extLst>
              <a:ext uri="{FF2B5EF4-FFF2-40B4-BE49-F238E27FC236}">
                <a16:creationId xmlns:a16="http://schemas.microsoft.com/office/drawing/2014/main" id="{7B488CCC-E9EA-4A0C-B05C-DE981161CF49}"/>
              </a:ext>
            </a:extLst>
          </p:cNvPr>
          <p:cNvSpPr txBox="1"/>
          <p:nvPr/>
        </p:nvSpPr>
        <p:spPr>
          <a:xfrm>
            <a:off x="6245050" y="272187"/>
            <a:ext cx="5664517"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2400" b="1" dirty="0"/>
              <a:t>‘Consequence’ Table:</a:t>
            </a:r>
          </a:p>
        </p:txBody>
      </p:sp>
      <p:graphicFrame>
        <p:nvGraphicFramePr>
          <p:cNvPr id="9" name="Table 8">
            <a:extLst>
              <a:ext uri="{FF2B5EF4-FFF2-40B4-BE49-F238E27FC236}">
                <a16:creationId xmlns:a16="http://schemas.microsoft.com/office/drawing/2014/main" id="{DEE20279-D76F-D0A3-5240-A00DD6BC4ED3}"/>
              </a:ext>
            </a:extLst>
          </p:cNvPr>
          <p:cNvGraphicFramePr>
            <a:graphicFrameLocks noGrp="1"/>
          </p:cNvGraphicFramePr>
          <p:nvPr>
            <p:extLst>
              <p:ext uri="{D42A27DB-BD31-4B8C-83A1-F6EECF244321}">
                <p14:modId xmlns:p14="http://schemas.microsoft.com/office/powerpoint/2010/main" val="3148869812"/>
              </p:ext>
            </p:extLst>
          </p:nvPr>
        </p:nvGraphicFramePr>
        <p:xfrm>
          <a:off x="6245051" y="775243"/>
          <a:ext cx="5664517" cy="4802188"/>
        </p:xfrm>
        <a:graphic>
          <a:graphicData uri="http://schemas.openxmlformats.org/drawingml/2006/table">
            <a:tbl>
              <a:tblPr firstRow="1" firstCol="1" bandRow="1"/>
              <a:tblGrid>
                <a:gridCol w="1488856">
                  <a:extLst>
                    <a:ext uri="{9D8B030D-6E8A-4147-A177-3AD203B41FA5}">
                      <a16:colId xmlns:a16="http://schemas.microsoft.com/office/drawing/2014/main" val="1973328987"/>
                    </a:ext>
                  </a:extLst>
                </a:gridCol>
                <a:gridCol w="4175661">
                  <a:extLst>
                    <a:ext uri="{9D8B030D-6E8A-4147-A177-3AD203B41FA5}">
                      <a16:colId xmlns:a16="http://schemas.microsoft.com/office/drawing/2014/main" val="315432730"/>
                    </a:ext>
                  </a:extLst>
                </a:gridCol>
              </a:tblGrid>
              <a:tr h="307450">
                <a:tc>
                  <a:txBody>
                    <a:bodyPr/>
                    <a:lstStyle/>
                    <a:p>
                      <a:pPr>
                        <a:lnSpc>
                          <a:spcPct val="115000"/>
                        </a:lnSpc>
                      </a:pPr>
                      <a:r>
                        <a:rPr lang="en-US" sz="1000" b="1" dirty="0">
                          <a:effectLst/>
                          <a:latin typeface="Calibri" panose="020F0502020204030204" pitchFamily="34" charset="0"/>
                          <a:ea typeface="Cambria" panose="02040503050406030204" pitchFamily="18" charset="0"/>
                          <a:cs typeface="Times New Roman" panose="02020603050405020304" pitchFamily="18" charset="0"/>
                        </a:rPr>
                        <a:t>Descriptor</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15000"/>
                        </a:lnSpc>
                      </a:pPr>
                      <a:r>
                        <a:rPr lang="en-US" sz="1000" b="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Detail</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865338142"/>
                  </a:ext>
                </a:extLst>
              </a:tr>
              <a:tr h="307450">
                <a:tc>
                  <a:txBody>
                    <a:bodyPr/>
                    <a:lstStyle/>
                    <a:p>
                      <a:pPr>
                        <a:lnSpc>
                          <a:spcPct val="115000"/>
                        </a:lnSpc>
                      </a:pPr>
                      <a:r>
                        <a:rPr lang="en-US" sz="1000" dirty="0">
                          <a:effectLst/>
                          <a:latin typeface="Calibri" panose="020F0502020204030204" pitchFamily="34" charset="0"/>
                          <a:ea typeface="Cambria" panose="02040503050406030204" pitchFamily="18" charset="0"/>
                          <a:cs typeface="Times New Roman" panose="02020603050405020304" pitchFamily="18" charset="0"/>
                        </a:rPr>
                        <a:t>Severe</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1000" dirty="0">
                          <a:effectLst/>
                          <a:latin typeface="Calibri" panose="020F0502020204030204" pitchFamily="34" charset="0"/>
                          <a:ea typeface="Cambria" panose="02040503050406030204" pitchFamily="18" charset="0"/>
                          <a:cs typeface="Times New Roman" panose="02020603050405020304" pitchFamily="18" charset="0"/>
                        </a:rPr>
                        <a:t>1 or more fatalities (deaths)</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372234"/>
                  </a:ext>
                </a:extLst>
              </a:tr>
              <a:tr h="1293386">
                <a:tc>
                  <a:txBody>
                    <a:bodyPr/>
                    <a:lstStyle/>
                    <a:p>
                      <a:pPr>
                        <a:lnSpc>
                          <a:spcPct val="115000"/>
                        </a:lnSpc>
                      </a:pPr>
                      <a:r>
                        <a:rPr lang="en-US" sz="1000" u="none"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Significant</a:t>
                      </a:r>
                      <a:endParaRPr lang="en-NZ" sz="1000" u="none" dirty="0">
                        <a:solidFill>
                          <a:schemeClr val="tx1"/>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1000" dirty="0">
                          <a:effectLst/>
                          <a:latin typeface="Calibri" panose="020F0502020204030204" pitchFamily="34" charset="0"/>
                          <a:ea typeface="Cambria" panose="02040503050406030204" pitchFamily="18" charset="0"/>
                          <a:cs typeface="Times New Roman" panose="02020603050405020304" pitchFamily="18" charset="0"/>
                        </a:rPr>
                        <a:t>Severe injuries/illness resulting in permanent disability</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pPr>
                      <a:r>
                        <a:rPr lang="en-US" sz="1000" dirty="0" err="1">
                          <a:effectLst/>
                          <a:latin typeface="Calibri" panose="020F0502020204030204" pitchFamily="34" charset="0"/>
                          <a:ea typeface="Cambria" panose="02040503050406030204" pitchFamily="18" charset="0"/>
                          <a:cs typeface="Times New Roman" panose="02020603050405020304" pitchFamily="18" charset="0"/>
                        </a:rPr>
                        <a:t>Hospitalisation</a:t>
                      </a:r>
                      <a:r>
                        <a:rPr lang="en-US" sz="1000" dirty="0">
                          <a:effectLst/>
                          <a:latin typeface="Calibri" panose="020F0502020204030204" pitchFamily="34" charset="0"/>
                          <a:ea typeface="Cambria" panose="02040503050406030204" pitchFamily="18" charset="0"/>
                          <a:cs typeface="Times New Roman" panose="02020603050405020304" pitchFamily="18" charset="0"/>
                        </a:rPr>
                        <a:t> for more than 48 hours</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pPr>
                      <a:r>
                        <a:rPr lang="en-US" sz="1000" dirty="0">
                          <a:effectLst/>
                          <a:latin typeface="Calibri" panose="020F0502020204030204" pitchFamily="34" charset="0"/>
                          <a:ea typeface="Cambria" panose="02040503050406030204" pitchFamily="18" charset="0"/>
                          <a:cs typeface="Times New Roman" panose="02020603050405020304" pitchFamily="18" charset="0"/>
                        </a:rPr>
                        <a:t>Significant duration lost time injury ( &gt; 3 months)</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pPr>
                      <a:r>
                        <a:rPr lang="en-US" sz="1000" u="sng" dirty="0">
                          <a:solidFill>
                            <a:srgbClr val="404040"/>
                          </a:solidFill>
                          <a:effectLst/>
                          <a:latin typeface="Calibri" panose="020F0502020204030204" pitchFamily="34" charset="0"/>
                          <a:ea typeface="Cambria" panose="02040503050406030204" pitchFamily="18" charset="0"/>
                          <a:cs typeface="Times New Roman" panose="02020603050405020304" pitchFamily="18" charset="0"/>
                          <a:hlinkClick r:id="rId5"/>
                        </a:rPr>
                        <a:t>(</a:t>
                      </a:r>
                      <a:r>
                        <a:rPr lang="en-US" sz="1000" i="1" u="sng" dirty="0">
                          <a:solidFill>
                            <a:srgbClr val="404040"/>
                          </a:solidFill>
                          <a:effectLst/>
                          <a:latin typeface="Calibri" panose="020F0502020204030204" pitchFamily="34" charset="0"/>
                          <a:ea typeface="Cambria" panose="02040503050406030204" pitchFamily="18" charset="0"/>
                          <a:cs typeface="Times New Roman" panose="02020603050405020304" pitchFamily="18" charset="0"/>
                          <a:hlinkClick r:id="rId5"/>
                        </a:rPr>
                        <a:t>Notifiable injury/illness/event under HSW Act 2015</a:t>
                      </a:r>
                      <a:r>
                        <a:rPr lang="en-US" sz="1000" u="sng" dirty="0">
                          <a:solidFill>
                            <a:srgbClr val="404040"/>
                          </a:solidFill>
                          <a:effectLst/>
                          <a:latin typeface="Calibri" panose="020F0502020204030204" pitchFamily="34" charset="0"/>
                          <a:ea typeface="Cambria" panose="02040503050406030204" pitchFamily="18" charset="0"/>
                          <a:cs typeface="Times New Roman" panose="02020603050405020304" pitchFamily="18" charset="0"/>
                          <a:hlinkClick r:id="rId5"/>
                        </a:rPr>
                        <a:t>)</a:t>
                      </a:r>
                      <a:r>
                        <a:rPr lang="en-US" sz="1000" dirty="0">
                          <a:effectLst/>
                          <a:latin typeface="Calibri" panose="020F0502020204030204" pitchFamily="34" charset="0"/>
                          <a:ea typeface="Cambria" panose="02040503050406030204" pitchFamily="18" charset="0"/>
                          <a:cs typeface="Times New Roman" panose="02020603050405020304" pitchFamily="18" charset="0"/>
                        </a:rPr>
                        <a:t> </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93021"/>
                  </a:ext>
                </a:extLst>
              </a:tr>
              <a:tr h="1622030">
                <a:tc>
                  <a:txBody>
                    <a:bodyPr/>
                    <a:lstStyle/>
                    <a:p>
                      <a:pPr>
                        <a:lnSpc>
                          <a:spcPct val="115000"/>
                        </a:lnSpc>
                      </a:pPr>
                      <a:r>
                        <a:rPr lang="en-US" sz="1000" dirty="0">
                          <a:effectLst/>
                          <a:latin typeface="Calibri" panose="020F0502020204030204" pitchFamily="34" charset="0"/>
                          <a:ea typeface="Cambria" panose="02040503050406030204" pitchFamily="18" charset="0"/>
                          <a:cs typeface="Times New Roman" panose="02020603050405020304" pitchFamily="18" charset="0"/>
                        </a:rPr>
                        <a:t>Moderate</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1000" dirty="0">
                          <a:effectLst/>
                          <a:latin typeface="Calibri" panose="020F0502020204030204" pitchFamily="34" charset="0"/>
                          <a:ea typeface="Cambria" panose="02040503050406030204" pitchFamily="18" charset="0"/>
                          <a:cs typeface="Times New Roman" panose="02020603050405020304" pitchFamily="18" charset="0"/>
                        </a:rPr>
                        <a:t>Lost time injury/illness</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pPr>
                      <a:r>
                        <a:rPr lang="en-US" sz="1000" dirty="0">
                          <a:effectLst/>
                          <a:latin typeface="Calibri" panose="020F0502020204030204" pitchFamily="34" charset="0"/>
                          <a:ea typeface="Cambria" panose="02040503050406030204" pitchFamily="18" charset="0"/>
                          <a:cs typeface="Times New Roman" panose="02020603050405020304" pitchFamily="18" charset="0"/>
                        </a:rPr>
                        <a:t>Impacts of injury lasting &lt; 3 months including restricted duties or time off work </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pPr>
                      <a:r>
                        <a:rPr lang="en-US" sz="1000" dirty="0" err="1">
                          <a:effectLst/>
                          <a:latin typeface="Calibri" panose="020F0502020204030204" pitchFamily="34" charset="0"/>
                          <a:ea typeface="Cambria" panose="02040503050406030204" pitchFamily="18" charset="0"/>
                          <a:cs typeface="Times New Roman" panose="02020603050405020304" pitchFamily="18" charset="0"/>
                        </a:rPr>
                        <a:t>Hospitalisation</a:t>
                      </a:r>
                      <a:r>
                        <a:rPr lang="en-US" sz="1000" dirty="0">
                          <a:effectLst/>
                          <a:latin typeface="Calibri" panose="020F0502020204030204" pitchFamily="34" charset="0"/>
                          <a:ea typeface="Cambria" panose="02040503050406030204" pitchFamily="18" charset="0"/>
                          <a:cs typeface="Times New Roman" panose="02020603050405020304" pitchFamily="18" charset="0"/>
                        </a:rPr>
                        <a:t> for &lt; 48 hours</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pPr>
                      <a:r>
                        <a:rPr lang="en-US" sz="1000" dirty="0">
                          <a:effectLst/>
                          <a:latin typeface="Calibri" panose="020F0502020204030204" pitchFamily="34" charset="0"/>
                          <a:ea typeface="Cambria" panose="02040503050406030204" pitchFamily="18" charset="0"/>
                          <a:cs typeface="Times New Roman" panose="02020603050405020304" pitchFamily="18" charset="0"/>
                        </a:rPr>
                        <a:t>(</a:t>
                      </a:r>
                      <a:r>
                        <a:rPr lang="en-US" sz="1000" b="1" i="1" u="sng" dirty="0">
                          <a:solidFill>
                            <a:srgbClr val="404040"/>
                          </a:solidFill>
                          <a:effectLst/>
                          <a:latin typeface="Calibri" panose="020F0502020204030204" pitchFamily="34" charset="0"/>
                          <a:ea typeface="Cambria" panose="02040503050406030204" pitchFamily="18" charset="0"/>
                          <a:cs typeface="Times New Roman" panose="02020603050405020304" pitchFamily="18" charset="0"/>
                          <a:hlinkClick r:id="rId5"/>
                        </a:rPr>
                        <a:t>Not</a:t>
                      </a:r>
                      <a:r>
                        <a:rPr lang="en-US" sz="1000" i="1" u="sng" dirty="0">
                          <a:solidFill>
                            <a:srgbClr val="404040"/>
                          </a:solidFill>
                          <a:effectLst/>
                          <a:latin typeface="Calibri" panose="020F0502020204030204" pitchFamily="34" charset="0"/>
                          <a:ea typeface="Cambria" panose="02040503050406030204" pitchFamily="18" charset="0"/>
                          <a:cs typeface="Times New Roman" panose="02020603050405020304" pitchFamily="18" charset="0"/>
                          <a:hlinkClick r:id="rId5"/>
                        </a:rPr>
                        <a:t> a notifiable injury/illness under HSW Act 2015</a:t>
                      </a:r>
                      <a:r>
                        <a:rPr lang="en-US" sz="1000" dirty="0">
                          <a:effectLst/>
                          <a:latin typeface="Calibri" panose="020F0502020204030204" pitchFamily="34" charset="0"/>
                          <a:ea typeface="Cambria" panose="02040503050406030204" pitchFamily="18" charset="0"/>
                          <a:cs typeface="Times New Roman" panose="02020603050405020304" pitchFamily="18" charset="0"/>
                        </a:rPr>
                        <a:t>)</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356991"/>
                  </a:ext>
                </a:extLst>
              </a:tr>
              <a:tr h="964422">
                <a:tc>
                  <a:txBody>
                    <a:bodyPr/>
                    <a:lstStyle/>
                    <a:p>
                      <a:pPr>
                        <a:lnSpc>
                          <a:spcPct val="115000"/>
                        </a:lnSpc>
                      </a:pPr>
                      <a:r>
                        <a:rPr lang="en-US" sz="1000" dirty="0">
                          <a:effectLst/>
                          <a:latin typeface="Calibri" panose="020F0502020204030204" pitchFamily="34" charset="0"/>
                          <a:ea typeface="Cambria" panose="02040503050406030204" pitchFamily="18" charset="0"/>
                          <a:cs typeface="Times New Roman" panose="02020603050405020304" pitchFamily="18" charset="0"/>
                        </a:rPr>
                        <a:t>Minor </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1000" dirty="0">
                          <a:effectLst/>
                          <a:latin typeface="Calibri" panose="020F0502020204030204" pitchFamily="34" charset="0"/>
                          <a:ea typeface="Cambria" panose="02040503050406030204" pitchFamily="18" charset="0"/>
                          <a:cs typeface="Times New Roman" panose="02020603050405020304" pitchFamily="18" charset="0"/>
                        </a:rPr>
                        <a:t>Medical treatment injury only</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pPr>
                      <a:r>
                        <a:rPr lang="en-US" sz="1000" dirty="0">
                          <a:effectLst/>
                          <a:latin typeface="Calibri" panose="020F0502020204030204" pitchFamily="34" charset="0"/>
                          <a:ea typeface="Cambria" panose="02040503050406030204" pitchFamily="18" charset="0"/>
                          <a:cs typeface="Times New Roman" panose="02020603050405020304" pitchFamily="18" charset="0"/>
                        </a:rPr>
                        <a:t>Minor injuries with no lasting effects</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868849"/>
                  </a:ext>
                </a:extLst>
              </a:tr>
              <a:tr h="307450">
                <a:tc>
                  <a:txBody>
                    <a:bodyPr/>
                    <a:lstStyle/>
                    <a:p>
                      <a:pPr>
                        <a:lnSpc>
                          <a:spcPct val="115000"/>
                        </a:lnSpc>
                      </a:pPr>
                      <a:r>
                        <a:rPr lang="en-US" sz="1000" dirty="0">
                          <a:effectLst/>
                          <a:latin typeface="Calibri" panose="020F0502020204030204" pitchFamily="34" charset="0"/>
                          <a:ea typeface="Cambria" panose="02040503050406030204" pitchFamily="18" charset="0"/>
                          <a:cs typeface="Times New Roman" panose="02020603050405020304" pitchFamily="18" charset="0"/>
                        </a:rPr>
                        <a:t>Minimal </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1000" dirty="0">
                          <a:effectLst/>
                          <a:latin typeface="Calibri" panose="020F0502020204030204" pitchFamily="34" charset="0"/>
                          <a:ea typeface="Cambria" panose="02040503050406030204" pitchFamily="18" charset="0"/>
                          <a:cs typeface="Times New Roman" panose="02020603050405020304" pitchFamily="18" charset="0"/>
                        </a:rPr>
                        <a:t>Discomfort or First aid treatment only</a:t>
                      </a:r>
                      <a:endParaRPr lang="en-NZ" sz="10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228115"/>
                  </a:ext>
                </a:extLst>
              </a:tr>
            </a:tbl>
          </a:graphicData>
        </a:graphic>
      </p:graphicFrame>
      <p:graphicFrame>
        <p:nvGraphicFramePr>
          <p:cNvPr id="11" name="Table 10">
            <a:extLst>
              <a:ext uri="{FF2B5EF4-FFF2-40B4-BE49-F238E27FC236}">
                <a16:creationId xmlns:a16="http://schemas.microsoft.com/office/drawing/2014/main" id="{B01A25F3-9800-DED1-D2F0-B3F43C8D31E6}"/>
              </a:ext>
            </a:extLst>
          </p:cNvPr>
          <p:cNvGraphicFramePr>
            <a:graphicFrameLocks noGrp="1"/>
          </p:cNvGraphicFramePr>
          <p:nvPr>
            <p:extLst>
              <p:ext uri="{D42A27DB-BD31-4B8C-83A1-F6EECF244321}">
                <p14:modId xmlns:p14="http://schemas.microsoft.com/office/powerpoint/2010/main" val="1075175783"/>
              </p:ext>
            </p:extLst>
          </p:nvPr>
        </p:nvGraphicFramePr>
        <p:xfrm>
          <a:off x="282429" y="775242"/>
          <a:ext cx="5813569" cy="4802187"/>
        </p:xfrm>
        <a:graphic>
          <a:graphicData uri="http://schemas.openxmlformats.org/drawingml/2006/table">
            <a:tbl>
              <a:tblPr firstRow="1" firstCol="1" bandRow="1">
                <a:tableStyleId>{5C22544A-7EE6-4342-B048-85BDC9FD1C3A}</a:tableStyleId>
              </a:tblPr>
              <a:tblGrid>
                <a:gridCol w="890393">
                  <a:extLst>
                    <a:ext uri="{9D8B030D-6E8A-4147-A177-3AD203B41FA5}">
                      <a16:colId xmlns:a16="http://schemas.microsoft.com/office/drawing/2014/main" val="3827989650"/>
                    </a:ext>
                  </a:extLst>
                </a:gridCol>
                <a:gridCol w="4923176">
                  <a:extLst>
                    <a:ext uri="{9D8B030D-6E8A-4147-A177-3AD203B41FA5}">
                      <a16:colId xmlns:a16="http://schemas.microsoft.com/office/drawing/2014/main" val="3786876062"/>
                    </a:ext>
                  </a:extLst>
                </a:gridCol>
              </a:tblGrid>
              <a:tr h="296544">
                <a:tc>
                  <a:txBody>
                    <a:bodyPr/>
                    <a:lstStyle/>
                    <a:p>
                      <a:pPr>
                        <a:lnSpc>
                          <a:spcPct val="115000"/>
                        </a:lnSpc>
                      </a:pPr>
                      <a:r>
                        <a:rPr lang="en-US" sz="1000" dirty="0">
                          <a:solidFill>
                            <a:schemeClr val="tx1"/>
                          </a:solidFill>
                          <a:effectLst/>
                        </a:rPr>
                        <a:t>Descriptor</a:t>
                      </a:r>
                      <a:endParaRPr lang="en-NZ" sz="9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endParaRPr>
                    </a:p>
                  </a:txBody>
                  <a:tcPr marL="60846" marR="60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nSpc>
                          <a:spcPct val="115000"/>
                        </a:lnSpc>
                      </a:pPr>
                      <a:r>
                        <a:rPr lang="en-US" sz="1000" dirty="0">
                          <a:solidFill>
                            <a:schemeClr val="tx1"/>
                          </a:solidFill>
                          <a:effectLst/>
                        </a:rPr>
                        <a:t>Detail</a:t>
                      </a:r>
                      <a:endParaRPr lang="en-NZ" sz="9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endParaRPr>
                    </a:p>
                  </a:txBody>
                  <a:tcPr marL="60846" marR="60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91476777"/>
                  </a:ext>
                </a:extLst>
              </a:tr>
              <a:tr h="1134384">
                <a:tc>
                  <a:txBody>
                    <a:bodyPr/>
                    <a:lstStyle/>
                    <a:p>
                      <a:pPr>
                        <a:lnSpc>
                          <a:spcPct val="115000"/>
                        </a:lnSpc>
                      </a:pPr>
                      <a:r>
                        <a:rPr lang="en-US" sz="900" dirty="0">
                          <a:solidFill>
                            <a:schemeClr val="tx1"/>
                          </a:solidFill>
                          <a:effectLst/>
                        </a:rPr>
                        <a:t>Almost Certain</a:t>
                      </a:r>
                      <a:endParaRPr lang="en-NZ" sz="9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endParaRPr>
                    </a:p>
                  </a:txBody>
                  <a:tcPr marL="60846" marR="60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15000"/>
                        </a:lnSpc>
                        <a:spcAft>
                          <a:spcPts val="800"/>
                        </a:spcAft>
                        <a:buFont typeface="Symbol" panose="05050102010706020507" pitchFamily="18" charset="2"/>
                        <a:buChar char=""/>
                      </a:pPr>
                      <a:r>
                        <a:rPr lang="en-NZ" sz="900" kern="1200" dirty="0">
                          <a:effectLst/>
                        </a:rPr>
                        <a:t>The event is expected to occur in most circumstances.</a:t>
                      </a:r>
                      <a:endParaRPr lang="en-NZ" sz="900" dirty="0">
                        <a:effectLst/>
                      </a:endParaRPr>
                    </a:p>
                    <a:p>
                      <a:pPr marL="342900" lvl="0" indent="-342900">
                        <a:lnSpc>
                          <a:spcPct val="115000"/>
                        </a:lnSpc>
                        <a:spcAft>
                          <a:spcPts val="800"/>
                        </a:spcAft>
                        <a:buFont typeface="Symbol" panose="05050102010706020507" pitchFamily="18" charset="2"/>
                        <a:buChar char=""/>
                      </a:pPr>
                      <a:r>
                        <a:rPr lang="en-NZ" sz="900" kern="1200" dirty="0">
                          <a:effectLst/>
                        </a:rPr>
                        <a:t>Circumstances are in train that will almost certainly cause it to happen.</a:t>
                      </a:r>
                      <a:endParaRPr lang="en-NZ" sz="900" dirty="0">
                        <a:effectLst/>
                      </a:endParaRPr>
                    </a:p>
                    <a:p>
                      <a:pPr marL="342900" lvl="0" indent="-342900">
                        <a:lnSpc>
                          <a:spcPct val="115000"/>
                        </a:lnSpc>
                        <a:spcAft>
                          <a:spcPts val="800"/>
                        </a:spcAft>
                        <a:buFont typeface="Symbol" panose="05050102010706020507" pitchFamily="18" charset="2"/>
                        <a:buChar char=""/>
                      </a:pPr>
                      <a:r>
                        <a:rPr lang="en-NZ" sz="900" kern="1200" dirty="0">
                          <a:effectLst/>
                        </a:rPr>
                        <a:t>The event is expected to occur within the next 6 months. </a:t>
                      </a:r>
                      <a:endParaRPr lang="en-NZ" sz="900" dirty="0">
                        <a:effectLst/>
                      </a:endParaRPr>
                    </a:p>
                    <a:p>
                      <a:pPr marL="342900" lvl="0" indent="-342900">
                        <a:lnSpc>
                          <a:spcPct val="115000"/>
                        </a:lnSpc>
                        <a:spcAft>
                          <a:spcPts val="800"/>
                        </a:spcAft>
                        <a:buFont typeface="Symbol" panose="05050102010706020507" pitchFamily="18" charset="2"/>
                        <a:buChar char=""/>
                      </a:pPr>
                      <a:r>
                        <a:rPr lang="en-NZ" sz="900" kern="1200" dirty="0">
                          <a:effectLst/>
                        </a:rPr>
                        <a:t>Probability &gt;85%</a:t>
                      </a:r>
                      <a:endParaRPr lang="en-N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846" marR="60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594702"/>
                  </a:ext>
                </a:extLst>
              </a:tr>
              <a:tr h="816851">
                <a:tc>
                  <a:txBody>
                    <a:bodyPr/>
                    <a:lstStyle/>
                    <a:p>
                      <a:pPr>
                        <a:lnSpc>
                          <a:spcPct val="115000"/>
                        </a:lnSpc>
                      </a:pPr>
                      <a:r>
                        <a:rPr lang="en-US" sz="900" dirty="0">
                          <a:solidFill>
                            <a:schemeClr val="tx1"/>
                          </a:solidFill>
                          <a:effectLst/>
                        </a:rPr>
                        <a:t>Likely</a:t>
                      </a:r>
                      <a:endParaRPr lang="en-NZ" sz="9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endParaRPr>
                    </a:p>
                  </a:txBody>
                  <a:tcPr marL="60846" marR="60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15000"/>
                        </a:lnSpc>
                        <a:spcAft>
                          <a:spcPts val="800"/>
                        </a:spcAft>
                        <a:buFont typeface="Symbol" panose="05050102010706020507" pitchFamily="18" charset="2"/>
                        <a:buChar char=""/>
                      </a:pPr>
                      <a:r>
                        <a:rPr lang="en-NZ" sz="900" dirty="0">
                          <a:effectLst/>
                        </a:rPr>
                        <a:t>The event will probably occur in most circumstances</a:t>
                      </a:r>
                    </a:p>
                    <a:p>
                      <a:pPr marL="342900" lvl="0" indent="-342900">
                        <a:lnSpc>
                          <a:spcPct val="115000"/>
                        </a:lnSpc>
                        <a:spcAft>
                          <a:spcPts val="800"/>
                        </a:spcAft>
                        <a:buFont typeface="Symbol" panose="05050102010706020507" pitchFamily="18" charset="2"/>
                        <a:buChar char=""/>
                      </a:pPr>
                      <a:r>
                        <a:rPr lang="en-NZ" sz="900" dirty="0">
                          <a:effectLst/>
                        </a:rPr>
                        <a:t>Circumstances are such that its likely to happen within 6-12 months</a:t>
                      </a:r>
                    </a:p>
                    <a:p>
                      <a:pPr marL="342900" lvl="0" indent="-342900">
                        <a:lnSpc>
                          <a:spcPct val="115000"/>
                        </a:lnSpc>
                        <a:spcAft>
                          <a:spcPts val="800"/>
                        </a:spcAft>
                        <a:buFont typeface="Symbol" panose="05050102010706020507" pitchFamily="18" charset="2"/>
                        <a:buChar char=""/>
                      </a:pPr>
                      <a:r>
                        <a:rPr lang="en-NZ" sz="900" dirty="0">
                          <a:effectLst/>
                        </a:rPr>
                        <a:t>Probability &gt; 56%-85%</a:t>
                      </a:r>
                      <a:endParaRPr lang="en-N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846" marR="60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5369020"/>
                  </a:ext>
                </a:extLst>
              </a:tr>
              <a:tr h="837212">
                <a:tc>
                  <a:txBody>
                    <a:bodyPr/>
                    <a:lstStyle/>
                    <a:p>
                      <a:pPr>
                        <a:lnSpc>
                          <a:spcPct val="115000"/>
                        </a:lnSpc>
                      </a:pPr>
                      <a:r>
                        <a:rPr lang="en-US" sz="900">
                          <a:solidFill>
                            <a:schemeClr val="tx1"/>
                          </a:solidFill>
                          <a:effectLst/>
                        </a:rPr>
                        <a:t>Possible </a:t>
                      </a:r>
                      <a:endParaRPr lang="en-NZ" sz="900">
                        <a:solidFill>
                          <a:schemeClr val="tx1"/>
                        </a:solidFill>
                        <a:effectLst/>
                        <a:latin typeface="Arial" panose="020B0604020202020204" pitchFamily="34" charset="0"/>
                        <a:ea typeface="Cambria" panose="02040503050406030204" pitchFamily="18" charset="0"/>
                        <a:cs typeface="Times New Roman" panose="02020603050405020304" pitchFamily="18" charset="0"/>
                      </a:endParaRPr>
                    </a:p>
                  </a:txBody>
                  <a:tcPr marL="60846" marR="60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15000"/>
                        </a:lnSpc>
                        <a:spcAft>
                          <a:spcPts val="800"/>
                        </a:spcAft>
                        <a:buFont typeface="Symbol" panose="05050102010706020507" pitchFamily="18" charset="2"/>
                        <a:buChar char=""/>
                      </a:pPr>
                      <a:r>
                        <a:rPr lang="en-NZ" sz="900" dirty="0">
                          <a:effectLst/>
                        </a:rPr>
                        <a:t>The event could occur in some circumstances</a:t>
                      </a:r>
                    </a:p>
                    <a:p>
                      <a:pPr marL="342900" lvl="0" indent="-342900">
                        <a:lnSpc>
                          <a:spcPct val="115000"/>
                        </a:lnSpc>
                        <a:spcAft>
                          <a:spcPts val="800"/>
                        </a:spcAft>
                        <a:buFont typeface="Symbol" panose="05050102010706020507" pitchFamily="18" charset="2"/>
                        <a:buChar char=""/>
                      </a:pPr>
                      <a:r>
                        <a:rPr lang="en-NZ" sz="900" dirty="0">
                          <a:effectLst/>
                        </a:rPr>
                        <a:t>Is considered to have a reasonable likelihood of occurring within the next 1-3 years. </a:t>
                      </a:r>
                    </a:p>
                    <a:p>
                      <a:pPr marL="342900" lvl="0" indent="-342900">
                        <a:lnSpc>
                          <a:spcPct val="115000"/>
                        </a:lnSpc>
                        <a:spcAft>
                          <a:spcPts val="800"/>
                        </a:spcAft>
                        <a:buFont typeface="Symbol" panose="05050102010706020507" pitchFamily="18" charset="2"/>
                        <a:buChar char=""/>
                      </a:pPr>
                      <a:r>
                        <a:rPr lang="en-NZ" sz="900" dirty="0">
                          <a:effectLst/>
                        </a:rPr>
                        <a:t>Probability 25% -55% </a:t>
                      </a:r>
                      <a:endParaRPr lang="en-N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846" marR="608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5368718"/>
                  </a:ext>
                </a:extLst>
              </a:tr>
              <a:tr h="837212">
                <a:tc>
                  <a:txBody>
                    <a:bodyPr/>
                    <a:lstStyle/>
                    <a:p>
                      <a:pPr>
                        <a:lnSpc>
                          <a:spcPct val="115000"/>
                        </a:lnSpc>
                      </a:pPr>
                      <a:r>
                        <a:rPr lang="en-US" sz="900">
                          <a:solidFill>
                            <a:schemeClr val="tx1"/>
                          </a:solidFill>
                          <a:effectLst/>
                        </a:rPr>
                        <a:t>Unlikely </a:t>
                      </a:r>
                      <a:endParaRPr lang="en-NZ" sz="900">
                        <a:solidFill>
                          <a:schemeClr val="tx1"/>
                        </a:solidFill>
                        <a:effectLst/>
                        <a:latin typeface="Arial" panose="020B0604020202020204" pitchFamily="34" charset="0"/>
                        <a:ea typeface="Cambria" panose="02040503050406030204" pitchFamily="18" charset="0"/>
                        <a:cs typeface="Times New Roman" panose="02020603050405020304" pitchFamily="18" charset="0"/>
                      </a:endParaRPr>
                    </a:p>
                  </a:txBody>
                  <a:tcPr marL="60846" marR="60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15000"/>
                        </a:lnSpc>
                        <a:spcAft>
                          <a:spcPts val="800"/>
                        </a:spcAft>
                        <a:buFont typeface="Symbol" panose="05050102010706020507" pitchFamily="18" charset="2"/>
                        <a:buChar char=""/>
                      </a:pPr>
                      <a:r>
                        <a:rPr lang="en-NZ" sz="900" dirty="0">
                          <a:effectLst/>
                        </a:rPr>
                        <a:t>The event is not expected to occur</a:t>
                      </a:r>
                    </a:p>
                    <a:p>
                      <a:pPr marL="342900" lvl="0" indent="-342900">
                        <a:lnSpc>
                          <a:spcPct val="115000"/>
                        </a:lnSpc>
                        <a:spcAft>
                          <a:spcPts val="800"/>
                        </a:spcAft>
                        <a:buFont typeface="Symbol" panose="05050102010706020507" pitchFamily="18" charset="2"/>
                        <a:buChar char=""/>
                      </a:pPr>
                      <a:r>
                        <a:rPr lang="en-NZ" sz="900" dirty="0">
                          <a:effectLst/>
                        </a:rPr>
                        <a:t>Is considered to have limited likelihood of occurring within the next 3-5 years.</a:t>
                      </a:r>
                    </a:p>
                    <a:p>
                      <a:pPr marL="342900" lvl="0" indent="-342900">
                        <a:lnSpc>
                          <a:spcPct val="115000"/>
                        </a:lnSpc>
                        <a:spcAft>
                          <a:spcPts val="800"/>
                        </a:spcAft>
                        <a:buFont typeface="Symbol" panose="05050102010706020507" pitchFamily="18" charset="2"/>
                        <a:buChar char=""/>
                      </a:pPr>
                      <a:r>
                        <a:rPr lang="en-NZ" sz="900" dirty="0">
                          <a:effectLst/>
                        </a:rPr>
                        <a:t>Probability 5%-25%</a:t>
                      </a:r>
                      <a:endParaRPr lang="en-N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846" marR="60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1734116"/>
                  </a:ext>
                </a:extLst>
              </a:tr>
              <a:tr h="879984">
                <a:tc>
                  <a:txBody>
                    <a:bodyPr/>
                    <a:lstStyle/>
                    <a:p>
                      <a:pPr>
                        <a:lnSpc>
                          <a:spcPct val="115000"/>
                        </a:lnSpc>
                      </a:pPr>
                      <a:r>
                        <a:rPr lang="en-US" sz="1000" dirty="0">
                          <a:solidFill>
                            <a:schemeClr val="tx1"/>
                          </a:solidFill>
                          <a:effectLst/>
                        </a:rPr>
                        <a:t>Rare </a:t>
                      </a:r>
                      <a:endParaRPr lang="en-NZ" sz="90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endParaRPr>
                    </a:p>
                  </a:txBody>
                  <a:tcPr marL="60846" marR="60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15000"/>
                        </a:lnSpc>
                        <a:spcAft>
                          <a:spcPts val="800"/>
                        </a:spcAft>
                        <a:buFont typeface="Symbol" panose="05050102010706020507" pitchFamily="18" charset="2"/>
                        <a:buChar char=""/>
                      </a:pPr>
                      <a:r>
                        <a:rPr lang="en-NZ" sz="1000" kern="1200" dirty="0">
                          <a:effectLst/>
                        </a:rPr>
                        <a:t>The event is only expected to occur in exceptional circumstances</a:t>
                      </a:r>
                      <a:endParaRPr lang="en-NZ" sz="1000" dirty="0">
                        <a:effectLst/>
                      </a:endParaRPr>
                    </a:p>
                    <a:p>
                      <a:pPr marL="342900" lvl="0" indent="-342900">
                        <a:lnSpc>
                          <a:spcPct val="115000"/>
                        </a:lnSpc>
                        <a:spcAft>
                          <a:spcPts val="800"/>
                        </a:spcAft>
                        <a:buFont typeface="Symbol" panose="05050102010706020507" pitchFamily="18" charset="2"/>
                        <a:buChar char=""/>
                      </a:pPr>
                      <a:r>
                        <a:rPr lang="en-NZ" sz="1000" kern="1200" dirty="0">
                          <a:effectLst/>
                        </a:rPr>
                        <a:t>Not expected to occur within 5 years. </a:t>
                      </a:r>
                      <a:endParaRPr lang="en-NZ" sz="1000" dirty="0">
                        <a:effectLst/>
                      </a:endParaRPr>
                    </a:p>
                    <a:p>
                      <a:pPr marL="342900" lvl="0" indent="-342900">
                        <a:lnSpc>
                          <a:spcPct val="115000"/>
                        </a:lnSpc>
                        <a:spcAft>
                          <a:spcPts val="800"/>
                        </a:spcAft>
                        <a:buFont typeface="Symbol" panose="05050102010706020507" pitchFamily="18" charset="2"/>
                        <a:buChar char=""/>
                      </a:pPr>
                      <a:r>
                        <a:rPr lang="en-NZ" sz="1000" kern="1200" dirty="0">
                          <a:effectLst/>
                        </a:rPr>
                        <a:t>Probability &lt;5%</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846" marR="608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948498"/>
                  </a:ext>
                </a:extLst>
              </a:tr>
            </a:tbl>
          </a:graphicData>
        </a:graphic>
      </p:graphicFrame>
    </p:spTree>
    <p:extLst>
      <p:ext uri="{BB962C8B-B14F-4D97-AF65-F5344CB8AC3E}">
        <p14:creationId xmlns:p14="http://schemas.microsoft.com/office/powerpoint/2010/main" val="3552651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EAD6-5B20-6347-E1F9-E122EC766B04}"/>
              </a:ext>
            </a:extLst>
          </p:cNvPr>
          <p:cNvSpPr>
            <a:spLocks noGrp="1"/>
          </p:cNvSpPr>
          <p:nvPr>
            <p:ph type="title"/>
          </p:nvPr>
        </p:nvSpPr>
        <p:spPr>
          <a:xfrm>
            <a:off x="794948" y="150623"/>
            <a:ext cx="10515600" cy="1325563"/>
          </a:xfrm>
        </p:spPr>
        <p:txBody>
          <a:bodyPr/>
          <a:lstStyle/>
          <a:p>
            <a:pPr algn="ctr"/>
            <a:r>
              <a:rPr lang="en-NZ" b="1" dirty="0">
                <a:solidFill>
                  <a:srgbClr val="7030A0"/>
                </a:solidFill>
                <a:latin typeface="+mn-lt"/>
              </a:rPr>
              <a:t>Risk Matrix</a:t>
            </a:r>
          </a:p>
        </p:txBody>
      </p:sp>
      <p:sp>
        <p:nvSpPr>
          <p:cNvPr id="3" name="Content Placeholder 2">
            <a:extLst>
              <a:ext uri="{FF2B5EF4-FFF2-40B4-BE49-F238E27FC236}">
                <a16:creationId xmlns:a16="http://schemas.microsoft.com/office/drawing/2014/main" id="{F7CE3F4D-D12F-7A86-F865-0BFBF1C78259}"/>
              </a:ext>
            </a:extLst>
          </p:cNvPr>
          <p:cNvSpPr>
            <a:spLocks noGrp="1"/>
          </p:cNvSpPr>
          <p:nvPr>
            <p:ph idx="1"/>
          </p:nvPr>
        </p:nvSpPr>
        <p:spPr>
          <a:xfrm>
            <a:off x="838199" y="1027906"/>
            <a:ext cx="10515600" cy="3621506"/>
          </a:xfrm>
        </p:spPr>
        <p:txBody>
          <a:bodyPr/>
          <a:lstStyle/>
          <a:p>
            <a:pPr marL="0" marR="0" lvl="0" indent="0" algn="l" rtl="0" eaLnBrk="1" fontAlgn="auto" latinLnBrk="0" hangingPunct="1">
              <a:lnSpc>
                <a:spcPct val="100000"/>
              </a:lnSpc>
              <a:spcBef>
                <a:spcPts val="0"/>
              </a:spcBef>
              <a:spcAft>
                <a:spcPts val="0"/>
              </a:spcAft>
              <a:buClrTx/>
              <a:buSzTx/>
              <a:buFontTx/>
              <a:buNone/>
            </a:pPr>
            <a:r>
              <a:rPr lang="en-NZ" sz="2000" dirty="0"/>
              <a:t>A Risk Matrix is used to determine the </a:t>
            </a:r>
            <a:r>
              <a:rPr lang="en-NZ" sz="2000" u="sng" dirty="0"/>
              <a:t>severity</a:t>
            </a:r>
            <a:r>
              <a:rPr lang="en-NZ" sz="2000" dirty="0"/>
              <a:t> of the risk, to prioritise its management </a:t>
            </a:r>
            <a:endParaRPr lang="en-US" sz="2000" dirty="0"/>
          </a:p>
          <a:p>
            <a:endParaRPr lang="en-NZ" dirty="0"/>
          </a:p>
          <a:p>
            <a:endParaRPr lang="en-NZ" dirty="0"/>
          </a:p>
        </p:txBody>
      </p:sp>
      <p:sp>
        <p:nvSpPr>
          <p:cNvPr id="5" name="Rectangle 4">
            <a:extLst>
              <a:ext uri="{FF2B5EF4-FFF2-40B4-BE49-F238E27FC236}">
                <a16:creationId xmlns:a16="http://schemas.microsoft.com/office/drawing/2014/main" id="{DD6D3FA2-A475-CA61-4FE7-B3958CBA6DE4}"/>
              </a:ext>
            </a:extLst>
          </p:cNvPr>
          <p:cNvSpPr/>
          <p:nvPr/>
        </p:nvSpPr>
        <p:spPr>
          <a:xfrm>
            <a:off x="0" y="6179547"/>
            <a:ext cx="12192000" cy="782179"/>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6" name="Content Placeholder 6" descr="A close up of a logo&#10;&#10;Description automatically generated">
            <a:extLst>
              <a:ext uri="{FF2B5EF4-FFF2-40B4-BE49-F238E27FC236}">
                <a16:creationId xmlns:a16="http://schemas.microsoft.com/office/drawing/2014/main" id="{06222F21-0502-970F-B68F-1D3B8ED1C4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199" y="6287885"/>
            <a:ext cx="2198615" cy="547891"/>
          </a:xfrm>
          <a:prstGeom prst="rect">
            <a:avLst/>
          </a:prstGeom>
        </p:spPr>
      </p:pic>
      <p:pic>
        <p:nvPicPr>
          <p:cNvPr id="7" name="Picture 6" descr="A close up of a logo&#10;&#10;Description automatically generated">
            <a:extLst>
              <a:ext uri="{FF2B5EF4-FFF2-40B4-BE49-F238E27FC236}">
                <a16:creationId xmlns:a16="http://schemas.microsoft.com/office/drawing/2014/main" id="{F6A17693-E5A1-29A7-D2D0-DA1A9038FF6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34616" y="6450765"/>
            <a:ext cx="4862436" cy="239741"/>
          </a:xfrm>
          <a:prstGeom prst="rect">
            <a:avLst/>
          </a:prstGeom>
        </p:spPr>
      </p:pic>
      <p:pic>
        <p:nvPicPr>
          <p:cNvPr id="8" name="Picture 7">
            <a:extLst>
              <a:ext uri="{FF2B5EF4-FFF2-40B4-BE49-F238E27FC236}">
                <a16:creationId xmlns:a16="http://schemas.microsoft.com/office/drawing/2014/main" id="{8731A923-0C51-97C4-4A55-8EE16479F287}"/>
              </a:ext>
            </a:extLst>
          </p:cNvPr>
          <p:cNvPicPr>
            <a:picLocks noChangeAspect="1"/>
          </p:cNvPicPr>
          <p:nvPr/>
        </p:nvPicPr>
        <p:blipFill>
          <a:blip r:embed="rId5"/>
          <a:stretch>
            <a:fillRect/>
          </a:stretch>
        </p:blipFill>
        <p:spPr>
          <a:xfrm>
            <a:off x="3586257" y="1751517"/>
            <a:ext cx="5236918" cy="4078577"/>
          </a:xfrm>
          <a:prstGeom prst="rect">
            <a:avLst/>
          </a:prstGeom>
        </p:spPr>
      </p:pic>
    </p:spTree>
    <p:extLst>
      <p:ext uri="{BB962C8B-B14F-4D97-AF65-F5344CB8AC3E}">
        <p14:creationId xmlns:p14="http://schemas.microsoft.com/office/powerpoint/2010/main" val="159999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EAD6-5B20-6347-E1F9-E122EC766B04}"/>
              </a:ext>
            </a:extLst>
          </p:cNvPr>
          <p:cNvSpPr>
            <a:spLocks noGrp="1"/>
          </p:cNvSpPr>
          <p:nvPr>
            <p:ph type="title"/>
          </p:nvPr>
        </p:nvSpPr>
        <p:spPr>
          <a:xfrm>
            <a:off x="794948" y="150623"/>
            <a:ext cx="10515600" cy="1325563"/>
          </a:xfrm>
        </p:spPr>
        <p:txBody>
          <a:bodyPr>
            <a:normAutofit/>
          </a:bodyPr>
          <a:lstStyle/>
          <a:p>
            <a:r>
              <a:rPr lang="en-NZ" sz="2800" b="1" dirty="0">
                <a:solidFill>
                  <a:srgbClr val="7030A0"/>
                </a:solidFill>
                <a:latin typeface="+mn-lt"/>
              </a:rPr>
              <a:t>Risk Controls</a:t>
            </a:r>
          </a:p>
        </p:txBody>
      </p:sp>
      <p:sp>
        <p:nvSpPr>
          <p:cNvPr id="3" name="Content Placeholder 2">
            <a:extLst>
              <a:ext uri="{FF2B5EF4-FFF2-40B4-BE49-F238E27FC236}">
                <a16:creationId xmlns:a16="http://schemas.microsoft.com/office/drawing/2014/main" id="{F7CE3F4D-D12F-7A86-F865-0BFBF1C78259}"/>
              </a:ext>
            </a:extLst>
          </p:cNvPr>
          <p:cNvSpPr>
            <a:spLocks noGrp="1"/>
          </p:cNvSpPr>
          <p:nvPr>
            <p:ph idx="1"/>
          </p:nvPr>
        </p:nvSpPr>
        <p:spPr>
          <a:xfrm>
            <a:off x="838199" y="1027906"/>
            <a:ext cx="10515600" cy="3621506"/>
          </a:xfrm>
        </p:spPr>
        <p:txBody>
          <a:bodyPr/>
          <a:lstStyle/>
          <a:p>
            <a:endParaRPr lang="en-NZ" dirty="0"/>
          </a:p>
          <a:p>
            <a:endParaRPr lang="en-NZ" dirty="0"/>
          </a:p>
        </p:txBody>
      </p:sp>
      <p:sp>
        <p:nvSpPr>
          <p:cNvPr id="5" name="Rectangle 4">
            <a:extLst>
              <a:ext uri="{FF2B5EF4-FFF2-40B4-BE49-F238E27FC236}">
                <a16:creationId xmlns:a16="http://schemas.microsoft.com/office/drawing/2014/main" id="{DD6D3FA2-A475-CA61-4FE7-B3958CBA6DE4}"/>
              </a:ext>
            </a:extLst>
          </p:cNvPr>
          <p:cNvSpPr/>
          <p:nvPr/>
        </p:nvSpPr>
        <p:spPr>
          <a:xfrm>
            <a:off x="0" y="6450765"/>
            <a:ext cx="12192000" cy="510961"/>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6" name="Content Placeholder 6" descr="A close up of a logo&#10;&#10;Description automatically generated">
            <a:extLst>
              <a:ext uri="{FF2B5EF4-FFF2-40B4-BE49-F238E27FC236}">
                <a16:creationId xmlns:a16="http://schemas.microsoft.com/office/drawing/2014/main" id="{06222F21-0502-970F-B68F-1D3B8ED1C4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6483" y="6416565"/>
            <a:ext cx="2198615" cy="547891"/>
          </a:xfrm>
          <a:prstGeom prst="rect">
            <a:avLst/>
          </a:prstGeom>
        </p:spPr>
      </p:pic>
      <p:pic>
        <p:nvPicPr>
          <p:cNvPr id="7" name="Picture 6" descr="A close up of a logo&#10;&#10;Description automatically generated">
            <a:extLst>
              <a:ext uri="{FF2B5EF4-FFF2-40B4-BE49-F238E27FC236}">
                <a16:creationId xmlns:a16="http://schemas.microsoft.com/office/drawing/2014/main" id="{F6A17693-E5A1-29A7-D2D0-DA1A9038FF6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15686" y="6618259"/>
            <a:ext cx="4862436" cy="239741"/>
          </a:xfrm>
          <a:prstGeom prst="rect">
            <a:avLst/>
          </a:prstGeom>
        </p:spPr>
      </p:pic>
      <p:graphicFrame>
        <p:nvGraphicFramePr>
          <p:cNvPr id="4" name="Content Placeholder 18">
            <a:extLst>
              <a:ext uri="{FF2B5EF4-FFF2-40B4-BE49-F238E27FC236}">
                <a16:creationId xmlns:a16="http://schemas.microsoft.com/office/drawing/2014/main" id="{B50438D4-6153-FD17-693B-F31E03771590}"/>
              </a:ext>
            </a:extLst>
          </p:cNvPr>
          <p:cNvGraphicFramePr>
            <a:graphicFrameLocks/>
          </p:cNvGraphicFramePr>
          <p:nvPr>
            <p:extLst>
              <p:ext uri="{D42A27DB-BD31-4B8C-83A1-F6EECF244321}">
                <p14:modId xmlns:p14="http://schemas.microsoft.com/office/powerpoint/2010/main" val="3150767060"/>
              </p:ext>
            </p:extLst>
          </p:nvPr>
        </p:nvGraphicFramePr>
        <p:xfrm>
          <a:off x="3912464" y="124467"/>
          <a:ext cx="7637853" cy="6163417"/>
        </p:xfrm>
        <a:graphic>
          <a:graphicData uri="http://schemas.openxmlformats.org/drawingml/2006/table">
            <a:tbl>
              <a:tblPr firstRow="1" firstCol="1" bandRow="1"/>
              <a:tblGrid>
                <a:gridCol w="866575">
                  <a:extLst>
                    <a:ext uri="{9D8B030D-6E8A-4147-A177-3AD203B41FA5}">
                      <a16:colId xmlns:a16="http://schemas.microsoft.com/office/drawing/2014/main" val="931804561"/>
                    </a:ext>
                  </a:extLst>
                </a:gridCol>
                <a:gridCol w="1443912">
                  <a:extLst>
                    <a:ext uri="{9D8B030D-6E8A-4147-A177-3AD203B41FA5}">
                      <a16:colId xmlns:a16="http://schemas.microsoft.com/office/drawing/2014/main" val="1497341887"/>
                    </a:ext>
                  </a:extLst>
                </a:gridCol>
                <a:gridCol w="2663683">
                  <a:extLst>
                    <a:ext uri="{9D8B030D-6E8A-4147-A177-3AD203B41FA5}">
                      <a16:colId xmlns:a16="http://schemas.microsoft.com/office/drawing/2014/main" val="2013027663"/>
                    </a:ext>
                  </a:extLst>
                </a:gridCol>
                <a:gridCol w="2663683">
                  <a:extLst>
                    <a:ext uri="{9D8B030D-6E8A-4147-A177-3AD203B41FA5}">
                      <a16:colId xmlns:a16="http://schemas.microsoft.com/office/drawing/2014/main" val="2182736407"/>
                    </a:ext>
                  </a:extLst>
                </a:gridCol>
              </a:tblGrid>
              <a:tr h="219162">
                <a:tc gridSpan="2">
                  <a:txBody>
                    <a:bodyPr/>
                    <a:lstStyle/>
                    <a:p>
                      <a:pPr marL="6350" marR="186055" indent="-6350">
                        <a:lnSpc>
                          <a:spcPct val="107000"/>
                        </a:lnSpc>
                        <a:spcAft>
                          <a:spcPts val="305"/>
                        </a:spcAft>
                      </a:pPr>
                      <a:r>
                        <a:rPr lang="en-NZ" sz="800" b="1"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ACTION</a:t>
                      </a:r>
                      <a:endParaRPr lang="en-NZ" sz="8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hMerge="1">
                  <a:txBody>
                    <a:bodyPr/>
                    <a:lstStyle/>
                    <a:p>
                      <a:endParaRPr lang="en-NZ"/>
                    </a:p>
                  </a:txBody>
                  <a:tcPr/>
                </a:tc>
                <a:tc>
                  <a:txBody>
                    <a:bodyPr/>
                    <a:lstStyle/>
                    <a:p>
                      <a:pPr marL="71755" marR="186055" indent="-6350">
                        <a:lnSpc>
                          <a:spcPct val="107000"/>
                        </a:lnSpc>
                        <a:spcAft>
                          <a:spcPts val="305"/>
                        </a:spcAft>
                      </a:pPr>
                      <a:r>
                        <a:rPr lang="en-NZ" sz="800" b="1"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WHAT IS THIS?</a:t>
                      </a:r>
                      <a:endParaRPr lang="en-NZ" sz="8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EFEDEC"/>
                    </a:solidFill>
                  </a:tcPr>
                </a:tc>
                <a:tc>
                  <a:txBody>
                    <a:bodyPr/>
                    <a:lstStyle/>
                    <a:p>
                      <a:pPr marL="71755" marR="186055" indent="-6350">
                        <a:lnSpc>
                          <a:spcPct val="107000"/>
                        </a:lnSpc>
                        <a:spcAft>
                          <a:spcPts val="305"/>
                        </a:spcAft>
                      </a:pPr>
                      <a:r>
                        <a:rPr lang="en-NZ" sz="800" b="1"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EXAMPLE</a:t>
                      </a:r>
                      <a:endParaRPr lang="en-NZ" sz="8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extLst>
                  <a:ext uri="{0D108BD9-81ED-4DB2-BD59-A6C34878D82A}">
                    <a16:rowId xmlns:a16="http://schemas.microsoft.com/office/drawing/2014/main" val="4177805257"/>
                  </a:ext>
                </a:extLst>
              </a:tr>
              <a:tr h="837492">
                <a:tc gridSpan="2">
                  <a:txBody>
                    <a:bodyPr/>
                    <a:lstStyle/>
                    <a:p>
                      <a:pPr marL="6350" marR="186055" indent="-6350" algn="ctr">
                        <a:lnSpc>
                          <a:spcPct val="107000"/>
                        </a:lnSpc>
                        <a:spcAft>
                          <a:spcPts val="305"/>
                        </a:spcAft>
                      </a:pPr>
                      <a:r>
                        <a:rPr lang="en-NZ" sz="1600" b="1"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Eliminating</a:t>
                      </a: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6">
                        <a:lumMod val="60000"/>
                        <a:lumOff val="40000"/>
                      </a:schemeClr>
                    </a:solidFill>
                  </a:tcPr>
                </a:tc>
                <a:tc hMerge="1">
                  <a:txBody>
                    <a:bodyPr/>
                    <a:lstStyle/>
                    <a:p>
                      <a:endParaRPr lang="en-NZ"/>
                    </a:p>
                  </a:txBody>
                  <a:tcPr/>
                </a:tc>
                <a:tc>
                  <a:txBody>
                    <a:bodyPr/>
                    <a:lstStyle/>
                    <a:p>
                      <a:pPr marL="71755" marR="186055" indent="-6350">
                        <a:lnSpc>
                          <a:spcPct val="107000"/>
                        </a:lnSpc>
                        <a:spcAft>
                          <a:spcPts val="30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Removing the sources of harm (</a:t>
                      </a:r>
                      <a:r>
                        <a:rPr lang="en-NZ" sz="900" dirty="0" err="1">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eg</a:t>
                      </a: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 equipment, substances or work processes).</a:t>
                      </a: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EFEDEC"/>
                    </a:solidFill>
                  </a:tcPr>
                </a:tc>
                <a:tc>
                  <a:txBody>
                    <a:bodyPr/>
                    <a:lstStyle/>
                    <a:p>
                      <a:pPr marL="71755" marR="186055" indent="-6350">
                        <a:lnSpc>
                          <a:spcPct val="107000"/>
                        </a:lnSpc>
                        <a:spcAft>
                          <a:spcPts val="43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Removing a trip risk or getting faulty equipment repaired.</a:t>
                      </a:r>
                    </a:p>
                    <a:p>
                      <a:pPr marL="71755" marR="186055" indent="-6350">
                        <a:lnSpc>
                          <a:spcPct val="107000"/>
                        </a:lnSpc>
                        <a:spcAft>
                          <a:spcPts val="43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Removing and repairing faulty equipment</a:t>
                      </a:r>
                    </a:p>
                    <a:p>
                      <a:pPr marL="71755" marR="186055" indent="-6350">
                        <a:lnSpc>
                          <a:spcPct val="107000"/>
                        </a:lnSpc>
                        <a:spcAft>
                          <a:spcPts val="43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extLst>
                  <a:ext uri="{0D108BD9-81ED-4DB2-BD59-A6C34878D82A}">
                    <a16:rowId xmlns:a16="http://schemas.microsoft.com/office/drawing/2014/main" val="3259285054"/>
                  </a:ext>
                </a:extLst>
              </a:tr>
              <a:tr h="880029">
                <a:tc rowSpan="3">
                  <a:txBody>
                    <a:bodyPr/>
                    <a:lstStyle/>
                    <a:p>
                      <a:pPr marL="6350" marR="186055" indent="-6350">
                        <a:lnSpc>
                          <a:spcPct val="107000"/>
                        </a:lnSpc>
                        <a:spcAft>
                          <a:spcPts val="305"/>
                        </a:spcAft>
                      </a:pPr>
                      <a:endParaRPr lang="en-NZ" sz="6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186055" indent="-6350" algn="ctr">
                        <a:lnSpc>
                          <a:spcPct val="107000"/>
                        </a:lnSpc>
                        <a:spcAft>
                          <a:spcPts val="800"/>
                        </a:spcAft>
                      </a:pPr>
                      <a:r>
                        <a:rPr lang="en-NZ" sz="900" b="1"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Minimising</a:t>
                      </a:r>
                    </a:p>
                  </a:txBody>
                  <a:tcPr marL="0" marR="0" marT="33841" marB="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1">
                        <a:lumMod val="40000"/>
                        <a:lumOff val="60000"/>
                      </a:schemeClr>
                    </a:solidFill>
                  </a:tcPr>
                </a:tc>
                <a:tc>
                  <a:txBody>
                    <a:bodyPr/>
                    <a:lstStyle/>
                    <a:p>
                      <a:pPr marL="71755" marR="186055" indent="-6350">
                        <a:lnSpc>
                          <a:spcPct val="107000"/>
                        </a:lnSpc>
                        <a:spcAft>
                          <a:spcPts val="305"/>
                        </a:spcAft>
                      </a:pPr>
                      <a:r>
                        <a:rPr lang="en-NZ" sz="900" b="1" i="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Substituting</a:t>
                      </a:r>
                    </a:p>
                  </a:txBody>
                  <a:tcPr marL="0" marR="0" marT="33841" marB="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71755" marR="54610" indent="-6350">
                        <a:lnSpc>
                          <a:spcPct val="107000"/>
                        </a:lnSpc>
                        <a:spcAft>
                          <a:spcPts val="30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Substituting (wholly or partly) the hazard giving rise to the risk with something that gives rise to a lesser risk (</a:t>
                      </a:r>
                      <a:r>
                        <a:rPr lang="en-NZ" sz="900" dirty="0" err="1">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eg</a:t>
                      </a: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 using a less hazardous thing, substance or work practice). </a:t>
                      </a: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EFEDEC"/>
                    </a:solidFill>
                  </a:tcPr>
                </a:tc>
                <a:tc>
                  <a:txBody>
                    <a:bodyPr/>
                    <a:lstStyle/>
                    <a:p>
                      <a:pPr marL="71755" marR="186055" indent="-6350">
                        <a:lnSpc>
                          <a:spcPct val="107000"/>
                        </a:lnSpc>
                        <a:spcAft>
                          <a:spcPts val="43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Using hypoallergenic and/or alternative PPE (gloves)</a:t>
                      </a:r>
                    </a:p>
                    <a:p>
                      <a:pPr marL="71755" marR="186055" indent="-6350">
                        <a:lnSpc>
                          <a:spcPct val="107000"/>
                        </a:lnSpc>
                        <a:spcAft>
                          <a:spcPts val="43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Using non-toxic cleaning agent instead of a toxic one.</a:t>
                      </a:r>
                    </a:p>
                    <a:p>
                      <a:pPr marL="71755" marR="186055" indent="-6350">
                        <a:lnSpc>
                          <a:spcPct val="107000"/>
                        </a:lnSpc>
                        <a:spcAft>
                          <a:spcPts val="43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extLst>
                  <a:ext uri="{0D108BD9-81ED-4DB2-BD59-A6C34878D82A}">
                    <a16:rowId xmlns:a16="http://schemas.microsoft.com/office/drawing/2014/main" val="2423365206"/>
                  </a:ext>
                </a:extLst>
              </a:tr>
              <a:tr h="1403807">
                <a:tc vMerge="1">
                  <a:txBody>
                    <a:bodyPr/>
                    <a:lstStyle/>
                    <a:p>
                      <a:endParaRPr lang="en-NZ"/>
                    </a:p>
                  </a:txBody>
                  <a:tcPr/>
                </a:tc>
                <a:tc>
                  <a:txBody>
                    <a:bodyPr/>
                    <a:lstStyle/>
                    <a:p>
                      <a:pPr marL="71755" marR="6350" indent="-6350">
                        <a:lnSpc>
                          <a:spcPct val="107000"/>
                        </a:lnSpc>
                        <a:spcAft>
                          <a:spcPts val="305"/>
                        </a:spcAft>
                      </a:pPr>
                      <a:r>
                        <a:rPr lang="en-NZ" sz="900" b="1"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Isolating/ preventing contact</a:t>
                      </a:r>
                    </a:p>
                  </a:txBody>
                  <a:tcPr marL="0" marR="0" marT="33841" marB="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71755" marR="71755" indent="-6350">
                        <a:lnSpc>
                          <a:spcPct val="109000"/>
                        </a:lnSpc>
                        <a:spcAft>
                          <a:spcPts val="42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Isolating the hazard giving rise to the risk to prevent any person coming into contact with it (</a:t>
                      </a:r>
                      <a:r>
                        <a:rPr lang="en-NZ" sz="900" dirty="0" err="1">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eg</a:t>
                      </a: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 by separating people from the hazard/preventing people being exposed to it). </a:t>
                      </a:r>
                    </a:p>
                    <a:p>
                      <a:pPr marL="71755" marR="186055" indent="-6350">
                        <a:lnSpc>
                          <a:spcPct val="107000"/>
                        </a:lnSpc>
                        <a:spcAft>
                          <a:spcPts val="30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Isolation focuses on boxing in the hazard or boxing in people to keep them away from the hazard. </a:t>
                      </a: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EFEDEC"/>
                    </a:solidFill>
                  </a:tcPr>
                </a:tc>
                <a:tc>
                  <a:txBody>
                    <a:bodyPr/>
                    <a:lstStyle/>
                    <a:p>
                      <a:pPr marL="71755" marR="186055" indent="-6350">
                        <a:lnSpc>
                          <a:spcPct val="109000"/>
                        </a:lnSpc>
                        <a:spcAft>
                          <a:spcPts val="140"/>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putting up safety barriers/gates</a:t>
                      </a:r>
                    </a:p>
                    <a:p>
                      <a:pPr marL="71755" marR="186055" indent="-6350">
                        <a:lnSpc>
                          <a:spcPct val="109000"/>
                        </a:lnSpc>
                        <a:spcAft>
                          <a:spcPts val="140"/>
                        </a:spcAft>
                      </a:pPr>
                      <a:endPar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186055" indent="-6350">
                        <a:lnSpc>
                          <a:spcPct val="109000"/>
                        </a:lnSpc>
                        <a:spcAft>
                          <a:spcPts val="140"/>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Storing cleaning chemicals in locked cupboards</a:t>
                      </a:r>
                    </a:p>
                    <a:p>
                      <a:pPr marL="71755" marR="186055" lvl="0" indent="-6350" algn="l" defTabSz="914400" rtl="0" eaLnBrk="1" fontAlgn="auto" latinLnBrk="0" hangingPunct="1">
                        <a:lnSpc>
                          <a:spcPct val="109000"/>
                        </a:lnSpc>
                        <a:spcBef>
                          <a:spcPts val="0"/>
                        </a:spcBef>
                        <a:spcAft>
                          <a:spcPts val="140"/>
                        </a:spcAft>
                        <a:buClrTx/>
                        <a:buSzTx/>
                        <a:buFontTx/>
                        <a:buNone/>
                        <a:tabLst/>
                        <a:defRPr/>
                      </a:pPr>
                      <a:endPar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186055" indent="-6350">
                        <a:lnSpc>
                          <a:spcPct val="109000"/>
                        </a:lnSpc>
                        <a:spcAft>
                          <a:spcPts val="140"/>
                        </a:spcAft>
                      </a:pPr>
                      <a:endPar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186055" indent="-6350">
                        <a:lnSpc>
                          <a:spcPct val="109000"/>
                        </a:lnSpc>
                        <a:spcAft>
                          <a:spcPts val="140"/>
                        </a:spcAft>
                      </a:pPr>
                      <a:endPar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186055" indent="-6350">
                        <a:lnSpc>
                          <a:spcPct val="107000"/>
                        </a:lnSpc>
                        <a:spcAft>
                          <a:spcPts val="15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extLst>
                  <a:ext uri="{0D108BD9-81ED-4DB2-BD59-A6C34878D82A}">
                    <a16:rowId xmlns:a16="http://schemas.microsoft.com/office/drawing/2014/main" val="3505216381"/>
                  </a:ext>
                </a:extLst>
              </a:tr>
              <a:tr h="1166061">
                <a:tc vMerge="1">
                  <a:txBody>
                    <a:bodyPr/>
                    <a:lstStyle/>
                    <a:p>
                      <a:endParaRPr lang="en-NZ"/>
                    </a:p>
                  </a:txBody>
                  <a:tcPr/>
                </a:tc>
                <a:tc>
                  <a:txBody>
                    <a:bodyPr/>
                    <a:lstStyle/>
                    <a:p>
                      <a:pPr marL="71755" marR="43180" indent="-6350">
                        <a:lnSpc>
                          <a:spcPct val="107000"/>
                        </a:lnSpc>
                        <a:spcAft>
                          <a:spcPts val="305"/>
                        </a:spcAft>
                      </a:pPr>
                      <a:r>
                        <a:rPr lang="en-NZ" sz="900" b="1"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Using engineering control measures</a:t>
                      </a:r>
                    </a:p>
                  </a:txBody>
                  <a:tcPr marL="0" marR="0" marT="33841" marB="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71755" marR="57150" indent="-6350">
                        <a:lnSpc>
                          <a:spcPct val="107000"/>
                        </a:lnSpc>
                        <a:spcAft>
                          <a:spcPts val="30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Using physical control measures including mechanical devices or processes. </a:t>
                      </a: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EFEDEC"/>
                    </a:solidFill>
                  </a:tcPr>
                </a:tc>
                <a:tc>
                  <a:txBody>
                    <a:bodyPr/>
                    <a:lstStyle/>
                    <a:p>
                      <a:pPr marL="6350" marR="186055" indent="-6350">
                        <a:lnSpc>
                          <a:spcPct val="107000"/>
                        </a:lnSpc>
                        <a:spcAft>
                          <a:spcPts val="43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Use of trolleys for carrying/transferring heavy/awkward items.     </a:t>
                      </a:r>
                    </a:p>
                    <a:p>
                      <a:pPr marL="71755" marR="186055" indent="-6350">
                        <a:lnSpc>
                          <a:spcPct val="107000"/>
                        </a:lnSpc>
                        <a:spcAft>
                          <a:spcPts val="30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Ventilation to assist in removing airborne contaminants</a:t>
                      </a:r>
                    </a:p>
                    <a:p>
                      <a:pPr marL="71755" marR="186055" indent="-6350">
                        <a:lnSpc>
                          <a:spcPct val="107000"/>
                        </a:lnSpc>
                        <a:spcAft>
                          <a:spcPts val="30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Ergonomic equipment (workstation)</a:t>
                      </a:r>
                    </a:p>
                    <a:p>
                      <a:pPr marL="71755" marR="186055" indent="-6350">
                        <a:lnSpc>
                          <a:spcPct val="107000"/>
                        </a:lnSpc>
                        <a:spcAft>
                          <a:spcPts val="30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Gate locking devices</a:t>
                      </a: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extLst>
                  <a:ext uri="{0D108BD9-81ED-4DB2-BD59-A6C34878D82A}">
                    <a16:rowId xmlns:a16="http://schemas.microsoft.com/office/drawing/2014/main" val="722433872"/>
                  </a:ext>
                </a:extLst>
              </a:tr>
              <a:tr h="970158">
                <a:tc rowSpan="2">
                  <a:txBody>
                    <a:bodyPr/>
                    <a:lstStyle/>
                    <a:p>
                      <a:pPr marL="6350" marR="186055" indent="-6350">
                        <a:lnSpc>
                          <a:spcPct val="107000"/>
                        </a:lnSpc>
                        <a:spcAft>
                          <a:spcPts val="305"/>
                        </a:spcAft>
                      </a:pPr>
                      <a:endParaRPr lang="en-NZ" sz="6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endParaRPr>
                    </a:p>
                    <a:p>
                      <a:pPr marL="6350" marR="186055" indent="-6350" algn="ctr">
                        <a:lnSpc>
                          <a:spcPct val="107000"/>
                        </a:lnSpc>
                        <a:spcAft>
                          <a:spcPts val="800"/>
                        </a:spcAft>
                      </a:pPr>
                      <a:r>
                        <a:rPr lang="en-NZ" sz="900" b="1"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Minimising</a:t>
                      </a:r>
                    </a:p>
                  </a:txBody>
                  <a:tcPr marL="0" marR="0" marT="33841" marB="0">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1">
                        <a:lumMod val="40000"/>
                        <a:lumOff val="60000"/>
                      </a:schemeClr>
                    </a:solidFill>
                  </a:tcPr>
                </a:tc>
                <a:tc>
                  <a:txBody>
                    <a:bodyPr/>
                    <a:lstStyle/>
                    <a:p>
                      <a:pPr marL="71755" marR="186055" indent="-6350">
                        <a:lnSpc>
                          <a:spcPct val="107000"/>
                        </a:lnSpc>
                        <a:spcAft>
                          <a:spcPts val="305"/>
                        </a:spcAft>
                      </a:pPr>
                      <a:r>
                        <a:rPr lang="en-NZ" sz="900" b="1"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Using administrative control measures</a:t>
                      </a:r>
                    </a:p>
                  </a:txBody>
                  <a:tcPr marL="0" marR="0" marT="33841" marB="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71755" marR="186055" indent="-6350">
                        <a:lnSpc>
                          <a:spcPct val="109000"/>
                        </a:lnSpc>
                        <a:spcAft>
                          <a:spcPts val="42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Using safe methods of work, processes or procedures designed to minimise risk. </a:t>
                      </a:r>
                    </a:p>
                    <a:p>
                      <a:pPr marL="71755" marR="186055" indent="-6350">
                        <a:lnSpc>
                          <a:spcPct val="107000"/>
                        </a:lnSpc>
                        <a:spcAft>
                          <a:spcPts val="30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It does not include an engineering control measure, or the wearing or use of personal protective equipment.</a:t>
                      </a: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EFEDEC"/>
                    </a:solidFill>
                  </a:tcPr>
                </a:tc>
                <a:tc>
                  <a:txBody>
                    <a:bodyPr/>
                    <a:lstStyle/>
                    <a:p>
                      <a:pPr marL="71755" marR="5080" indent="-6350">
                        <a:lnSpc>
                          <a:spcPct val="107000"/>
                        </a:lnSpc>
                        <a:spcAft>
                          <a:spcPts val="30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Employment Inductions</a:t>
                      </a:r>
                    </a:p>
                    <a:p>
                      <a:pPr marL="71755" marR="5080" indent="-6350">
                        <a:lnSpc>
                          <a:spcPct val="107000"/>
                        </a:lnSpc>
                        <a:spcAft>
                          <a:spcPts val="30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Education &amp; Training</a:t>
                      </a:r>
                    </a:p>
                    <a:p>
                      <a:pPr marL="71755" marR="5080" indent="-6350">
                        <a:lnSpc>
                          <a:spcPct val="107000"/>
                        </a:lnSpc>
                        <a:spcAft>
                          <a:spcPts val="30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Taking adequate rests and breaks</a:t>
                      </a:r>
                    </a:p>
                    <a:p>
                      <a:pPr marL="71755" marR="5080" indent="-6350">
                        <a:lnSpc>
                          <a:spcPct val="107000"/>
                        </a:lnSpc>
                        <a:spcAft>
                          <a:spcPts val="30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Safety Checklists</a:t>
                      </a: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extLst>
                  <a:ext uri="{0D108BD9-81ED-4DB2-BD59-A6C34878D82A}">
                    <a16:rowId xmlns:a16="http://schemas.microsoft.com/office/drawing/2014/main" val="3178106664"/>
                  </a:ext>
                </a:extLst>
              </a:tr>
              <a:tr h="686708">
                <a:tc vMerge="1">
                  <a:txBody>
                    <a:bodyPr/>
                    <a:lstStyle/>
                    <a:p>
                      <a:endParaRPr lang="en-NZ"/>
                    </a:p>
                  </a:txBody>
                  <a:tcPr/>
                </a:tc>
                <a:tc>
                  <a:txBody>
                    <a:bodyPr/>
                    <a:lstStyle/>
                    <a:p>
                      <a:pPr marL="71755" marR="186055" indent="-6350">
                        <a:lnSpc>
                          <a:spcPct val="107000"/>
                        </a:lnSpc>
                        <a:spcAft>
                          <a:spcPts val="305"/>
                        </a:spcAft>
                      </a:pPr>
                      <a:r>
                        <a:rPr lang="en-NZ" sz="900" b="1"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Using personal protective equipment (PPE)</a:t>
                      </a:r>
                    </a:p>
                  </a:txBody>
                  <a:tcPr marL="0" marR="0" marT="33841" marB="0">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71755" marR="186055" indent="-6350">
                        <a:lnSpc>
                          <a:spcPct val="107000"/>
                        </a:lnSpc>
                        <a:spcAft>
                          <a:spcPts val="30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Using safety equipment to protect against harm. PPE acts by reducing exposure to, or contact with, the hazard.</a:t>
                      </a: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EFEDEC"/>
                    </a:solidFill>
                  </a:tcPr>
                </a:tc>
                <a:tc>
                  <a:txBody>
                    <a:bodyPr/>
                    <a:lstStyle/>
                    <a:p>
                      <a:pPr marL="71755" marR="26035" indent="-6350">
                        <a:lnSpc>
                          <a:spcPct val="107000"/>
                        </a:lnSpc>
                        <a:spcAft>
                          <a:spcPts val="30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Using safety glasses/face shields and gloves.</a:t>
                      </a:r>
                    </a:p>
                    <a:p>
                      <a:pPr marL="71755" marR="26035" indent="-6350">
                        <a:lnSpc>
                          <a:spcPct val="107000"/>
                        </a:lnSpc>
                        <a:spcAft>
                          <a:spcPts val="305"/>
                        </a:spcAft>
                      </a:pPr>
                      <a:r>
                        <a:rPr lang="en-NZ" sz="900" dirty="0">
                          <a:solidFill>
                            <a:srgbClr val="252524"/>
                          </a:solidFill>
                          <a:effectLst/>
                          <a:latin typeface="Calibri" panose="020F0502020204030204" pitchFamily="34" charset="0"/>
                          <a:ea typeface="Calibri" panose="020F0502020204030204" pitchFamily="34" charset="0"/>
                          <a:cs typeface="Times New Roman" panose="02020603050405020304" pitchFamily="18" charset="0"/>
                        </a:rPr>
                        <a:t> PPE is the least effective type of control and should not be the first or only control measure considered.</a:t>
                      </a:r>
                    </a:p>
                  </a:txBody>
                  <a:tcPr marL="0" marR="0" marT="33841" marB="0">
                    <a:lnL>
                      <a:noFill/>
                    </a:lnL>
                    <a:lnR>
                      <a:noFill/>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extLst>
                  <a:ext uri="{0D108BD9-81ED-4DB2-BD59-A6C34878D82A}">
                    <a16:rowId xmlns:a16="http://schemas.microsoft.com/office/drawing/2014/main" val="2036472585"/>
                  </a:ext>
                </a:extLst>
              </a:tr>
            </a:tbl>
          </a:graphicData>
        </a:graphic>
      </p:graphicFrame>
      <p:sp>
        <p:nvSpPr>
          <p:cNvPr id="8" name="Arrow: Down 7">
            <a:extLst>
              <a:ext uri="{FF2B5EF4-FFF2-40B4-BE49-F238E27FC236}">
                <a16:creationId xmlns:a16="http://schemas.microsoft.com/office/drawing/2014/main" id="{4495E279-8FB8-495E-0A85-D72BBC11893B}"/>
              </a:ext>
            </a:extLst>
          </p:cNvPr>
          <p:cNvSpPr/>
          <p:nvPr/>
        </p:nvSpPr>
        <p:spPr>
          <a:xfrm>
            <a:off x="3515921" y="1639067"/>
            <a:ext cx="200025" cy="3478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222235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4105</Words>
  <Application>Microsoft Office PowerPoint</Application>
  <PresentationFormat>Widescreen</PresentationFormat>
  <Paragraphs>249</Paragraphs>
  <Slides>19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Symbol</vt:lpstr>
      <vt:lpstr>Wingdings</vt:lpstr>
      <vt:lpstr>Office Theme</vt:lpstr>
      <vt:lpstr>Kaiwhakaihuwaka</vt:lpstr>
      <vt:lpstr>Kaiwhakaihuwaka Role:</vt:lpstr>
      <vt:lpstr>Common Tasks:</vt:lpstr>
      <vt:lpstr>Managing Hazards &amp; Risks</vt:lpstr>
      <vt:lpstr>What is a Hazard?</vt:lpstr>
      <vt:lpstr>What is a Health &amp; Safety Risk?</vt:lpstr>
      <vt:lpstr>PowerPoint Presentation</vt:lpstr>
      <vt:lpstr>Risk Matrix</vt:lpstr>
      <vt:lpstr>Risk Controls</vt:lpstr>
      <vt:lpstr>PowerPoint Presentation</vt:lpstr>
      <vt:lpstr>Illnesses, Incidents, and Injuries</vt:lpstr>
      <vt:lpstr>Civil Defence and First Aid Kits</vt:lpstr>
      <vt:lpstr>Emergency Procedures</vt:lpstr>
      <vt:lpstr>Other Tasks</vt:lpstr>
      <vt:lpstr>Excursions</vt:lpstr>
      <vt:lpstr>H&amp;S Reports to Centre Business Meetings (CBM)</vt:lpstr>
      <vt:lpstr>Important Relationships</vt:lpstr>
      <vt:lpstr>Useful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Matariki 2019</dc:title>
  <dc:creator>Chris Gullidge</dc:creator>
  <cp:lastModifiedBy>Rachel Rix-Trott - Regional Support Lead and Centre Advisor</cp:lastModifiedBy>
  <cp:revision>60</cp:revision>
  <dcterms:created xsi:type="dcterms:W3CDTF">2019-05-28T04:19:30Z</dcterms:created>
  <dcterms:modified xsi:type="dcterms:W3CDTF">2023-11-23T02:46:18Z</dcterms:modified>
</cp:coreProperties>
</file>