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56" r:id="rId2"/>
    <p:sldId id="307" r:id="rId3"/>
    <p:sldId id="257" r:id="rId4"/>
    <p:sldId id="301" r:id="rId5"/>
    <p:sldId id="270" r:id="rId6"/>
    <p:sldId id="290" r:id="rId7"/>
    <p:sldId id="306" r:id="rId8"/>
    <p:sldId id="271" r:id="rId9"/>
    <p:sldId id="273" r:id="rId10"/>
    <p:sldId id="275" r:id="rId11"/>
    <p:sldId id="276" r:id="rId12"/>
    <p:sldId id="277" r:id="rId13"/>
    <p:sldId id="278" r:id="rId14"/>
    <p:sldId id="279" r:id="rId15"/>
    <p:sldId id="282" r:id="rId16"/>
    <p:sldId id="285" r:id="rId17"/>
    <p:sldId id="286" r:id="rId18"/>
    <p:sldId id="287" r:id="rId19"/>
    <p:sldId id="283" r:id="rId20"/>
    <p:sldId id="284" r:id="rId21"/>
    <p:sldId id="300" r:id="rId22"/>
    <p:sldId id="288" r:id="rId23"/>
    <p:sldId id="299" r:id="rId24"/>
    <p:sldId id="289" r:id="rId25"/>
    <p:sldId id="298" r:id="rId26"/>
    <p:sldId id="292" r:id="rId27"/>
    <p:sldId id="293" r:id="rId28"/>
    <p:sldId id="294" r:id="rId29"/>
    <p:sldId id="295" r:id="rId30"/>
    <p:sldId id="296" r:id="rId31"/>
    <p:sldId id="304" r:id="rId32"/>
    <p:sldId id="297" r:id="rId33"/>
    <p:sldId id="269" r:id="rId34"/>
    <p:sldId id="267" r:id="rId35"/>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Gullidge" initials="CG" lastIdx="18" clrIdx="0"/>
  <p:cmAuthor id="2" name="pr.coord@outlook.com" initials="p"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2988"/>
    <a:srgbClr val="804F8B"/>
    <a:srgbClr val="6F376F"/>
    <a:srgbClr val="542988"/>
    <a:srgbClr val="371C60"/>
    <a:srgbClr val="007AB7"/>
    <a:srgbClr val="00396D"/>
    <a:srgbClr val="B295B2"/>
    <a:srgbClr val="D4CBDB"/>
    <a:srgbClr val="361C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EE66AF-3E75-431F-925A-03255C1DF0D9}" v="9" dt="2023-11-15T22:05:36.3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94660" autoAdjust="0"/>
  </p:normalViewPr>
  <p:slideViewPr>
    <p:cSldViewPr snapToGrid="0">
      <p:cViewPr varScale="1">
        <p:scale>
          <a:sx n="78" d="100"/>
          <a:sy n="78" d="100"/>
        </p:scale>
        <p:origin x="562"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Leahy - Communications Manager" userId="a94de446-77ef-4eb2-8a05-55a158e284e8" providerId="ADAL" clId="{FDEE66AF-3E75-431F-925A-03255C1DF0D9}"/>
    <pc:docChg chg="undo custSel modSld sldOrd">
      <pc:chgData name="Jo Leahy - Communications Manager" userId="a94de446-77ef-4eb2-8a05-55a158e284e8" providerId="ADAL" clId="{FDEE66AF-3E75-431F-925A-03255C1DF0D9}" dt="2023-11-15T22:07:34.676" v="527" actId="1076"/>
      <pc:docMkLst>
        <pc:docMk/>
      </pc:docMkLst>
      <pc:sldChg chg="modSp mod">
        <pc:chgData name="Jo Leahy - Communications Manager" userId="a94de446-77ef-4eb2-8a05-55a158e284e8" providerId="ADAL" clId="{FDEE66AF-3E75-431F-925A-03255C1DF0D9}" dt="2023-11-15T21:47:23.931" v="189" actId="20577"/>
        <pc:sldMkLst>
          <pc:docMk/>
          <pc:sldMk cId="4088129086" sldId="256"/>
        </pc:sldMkLst>
        <pc:spChg chg="mod">
          <ac:chgData name="Jo Leahy - Communications Manager" userId="a94de446-77ef-4eb2-8a05-55a158e284e8" providerId="ADAL" clId="{FDEE66AF-3E75-431F-925A-03255C1DF0D9}" dt="2023-11-15T21:47:02.033" v="122" actId="20577"/>
          <ac:spMkLst>
            <pc:docMk/>
            <pc:sldMk cId="4088129086" sldId="256"/>
            <ac:spMk id="2" creationId="{AFE5E61B-BD4B-4D0E-B16E-049A61F855E2}"/>
          </ac:spMkLst>
        </pc:spChg>
        <pc:spChg chg="mod">
          <ac:chgData name="Jo Leahy - Communications Manager" userId="a94de446-77ef-4eb2-8a05-55a158e284e8" providerId="ADAL" clId="{FDEE66AF-3E75-431F-925A-03255C1DF0D9}" dt="2023-11-15T21:47:23.931" v="189" actId="20577"/>
          <ac:spMkLst>
            <pc:docMk/>
            <pc:sldMk cId="4088129086" sldId="256"/>
            <ac:spMk id="3" creationId="{2CA7F93B-98F1-48D6-9C43-27686E6E8504}"/>
          </ac:spMkLst>
        </pc:spChg>
      </pc:sldChg>
      <pc:sldChg chg="modSp mod">
        <pc:chgData name="Jo Leahy - Communications Manager" userId="a94de446-77ef-4eb2-8a05-55a158e284e8" providerId="ADAL" clId="{FDEE66AF-3E75-431F-925A-03255C1DF0D9}" dt="2023-11-14T21:38:32.481" v="27" actId="20577"/>
        <pc:sldMkLst>
          <pc:docMk/>
          <pc:sldMk cId="2775838808" sldId="257"/>
        </pc:sldMkLst>
        <pc:spChg chg="mod">
          <ac:chgData name="Jo Leahy - Communications Manager" userId="a94de446-77ef-4eb2-8a05-55a158e284e8" providerId="ADAL" clId="{FDEE66AF-3E75-431F-925A-03255C1DF0D9}" dt="2023-11-14T21:38:32.481" v="27" actId="20577"/>
          <ac:spMkLst>
            <pc:docMk/>
            <pc:sldMk cId="2775838808" sldId="257"/>
            <ac:spMk id="3" creationId="{E4487953-FEF7-4043-8CC5-3E4A285AB467}"/>
          </ac:spMkLst>
        </pc:spChg>
      </pc:sldChg>
      <pc:sldChg chg="modSp mod ord">
        <pc:chgData name="Jo Leahy - Communications Manager" userId="a94de446-77ef-4eb2-8a05-55a158e284e8" providerId="ADAL" clId="{FDEE66AF-3E75-431F-925A-03255C1DF0D9}" dt="2023-11-15T22:00:04.364" v="211" actId="113"/>
        <pc:sldMkLst>
          <pc:docMk/>
          <pc:sldMk cId="3227515618" sldId="269"/>
        </pc:sldMkLst>
        <pc:graphicFrameChg chg="modGraphic">
          <ac:chgData name="Jo Leahy - Communications Manager" userId="a94de446-77ef-4eb2-8a05-55a158e284e8" providerId="ADAL" clId="{FDEE66AF-3E75-431F-925A-03255C1DF0D9}" dt="2023-11-15T22:00:04.364" v="211" actId="113"/>
          <ac:graphicFrameMkLst>
            <pc:docMk/>
            <pc:sldMk cId="3227515618" sldId="269"/>
            <ac:graphicFrameMk id="4" creationId="{D875AF1A-3CB7-9B54-7E3A-8BEC60DAFCA8}"/>
          </ac:graphicFrameMkLst>
        </pc:graphicFrameChg>
      </pc:sldChg>
      <pc:sldChg chg="modSp mod">
        <pc:chgData name="Jo Leahy - Communications Manager" userId="a94de446-77ef-4eb2-8a05-55a158e284e8" providerId="ADAL" clId="{FDEE66AF-3E75-431F-925A-03255C1DF0D9}" dt="2023-11-15T21:52:56.829" v="190" actId="3626"/>
        <pc:sldMkLst>
          <pc:docMk/>
          <pc:sldMk cId="1957484921" sldId="283"/>
        </pc:sldMkLst>
        <pc:spChg chg="mod">
          <ac:chgData name="Jo Leahy - Communications Manager" userId="a94de446-77ef-4eb2-8a05-55a158e284e8" providerId="ADAL" clId="{FDEE66AF-3E75-431F-925A-03255C1DF0D9}" dt="2023-11-15T21:52:56.829" v="190" actId="3626"/>
          <ac:spMkLst>
            <pc:docMk/>
            <pc:sldMk cId="1957484921" sldId="283"/>
            <ac:spMk id="3" creationId="{E4487953-FEF7-4043-8CC5-3E4A285AB467}"/>
          </ac:spMkLst>
        </pc:spChg>
      </pc:sldChg>
      <pc:sldChg chg="modSp mod">
        <pc:chgData name="Jo Leahy - Communications Manager" userId="a94de446-77ef-4eb2-8a05-55a158e284e8" providerId="ADAL" clId="{FDEE66AF-3E75-431F-925A-03255C1DF0D9}" dt="2023-11-15T21:54:56.802" v="191" actId="6549"/>
        <pc:sldMkLst>
          <pc:docMk/>
          <pc:sldMk cId="2535576181" sldId="288"/>
        </pc:sldMkLst>
        <pc:spChg chg="mod">
          <ac:chgData name="Jo Leahy - Communications Manager" userId="a94de446-77ef-4eb2-8a05-55a158e284e8" providerId="ADAL" clId="{FDEE66AF-3E75-431F-925A-03255C1DF0D9}" dt="2023-11-15T21:54:56.802" v="191" actId="6549"/>
          <ac:spMkLst>
            <pc:docMk/>
            <pc:sldMk cId="2535576181" sldId="288"/>
            <ac:spMk id="3" creationId="{E4487953-FEF7-4043-8CC5-3E4A285AB467}"/>
          </ac:spMkLst>
        </pc:spChg>
      </pc:sldChg>
      <pc:sldChg chg="modSp mod">
        <pc:chgData name="Jo Leahy - Communications Manager" userId="a94de446-77ef-4eb2-8a05-55a158e284e8" providerId="ADAL" clId="{FDEE66AF-3E75-431F-925A-03255C1DF0D9}" dt="2023-11-15T21:55:44.737" v="199" actId="20577"/>
        <pc:sldMkLst>
          <pc:docMk/>
          <pc:sldMk cId="2888254572" sldId="289"/>
        </pc:sldMkLst>
        <pc:spChg chg="mod">
          <ac:chgData name="Jo Leahy - Communications Manager" userId="a94de446-77ef-4eb2-8a05-55a158e284e8" providerId="ADAL" clId="{FDEE66AF-3E75-431F-925A-03255C1DF0D9}" dt="2023-11-15T21:55:44.737" v="199" actId="20577"/>
          <ac:spMkLst>
            <pc:docMk/>
            <pc:sldMk cId="2888254572" sldId="289"/>
            <ac:spMk id="3" creationId="{E4487953-FEF7-4043-8CC5-3E4A285AB467}"/>
          </ac:spMkLst>
        </pc:spChg>
      </pc:sldChg>
      <pc:sldChg chg="modSp mod">
        <pc:chgData name="Jo Leahy - Communications Manager" userId="a94de446-77ef-4eb2-8a05-55a158e284e8" providerId="ADAL" clId="{FDEE66AF-3E75-431F-925A-03255C1DF0D9}" dt="2023-11-15T21:56:46.064" v="207" actId="6549"/>
        <pc:sldMkLst>
          <pc:docMk/>
          <pc:sldMk cId="3687360129" sldId="292"/>
        </pc:sldMkLst>
        <pc:spChg chg="mod">
          <ac:chgData name="Jo Leahy - Communications Manager" userId="a94de446-77ef-4eb2-8a05-55a158e284e8" providerId="ADAL" clId="{FDEE66AF-3E75-431F-925A-03255C1DF0D9}" dt="2023-11-15T21:56:46.064" v="207" actId="6549"/>
          <ac:spMkLst>
            <pc:docMk/>
            <pc:sldMk cId="3687360129" sldId="292"/>
            <ac:spMk id="6" creationId="{8F1D9B36-57B9-4C20-981D-0CF9DFC9D459}"/>
          </ac:spMkLst>
        </pc:spChg>
      </pc:sldChg>
      <pc:sldChg chg="modSp mod">
        <pc:chgData name="Jo Leahy - Communications Manager" userId="a94de446-77ef-4eb2-8a05-55a158e284e8" providerId="ADAL" clId="{FDEE66AF-3E75-431F-925A-03255C1DF0D9}" dt="2023-11-15T21:59:10.962" v="209" actId="20577"/>
        <pc:sldMkLst>
          <pc:docMk/>
          <pc:sldMk cId="371416792" sldId="295"/>
        </pc:sldMkLst>
        <pc:spChg chg="mod">
          <ac:chgData name="Jo Leahy - Communications Manager" userId="a94de446-77ef-4eb2-8a05-55a158e284e8" providerId="ADAL" clId="{FDEE66AF-3E75-431F-925A-03255C1DF0D9}" dt="2023-11-15T21:59:10.962" v="209" actId="20577"/>
          <ac:spMkLst>
            <pc:docMk/>
            <pc:sldMk cId="371416792" sldId="295"/>
            <ac:spMk id="6" creationId="{8F1D9B36-57B9-4C20-981D-0CF9DFC9D459}"/>
          </ac:spMkLst>
        </pc:spChg>
      </pc:sldChg>
      <pc:sldChg chg="ord">
        <pc:chgData name="Jo Leahy - Communications Manager" userId="a94de446-77ef-4eb2-8a05-55a158e284e8" providerId="ADAL" clId="{FDEE66AF-3E75-431F-925A-03255C1DF0D9}" dt="2023-11-14T01:23:03.754" v="26"/>
        <pc:sldMkLst>
          <pc:docMk/>
          <pc:sldMk cId="209402926" sldId="297"/>
        </pc:sldMkLst>
      </pc:sldChg>
      <pc:sldChg chg="modSp mod">
        <pc:chgData name="Jo Leahy - Communications Manager" userId="a94de446-77ef-4eb2-8a05-55a158e284e8" providerId="ADAL" clId="{FDEE66AF-3E75-431F-925A-03255C1DF0D9}" dt="2023-11-15T21:55:25.808" v="192" actId="113"/>
        <pc:sldMkLst>
          <pc:docMk/>
          <pc:sldMk cId="568368408" sldId="299"/>
        </pc:sldMkLst>
        <pc:spChg chg="mod">
          <ac:chgData name="Jo Leahy - Communications Manager" userId="a94de446-77ef-4eb2-8a05-55a158e284e8" providerId="ADAL" clId="{FDEE66AF-3E75-431F-925A-03255C1DF0D9}" dt="2023-11-15T21:55:25.808" v="192" actId="113"/>
          <ac:spMkLst>
            <pc:docMk/>
            <pc:sldMk cId="568368408" sldId="299"/>
            <ac:spMk id="3" creationId="{E4487953-FEF7-4043-8CC5-3E4A285AB467}"/>
          </ac:spMkLst>
        </pc:spChg>
      </pc:sldChg>
      <pc:sldChg chg="modSp mod">
        <pc:chgData name="Jo Leahy - Communications Manager" userId="a94de446-77ef-4eb2-8a05-55a158e284e8" providerId="ADAL" clId="{FDEE66AF-3E75-431F-925A-03255C1DF0D9}" dt="2023-11-14T22:40:11.785" v="30" actId="113"/>
        <pc:sldMkLst>
          <pc:docMk/>
          <pc:sldMk cId="944031381" sldId="301"/>
        </pc:sldMkLst>
        <pc:spChg chg="mod">
          <ac:chgData name="Jo Leahy - Communications Manager" userId="a94de446-77ef-4eb2-8a05-55a158e284e8" providerId="ADAL" clId="{FDEE66AF-3E75-431F-925A-03255C1DF0D9}" dt="2023-11-14T22:40:11.785" v="30" actId="113"/>
          <ac:spMkLst>
            <pc:docMk/>
            <pc:sldMk cId="944031381" sldId="301"/>
            <ac:spMk id="3" creationId="{E4487953-FEF7-4043-8CC5-3E4A285AB467}"/>
          </ac:spMkLst>
        </pc:spChg>
      </pc:sldChg>
      <pc:sldChg chg="addSp delSp modSp mod">
        <pc:chgData name="Jo Leahy - Communications Manager" userId="a94de446-77ef-4eb2-8a05-55a158e284e8" providerId="ADAL" clId="{FDEE66AF-3E75-431F-925A-03255C1DF0D9}" dt="2023-11-15T22:07:34.676" v="527" actId="1076"/>
        <pc:sldMkLst>
          <pc:docMk/>
          <pc:sldMk cId="654364241" sldId="306"/>
        </pc:sldMkLst>
        <pc:spChg chg="mod">
          <ac:chgData name="Jo Leahy - Communications Manager" userId="a94de446-77ef-4eb2-8a05-55a158e284e8" providerId="ADAL" clId="{FDEE66AF-3E75-431F-925A-03255C1DF0D9}" dt="2023-11-15T22:07:27.541" v="526" actId="14100"/>
          <ac:spMkLst>
            <pc:docMk/>
            <pc:sldMk cId="654364241" sldId="306"/>
            <ac:spMk id="3" creationId="{E4487953-FEF7-4043-8CC5-3E4A285AB467}"/>
          </ac:spMkLst>
        </pc:spChg>
        <pc:spChg chg="add mod">
          <ac:chgData name="Jo Leahy - Communications Manager" userId="a94de446-77ef-4eb2-8a05-55a158e284e8" providerId="ADAL" clId="{FDEE66AF-3E75-431F-925A-03255C1DF0D9}" dt="2023-11-15T22:07:34.676" v="527" actId="1076"/>
          <ac:spMkLst>
            <pc:docMk/>
            <pc:sldMk cId="654364241" sldId="306"/>
            <ac:spMk id="4" creationId="{73C9E125-7133-D4F0-F66E-78220384AE9D}"/>
          </ac:spMkLst>
        </pc:spChg>
        <pc:picChg chg="del">
          <ac:chgData name="Jo Leahy - Communications Manager" userId="a94de446-77ef-4eb2-8a05-55a158e284e8" providerId="ADAL" clId="{FDEE66AF-3E75-431F-925A-03255C1DF0D9}" dt="2023-11-14T22:42:16.623" v="31" actId="478"/>
          <ac:picMkLst>
            <pc:docMk/>
            <pc:sldMk cId="654364241" sldId="306"/>
            <ac:picMk id="4" creationId="{1EB9B709-F6F2-6090-BFAF-26BB27E13536}"/>
          </ac:picMkLst>
        </pc:picChg>
        <pc:picChg chg="add del mod">
          <ac:chgData name="Jo Leahy - Communications Manager" userId="a94de446-77ef-4eb2-8a05-55a158e284e8" providerId="ADAL" clId="{FDEE66AF-3E75-431F-925A-03255C1DF0D9}" dt="2023-11-14T22:43:23.834" v="49" actId="931"/>
          <ac:picMkLst>
            <pc:docMk/>
            <pc:sldMk cId="654364241" sldId="306"/>
            <ac:picMk id="6" creationId="{3816FC40-3A44-F7F4-D7E0-475D4A5E3B60}"/>
          </ac:picMkLst>
        </pc:picChg>
        <pc:picChg chg="add mod">
          <ac:chgData name="Jo Leahy - Communications Manager" userId="a94de446-77ef-4eb2-8a05-55a158e284e8" providerId="ADAL" clId="{FDEE66AF-3E75-431F-925A-03255C1DF0D9}" dt="2023-11-15T22:07:03.450" v="524" actId="14100"/>
          <ac:picMkLst>
            <pc:docMk/>
            <pc:sldMk cId="654364241" sldId="306"/>
            <ac:picMk id="8" creationId="{D7C211B8-CA79-C3B8-D50D-8EB4EE0A8508}"/>
          </ac:picMkLst>
        </pc:picChg>
      </pc:sldChg>
      <pc:sldChg chg="modSp mod">
        <pc:chgData name="Jo Leahy - Communications Manager" userId="a94de446-77ef-4eb2-8a05-55a158e284e8" providerId="ADAL" clId="{FDEE66AF-3E75-431F-925A-03255C1DF0D9}" dt="2023-11-14T01:19:56.089" v="18" actId="6549"/>
        <pc:sldMkLst>
          <pc:docMk/>
          <pc:sldMk cId="2027440199" sldId="307"/>
        </pc:sldMkLst>
        <pc:graphicFrameChg chg="modGraphic">
          <ac:chgData name="Jo Leahy - Communications Manager" userId="a94de446-77ef-4eb2-8a05-55a158e284e8" providerId="ADAL" clId="{FDEE66AF-3E75-431F-925A-03255C1DF0D9}" dt="2023-11-14T01:19:56.089" v="18" actId="6549"/>
          <ac:graphicFrameMkLst>
            <pc:docMk/>
            <pc:sldMk cId="2027440199" sldId="307"/>
            <ac:graphicFrameMk id="6" creationId="{48C6EBDA-F1F4-4CFB-11E4-6F87307BF01F}"/>
          </ac:graphicFrameMkLst>
        </pc:graphicFrameChg>
      </pc:sldChg>
    </pc:docChg>
  </pc:docChgLst>
  <pc:docChgLst>
    <pc:chgData name="Jo Leahy - Communications Manager" userId="a94de446-77ef-4eb2-8a05-55a158e284e8" providerId="ADAL" clId="{F3EA014C-A715-4453-94D0-F992B22D5B43}"/>
    <pc:docChg chg="undo custSel delSld modSld">
      <pc:chgData name="Jo Leahy - Communications Manager" userId="a94de446-77ef-4eb2-8a05-55a158e284e8" providerId="ADAL" clId="{F3EA014C-A715-4453-94D0-F992B22D5B43}" dt="2023-10-18T20:47:55.913" v="2076" actId="255"/>
      <pc:docMkLst>
        <pc:docMk/>
      </pc:docMkLst>
      <pc:sldChg chg="modSp mod">
        <pc:chgData name="Jo Leahy - Communications Manager" userId="a94de446-77ef-4eb2-8a05-55a158e284e8" providerId="ADAL" clId="{F3EA014C-A715-4453-94D0-F992B22D5B43}" dt="2023-10-16T00:56:38.678" v="741" actId="255"/>
        <pc:sldMkLst>
          <pc:docMk/>
          <pc:sldMk cId="4088129086" sldId="256"/>
        </pc:sldMkLst>
        <pc:spChg chg="mod">
          <ac:chgData name="Jo Leahy - Communications Manager" userId="a94de446-77ef-4eb2-8a05-55a158e284e8" providerId="ADAL" clId="{F3EA014C-A715-4453-94D0-F992B22D5B43}" dt="2023-10-16T00:56:38.678" v="741" actId="255"/>
          <ac:spMkLst>
            <pc:docMk/>
            <pc:sldMk cId="4088129086" sldId="256"/>
            <ac:spMk id="2" creationId="{AFE5E61B-BD4B-4D0E-B16E-049A61F855E2}"/>
          </ac:spMkLst>
        </pc:spChg>
        <pc:spChg chg="mod">
          <ac:chgData name="Jo Leahy - Communications Manager" userId="a94de446-77ef-4eb2-8a05-55a158e284e8" providerId="ADAL" clId="{F3EA014C-A715-4453-94D0-F992B22D5B43}" dt="2023-10-15T22:46:02.758" v="1" actId="6549"/>
          <ac:spMkLst>
            <pc:docMk/>
            <pc:sldMk cId="4088129086" sldId="256"/>
            <ac:spMk id="3" creationId="{2CA7F93B-98F1-48D6-9C43-27686E6E8504}"/>
          </ac:spMkLst>
        </pc:spChg>
      </pc:sldChg>
      <pc:sldChg chg="modSp mod">
        <pc:chgData name="Jo Leahy - Communications Manager" userId="a94de446-77ef-4eb2-8a05-55a158e284e8" providerId="ADAL" clId="{F3EA014C-A715-4453-94D0-F992B22D5B43}" dt="2023-10-18T20:40:51.090" v="1444" actId="6549"/>
        <pc:sldMkLst>
          <pc:docMk/>
          <pc:sldMk cId="2775838808" sldId="257"/>
        </pc:sldMkLst>
        <pc:spChg chg="mod">
          <ac:chgData name="Jo Leahy - Communications Manager" userId="a94de446-77ef-4eb2-8a05-55a158e284e8" providerId="ADAL" clId="{F3EA014C-A715-4453-94D0-F992B22D5B43}" dt="2023-10-18T20:40:51.090" v="1444" actId="6549"/>
          <ac:spMkLst>
            <pc:docMk/>
            <pc:sldMk cId="2775838808" sldId="257"/>
            <ac:spMk id="3" creationId="{E4487953-FEF7-4043-8CC5-3E4A285AB467}"/>
          </ac:spMkLst>
        </pc:spChg>
      </pc:sldChg>
      <pc:sldChg chg="modSp mod">
        <pc:chgData name="Jo Leahy - Communications Manager" userId="a94de446-77ef-4eb2-8a05-55a158e284e8" providerId="ADAL" clId="{F3EA014C-A715-4453-94D0-F992B22D5B43}" dt="2023-10-16T01:36:25.908" v="1440" actId="14100"/>
        <pc:sldMkLst>
          <pc:docMk/>
          <pc:sldMk cId="4026272329" sldId="267"/>
        </pc:sldMkLst>
        <pc:picChg chg="mod">
          <ac:chgData name="Jo Leahy - Communications Manager" userId="a94de446-77ef-4eb2-8a05-55a158e284e8" providerId="ADAL" clId="{F3EA014C-A715-4453-94D0-F992B22D5B43}" dt="2023-10-16T01:36:25.908" v="1440" actId="14100"/>
          <ac:picMkLst>
            <pc:docMk/>
            <pc:sldMk cId="4026272329" sldId="267"/>
            <ac:picMk id="11" creationId="{88BD56E0-5AE1-4CCB-BA55-5A259691F235}"/>
          </ac:picMkLst>
        </pc:picChg>
      </pc:sldChg>
      <pc:sldChg chg="modSp mod">
        <pc:chgData name="Jo Leahy - Communications Manager" userId="a94de446-77ef-4eb2-8a05-55a158e284e8" providerId="ADAL" clId="{F3EA014C-A715-4453-94D0-F992B22D5B43}" dt="2023-10-16T00:57:30.236" v="749" actId="20577"/>
        <pc:sldMkLst>
          <pc:docMk/>
          <pc:sldMk cId="700084169" sldId="270"/>
        </pc:sldMkLst>
        <pc:spChg chg="mod">
          <ac:chgData name="Jo Leahy - Communications Manager" userId="a94de446-77ef-4eb2-8a05-55a158e284e8" providerId="ADAL" clId="{F3EA014C-A715-4453-94D0-F992B22D5B43}" dt="2023-10-16T00:57:30.236" v="749" actId="20577"/>
          <ac:spMkLst>
            <pc:docMk/>
            <pc:sldMk cId="700084169" sldId="270"/>
            <ac:spMk id="3" creationId="{E4487953-FEF7-4043-8CC5-3E4A285AB467}"/>
          </ac:spMkLst>
        </pc:spChg>
      </pc:sldChg>
      <pc:sldChg chg="modSp mod">
        <pc:chgData name="Jo Leahy - Communications Manager" userId="a94de446-77ef-4eb2-8a05-55a158e284e8" providerId="ADAL" clId="{F3EA014C-A715-4453-94D0-F992B22D5B43}" dt="2023-10-16T00:29:40.119" v="371" actId="3626"/>
        <pc:sldMkLst>
          <pc:docMk/>
          <pc:sldMk cId="3909706611" sldId="271"/>
        </pc:sldMkLst>
        <pc:spChg chg="mod">
          <ac:chgData name="Jo Leahy - Communications Manager" userId="a94de446-77ef-4eb2-8a05-55a158e284e8" providerId="ADAL" clId="{F3EA014C-A715-4453-94D0-F992B22D5B43}" dt="2023-10-16T00:29:40.119" v="371" actId="3626"/>
          <ac:spMkLst>
            <pc:docMk/>
            <pc:sldMk cId="3909706611" sldId="271"/>
            <ac:spMk id="3" creationId="{E4487953-FEF7-4043-8CC5-3E4A285AB467}"/>
          </ac:spMkLst>
        </pc:spChg>
      </pc:sldChg>
      <pc:sldChg chg="modSp mod">
        <pc:chgData name="Jo Leahy - Communications Manager" userId="a94de446-77ef-4eb2-8a05-55a158e284e8" providerId="ADAL" clId="{F3EA014C-A715-4453-94D0-F992B22D5B43}" dt="2023-10-16T01:25:12.749" v="1253" actId="20577"/>
        <pc:sldMkLst>
          <pc:docMk/>
          <pc:sldMk cId="1721860990" sldId="273"/>
        </pc:sldMkLst>
        <pc:spChg chg="mod">
          <ac:chgData name="Jo Leahy - Communications Manager" userId="a94de446-77ef-4eb2-8a05-55a158e284e8" providerId="ADAL" clId="{F3EA014C-A715-4453-94D0-F992B22D5B43}" dt="2023-10-16T01:25:12.749" v="1253" actId="20577"/>
          <ac:spMkLst>
            <pc:docMk/>
            <pc:sldMk cId="1721860990" sldId="273"/>
            <ac:spMk id="3" creationId="{E4487953-FEF7-4043-8CC5-3E4A285AB467}"/>
          </ac:spMkLst>
        </pc:spChg>
      </pc:sldChg>
      <pc:sldChg chg="modSp mod">
        <pc:chgData name="Jo Leahy - Communications Manager" userId="a94de446-77ef-4eb2-8a05-55a158e284e8" providerId="ADAL" clId="{F3EA014C-A715-4453-94D0-F992B22D5B43}" dt="2023-10-16T01:27:59.916" v="1286" actId="20577"/>
        <pc:sldMkLst>
          <pc:docMk/>
          <pc:sldMk cId="2221911169" sldId="275"/>
        </pc:sldMkLst>
        <pc:spChg chg="mod">
          <ac:chgData name="Jo Leahy - Communications Manager" userId="a94de446-77ef-4eb2-8a05-55a158e284e8" providerId="ADAL" clId="{F3EA014C-A715-4453-94D0-F992B22D5B43}" dt="2023-10-16T01:27:59.916" v="1286" actId="20577"/>
          <ac:spMkLst>
            <pc:docMk/>
            <pc:sldMk cId="2221911169" sldId="275"/>
            <ac:spMk id="3" creationId="{E4487953-FEF7-4043-8CC5-3E4A285AB467}"/>
          </ac:spMkLst>
        </pc:spChg>
      </pc:sldChg>
      <pc:sldChg chg="delSp modSp mod">
        <pc:chgData name="Jo Leahy - Communications Manager" userId="a94de446-77ef-4eb2-8a05-55a158e284e8" providerId="ADAL" clId="{F3EA014C-A715-4453-94D0-F992B22D5B43}" dt="2023-10-18T20:43:35.045" v="1456" actId="20577"/>
        <pc:sldMkLst>
          <pc:docMk/>
          <pc:sldMk cId="3188300361" sldId="276"/>
        </pc:sldMkLst>
        <pc:spChg chg="mod">
          <ac:chgData name="Jo Leahy - Communications Manager" userId="a94de446-77ef-4eb2-8a05-55a158e284e8" providerId="ADAL" clId="{F3EA014C-A715-4453-94D0-F992B22D5B43}" dt="2023-10-18T20:43:35.045" v="1456" actId="20577"/>
          <ac:spMkLst>
            <pc:docMk/>
            <pc:sldMk cId="3188300361" sldId="276"/>
            <ac:spMk id="4" creationId="{00000000-0000-0000-0000-000000000000}"/>
          </ac:spMkLst>
        </pc:spChg>
        <pc:spChg chg="mod">
          <ac:chgData name="Jo Leahy - Communications Manager" userId="a94de446-77ef-4eb2-8a05-55a158e284e8" providerId="ADAL" clId="{F3EA014C-A715-4453-94D0-F992B22D5B43}" dt="2023-10-18T20:41:20.998" v="1446" actId="1076"/>
          <ac:spMkLst>
            <pc:docMk/>
            <pc:sldMk cId="3188300361" sldId="276"/>
            <ac:spMk id="5" creationId="{268FE345-C26C-472B-AD54-EB4EF2572DB4}"/>
          </ac:spMkLst>
        </pc:spChg>
        <pc:spChg chg="del mod">
          <ac:chgData name="Jo Leahy - Communications Manager" userId="a94de446-77ef-4eb2-8a05-55a158e284e8" providerId="ADAL" clId="{F3EA014C-A715-4453-94D0-F992B22D5B43}" dt="2023-10-18T20:42:36.681" v="1452" actId="478"/>
          <ac:spMkLst>
            <pc:docMk/>
            <pc:sldMk cId="3188300361" sldId="276"/>
            <ac:spMk id="12" creationId="{E5078EA0-9CDB-4CA5-BD58-5693374C987A}"/>
          </ac:spMkLst>
        </pc:spChg>
        <pc:spChg chg="mod">
          <ac:chgData name="Jo Leahy - Communications Manager" userId="a94de446-77ef-4eb2-8a05-55a158e284e8" providerId="ADAL" clId="{F3EA014C-A715-4453-94D0-F992B22D5B43}" dt="2023-10-18T20:41:49.834" v="1448" actId="1076"/>
          <ac:spMkLst>
            <pc:docMk/>
            <pc:sldMk cId="3188300361" sldId="276"/>
            <ac:spMk id="14" creationId="{321E2827-57D2-403E-AA17-AB74D27A361A}"/>
          </ac:spMkLst>
        </pc:spChg>
        <pc:spChg chg="del">
          <ac:chgData name="Jo Leahy - Communications Manager" userId="a94de446-77ef-4eb2-8a05-55a158e284e8" providerId="ADAL" clId="{F3EA014C-A715-4453-94D0-F992B22D5B43}" dt="2023-10-18T20:41:41.355" v="1447" actId="478"/>
          <ac:spMkLst>
            <pc:docMk/>
            <pc:sldMk cId="3188300361" sldId="276"/>
            <ac:spMk id="16" creationId="{F8058E2F-C32A-495C-9EBF-498B0D85936B}"/>
          </ac:spMkLst>
        </pc:spChg>
      </pc:sldChg>
      <pc:sldChg chg="modSp mod">
        <pc:chgData name="Jo Leahy - Communications Manager" userId="a94de446-77ef-4eb2-8a05-55a158e284e8" providerId="ADAL" clId="{F3EA014C-A715-4453-94D0-F992B22D5B43}" dt="2023-10-16T00:32:03.737" v="403" actId="6549"/>
        <pc:sldMkLst>
          <pc:docMk/>
          <pc:sldMk cId="1238490267" sldId="277"/>
        </pc:sldMkLst>
        <pc:spChg chg="mod">
          <ac:chgData name="Jo Leahy - Communications Manager" userId="a94de446-77ef-4eb2-8a05-55a158e284e8" providerId="ADAL" clId="{F3EA014C-A715-4453-94D0-F992B22D5B43}" dt="2023-10-16T00:32:03.737" v="403" actId="6549"/>
          <ac:spMkLst>
            <pc:docMk/>
            <pc:sldMk cId="1238490267" sldId="277"/>
            <ac:spMk id="3" creationId="{E4487953-FEF7-4043-8CC5-3E4A285AB467}"/>
          </ac:spMkLst>
        </pc:spChg>
      </pc:sldChg>
      <pc:sldChg chg="del">
        <pc:chgData name="Jo Leahy - Communications Manager" userId="a94de446-77ef-4eb2-8a05-55a158e284e8" providerId="ADAL" clId="{F3EA014C-A715-4453-94D0-F992B22D5B43}" dt="2023-10-16T00:33:40.316" v="404" actId="47"/>
        <pc:sldMkLst>
          <pc:docMk/>
          <pc:sldMk cId="1397592856" sldId="281"/>
        </pc:sldMkLst>
      </pc:sldChg>
      <pc:sldChg chg="modSp mod">
        <pc:chgData name="Jo Leahy - Communications Manager" userId="a94de446-77ef-4eb2-8a05-55a158e284e8" providerId="ADAL" clId="{F3EA014C-A715-4453-94D0-F992B22D5B43}" dt="2023-10-16T01:09:30.834" v="988" actId="20577"/>
        <pc:sldMkLst>
          <pc:docMk/>
          <pc:sldMk cId="1957484921" sldId="283"/>
        </pc:sldMkLst>
        <pc:spChg chg="mod">
          <ac:chgData name="Jo Leahy - Communications Manager" userId="a94de446-77ef-4eb2-8a05-55a158e284e8" providerId="ADAL" clId="{F3EA014C-A715-4453-94D0-F992B22D5B43}" dt="2023-10-16T01:09:30.834" v="988" actId="20577"/>
          <ac:spMkLst>
            <pc:docMk/>
            <pc:sldMk cId="1957484921" sldId="283"/>
            <ac:spMk id="3" creationId="{E4487953-FEF7-4043-8CC5-3E4A285AB467}"/>
          </ac:spMkLst>
        </pc:spChg>
      </pc:sldChg>
      <pc:sldChg chg="modSp mod">
        <pc:chgData name="Jo Leahy - Communications Manager" userId="a94de446-77ef-4eb2-8a05-55a158e284e8" providerId="ADAL" clId="{F3EA014C-A715-4453-94D0-F992B22D5B43}" dt="2023-10-16T00:59:32.530" v="750" actId="3626"/>
        <pc:sldMkLst>
          <pc:docMk/>
          <pc:sldMk cId="880800165" sldId="284"/>
        </pc:sldMkLst>
        <pc:spChg chg="mod">
          <ac:chgData name="Jo Leahy - Communications Manager" userId="a94de446-77ef-4eb2-8a05-55a158e284e8" providerId="ADAL" clId="{F3EA014C-A715-4453-94D0-F992B22D5B43}" dt="2023-10-16T00:59:32.530" v="750" actId="3626"/>
          <ac:spMkLst>
            <pc:docMk/>
            <pc:sldMk cId="880800165" sldId="284"/>
            <ac:spMk id="3" creationId="{E4487953-FEF7-4043-8CC5-3E4A285AB467}"/>
          </ac:spMkLst>
        </pc:spChg>
      </pc:sldChg>
      <pc:sldChg chg="modSp mod">
        <pc:chgData name="Jo Leahy - Communications Manager" userId="a94de446-77ef-4eb2-8a05-55a158e284e8" providerId="ADAL" clId="{F3EA014C-A715-4453-94D0-F992B22D5B43}" dt="2023-10-18T20:44:03.475" v="1459" actId="20577"/>
        <pc:sldMkLst>
          <pc:docMk/>
          <pc:sldMk cId="1223188999" sldId="287"/>
        </pc:sldMkLst>
        <pc:spChg chg="mod">
          <ac:chgData name="Jo Leahy - Communications Manager" userId="a94de446-77ef-4eb2-8a05-55a158e284e8" providerId="ADAL" clId="{F3EA014C-A715-4453-94D0-F992B22D5B43}" dt="2023-10-18T20:44:03.475" v="1459" actId="20577"/>
          <ac:spMkLst>
            <pc:docMk/>
            <pc:sldMk cId="1223188999" sldId="287"/>
            <ac:spMk id="3" creationId="{E4487953-FEF7-4043-8CC5-3E4A285AB467}"/>
          </ac:spMkLst>
        </pc:spChg>
      </pc:sldChg>
      <pc:sldChg chg="modSp mod">
        <pc:chgData name="Jo Leahy - Communications Manager" userId="a94de446-77ef-4eb2-8a05-55a158e284e8" providerId="ADAL" clId="{F3EA014C-A715-4453-94D0-F992B22D5B43}" dt="2023-10-18T20:47:55.913" v="2076" actId="255"/>
        <pc:sldMkLst>
          <pc:docMk/>
          <pc:sldMk cId="2535576181" sldId="288"/>
        </pc:sldMkLst>
        <pc:spChg chg="mod">
          <ac:chgData name="Jo Leahy - Communications Manager" userId="a94de446-77ef-4eb2-8a05-55a158e284e8" providerId="ADAL" clId="{F3EA014C-A715-4453-94D0-F992B22D5B43}" dt="2023-10-18T20:47:55.913" v="2076" actId="255"/>
          <ac:spMkLst>
            <pc:docMk/>
            <pc:sldMk cId="2535576181" sldId="288"/>
            <ac:spMk id="3" creationId="{E4487953-FEF7-4043-8CC5-3E4A285AB467}"/>
          </ac:spMkLst>
        </pc:spChg>
        <pc:picChg chg="mod">
          <ac:chgData name="Jo Leahy - Communications Manager" userId="a94de446-77ef-4eb2-8a05-55a158e284e8" providerId="ADAL" clId="{F3EA014C-A715-4453-94D0-F992B22D5B43}" dt="2023-10-18T20:47:35.477" v="2071" actId="1076"/>
          <ac:picMkLst>
            <pc:docMk/>
            <pc:sldMk cId="2535576181" sldId="288"/>
            <ac:picMk id="7" creationId="{177937CC-35F2-45C4-913C-A554F2857731}"/>
          </ac:picMkLst>
        </pc:picChg>
      </pc:sldChg>
      <pc:sldChg chg="modSp mod">
        <pc:chgData name="Jo Leahy - Communications Manager" userId="a94de446-77ef-4eb2-8a05-55a158e284e8" providerId="ADAL" clId="{F3EA014C-A715-4453-94D0-F992B22D5B43}" dt="2023-10-16T01:31:48.406" v="1312" actId="20577"/>
        <pc:sldMkLst>
          <pc:docMk/>
          <pc:sldMk cId="3687360129" sldId="292"/>
        </pc:sldMkLst>
        <pc:spChg chg="mod">
          <ac:chgData name="Jo Leahy - Communications Manager" userId="a94de446-77ef-4eb2-8a05-55a158e284e8" providerId="ADAL" clId="{F3EA014C-A715-4453-94D0-F992B22D5B43}" dt="2023-10-16T01:31:48.406" v="1312" actId="20577"/>
          <ac:spMkLst>
            <pc:docMk/>
            <pc:sldMk cId="3687360129" sldId="292"/>
            <ac:spMk id="6" creationId="{8F1D9B36-57B9-4C20-981D-0CF9DFC9D459}"/>
          </ac:spMkLst>
        </pc:spChg>
      </pc:sldChg>
      <pc:sldChg chg="modSp mod">
        <pc:chgData name="Jo Leahy - Communications Manager" userId="a94de446-77ef-4eb2-8a05-55a158e284e8" providerId="ADAL" clId="{F3EA014C-A715-4453-94D0-F992B22D5B43}" dt="2023-10-16T01:33:45.024" v="1401" actId="20577"/>
        <pc:sldMkLst>
          <pc:docMk/>
          <pc:sldMk cId="244559657" sldId="293"/>
        </pc:sldMkLst>
        <pc:spChg chg="mod">
          <ac:chgData name="Jo Leahy - Communications Manager" userId="a94de446-77ef-4eb2-8a05-55a158e284e8" providerId="ADAL" clId="{F3EA014C-A715-4453-94D0-F992B22D5B43}" dt="2023-10-16T01:33:45.024" v="1401" actId="20577"/>
          <ac:spMkLst>
            <pc:docMk/>
            <pc:sldMk cId="244559657" sldId="293"/>
            <ac:spMk id="2" creationId="{797125D2-70BC-4EB2-B172-4C6D5FA3A75C}"/>
          </ac:spMkLst>
        </pc:spChg>
        <pc:spChg chg="mod">
          <ac:chgData name="Jo Leahy - Communications Manager" userId="a94de446-77ef-4eb2-8a05-55a158e284e8" providerId="ADAL" clId="{F3EA014C-A715-4453-94D0-F992B22D5B43}" dt="2023-10-16T01:33:34.888" v="1395" actId="6549"/>
          <ac:spMkLst>
            <pc:docMk/>
            <pc:sldMk cId="244559657" sldId="293"/>
            <ac:spMk id="6" creationId="{8F1D9B36-57B9-4C20-981D-0CF9DFC9D459}"/>
          </ac:spMkLst>
        </pc:spChg>
      </pc:sldChg>
      <pc:sldChg chg="modSp mod">
        <pc:chgData name="Jo Leahy - Communications Manager" userId="a94de446-77ef-4eb2-8a05-55a158e284e8" providerId="ADAL" clId="{F3EA014C-A715-4453-94D0-F992B22D5B43}" dt="2023-10-16T01:34:21.018" v="1409" actId="20577"/>
        <pc:sldMkLst>
          <pc:docMk/>
          <pc:sldMk cId="1776741593" sldId="294"/>
        </pc:sldMkLst>
        <pc:spChg chg="mod">
          <ac:chgData name="Jo Leahy - Communications Manager" userId="a94de446-77ef-4eb2-8a05-55a158e284e8" providerId="ADAL" clId="{F3EA014C-A715-4453-94D0-F992B22D5B43}" dt="2023-10-16T01:34:21.018" v="1409" actId="20577"/>
          <ac:spMkLst>
            <pc:docMk/>
            <pc:sldMk cId="1776741593" sldId="294"/>
            <ac:spMk id="6" creationId="{8F1D9B36-57B9-4C20-981D-0CF9DFC9D459}"/>
          </ac:spMkLst>
        </pc:spChg>
      </pc:sldChg>
      <pc:sldChg chg="modSp mod">
        <pc:chgData name="Jo Leahy - Communications Manager" userId="a94de446-77ef-4eb2-8a05-55a158e284e8" providerId="ADAL" clId="{F3EA014C-A715-4453-94D0-F992B22D5B43}" dt="2023-10-16T01:34:42.955" v="1418" actId="20577"/>
        <pc:sldMkLst>
          <pc:docMk/>
          <pc:sldMk cId="371416792" sldId="295"/>
        </pc:sldMkLst>
        <pc:spChg chg="mod">
          <ac:chgData name="Jo Leahy - Communications Manager" userId="a94de446-77ef-4eb2-8a05-55a158e284e8" providerId="ADAL" clId="{F3EA014C-A715-4453-94D0-F992B22D5B43}" dt="2023-10-16T01:34:42.955" v="1418" actId="20577"/>
          <ac:spMkLst>
            <pc:docMk/>
            <pc:sldMk cId="371416792" sldId="295"/>
            <ac:spMk id="6" creationId="{8F1D9B36-57B9-4C20-981D-0CF9DFC9D459}"/>
          </ac:spMkLst>
        </pc:spChg>
        <pc:picChg chg="mod">
          <ac:chgData name="Jo Leahy - Communications Manager" userId="a94de446-77ef-4eb2-8a05-55a158e284e8" providerId="ADAL" clId="{F3EA014C-A715-4453-94D0-F992B22D5B43}" dt="2023-10-16T00:51:57.357" v="711" actId="1076"/>
          <ac:picMkLst>
            <pc:docMk/>
            <pc:sldMk cId="371416792" sldId="295"/>
            <ac:picMk id="7" creationId="{3B51BAFE-66B2-4188-B795-4D16F667567A}"/>
          </ac:picMkLst>
        </pc:picChg>
      </pc:sldChg>
      <pc:sldChg chg="modSp mod">
        <pc:chgData name="Jo Leahy - Communications Manager" userId="a94de446-77ef-4eb2-8a05-55a158e284e8" providerId="ADAL" clId="{F3EA014C-A715-4453-94D0-F992B22D5B43}" dt="2023-10-16T01:22:43.990" v="1243" actId="6549"/>
        <pc:sldMkLst>
          <pc:docMk/>
          <pc:sldMk cId="4227253904" sldId="296"/>
        </pc:sldMkLst>
        <pc:spChg chg="mod">
          <ac:chgData name="Jo Leahy - Communications Manager" userId="a94de446-77ef-4eb2-8a05-55a158e284e8" providerId="ADAL" clId="{F3EA014C-A715-4453-94D0-F992B22D5B43}" dt="2023-10-16T01:22:41.131" v="1242" actId="1076"/>
          <ac:spMkLst>
            <pc:docMk/>
            <pc:sldMk cId="4227253904" sldId="296"/>
            <ac:spMk id="4" creationId="{44657CAD-39CF-4C72-8E93-95704128E603}"/>
          </ac:spMkLst>
        </pc:spChg>
        <pc:spChg chg="mod">
          <ac:chgData name="Jo Leahy - Communications Manager" userId="a94de446-77ef-4eb2-8a05-55a158e284e8" providerId="ADAL" clId="{F3EA014C-A715-4453-94D0-F992B22D5B43}" dt="2023-10-16T01:22:43.990" v="1243" actId="6549"/>
          <ac:spMkLst>
            <pc:docMk/>
            <pc:sldMk cId="4227253904" sldId="296"/>
            <ac:spMk id="6" creationId="{8F1D9B36-57B9-4C20-981D-0CF9DFC9D459}"/>
          </ac:spMkLst>
        </pc:spChg>
        <pc:spChg chg="mod">
          <ac:chgData name="Jo Leahy - Communications Manager" userId="a94de446-77ef-4eb2-8a05-55a158e284e8" providerId="ADAL" clId="{F3EA014C-A715-4453-94D0-F992B22D5B43}" dt="2023-10-16T01:22:31.692" v="1241" actId="1076"/>
          <ac:spMkLst>
            <pc:docMk/>
            <pc:sldMk cId="4227253904" sldId="296"/>
            <ac:spMk id="7" creationId="{DAEFFC8A-F6AD-4325-AAA1-150B90490E9F}"/>
          </ac:spMkLst>
        </pc:spChg>
      </pc:sldChg>
      <pc:sldChg chg="modSp mod">
        <pc:chgData name="Jo Leahy - Communications Manager" userId="a94de446-77ef-4eb2-8a05-55a158e284e8" providerId="ADAL" clId="{F3EA014C-A715-4453-94D0-F992B22D5B43}" dt="2023-10-16T01:36:10.164" v="1439" actId="20577"/>
        <pc:sldMkLst>
          <pc:docMk/>
          <pc:sldMk cId="209402926" sldId="297"/>
        </pc:sldMkLst>
        <pc:spChg chg="mod">
          <ac:chgData name="Jo Leahy - Communications Manager" userId="a94de446-77ef-4eb2-8a05-55a158e284e8" providerId="ADAL" clId="{F3EA014C-A715-4453-94D0-F992B22D5B43}" dt="2023-10-16T01:36:10.164" v="1439" actId="20577"/>
          <ac:spMkLst>
            <pc:docMk/>
            <pc:sldMk cId="209402926" sldId="297"/>
            <ac:spMk id="6" creationId="{8F1D9B36-57B9-4C20-981D-0CF9DFC9D459}"/>
          </ac:spMkLst>
        </pc:spChg>
      </pc:sldChg>
      <pc:sldChg chg="modSp mod">
        <pc:chgData name="Jo Leahy - Communications Manager" userId="a94de446-77ef-4eb2-8a05-55a158e284e8" providerId="ADAL" clId="{F3EA014C-A715-4453-94D0-F992B22D5B43}" dt="2023-10-16T01:31:20.804" v="1306" actId="20577"/>
        <pc:sldMkLst>
          <pc:docMk/>
          <pc:sldMk cId="3049459185" sldId="298"/>
        </pc:sldMkLst>
        <pc:spChg chg="mod">
          <ac:chgData name="Jo Leahy - Communications Manager" userId="a94de446-77ef-4eb2-8a05-55a158e284e8" providerId="ADAL" clId="{F3EA014C-A715-4453-94D0-F992B22D5B43}" dt="2023-10-16T01:17:35.148" v="1161" actId="20577"/>
          <ac:spMkLst>
            <pc:docMk/>
            <pc:sldMk cId="3049459185" sldId="298"/>
            <ac:spMk id="2" creationId="{797125D2-70BC-4EB2-B172-4C6D5FA3A75C}"/>
          </ac:spMkLst>
        </pc:spChg>
        <pc:spChg chg="mod">
          <ac:chgData name="Jo Leahy - Communications Manager" userId="a94de446-77ef-4eb2-8a05-55a158e284e8" providerId="ADAL" clId="{F3EA014C-A715-4453-94D0-F992B22D5B43}" dt="2023-10-16T01:31:20.804" v="1306" actId="20577"/>
          <ac:spMkLst>
            <pc:docMk/>
            <pc:sldMk cId="3049459185" sldId="298"/>
            <ac:spMk id="3" creationId="{E4487953-FEF7-4043-8CC5-3E4A285AB467}"/>
          </ac:spMkLst>
        </pc:spChg>
      </pc:sldChg>
      <pc:sldChg chg="addSp delSp modSp mod">
        <pc:chgData name="Jo Leahy - Communications Manager" userId="a94de446-77ef-4eb2-8a05-55a158e284e8" providerId="ADAL" clId="{F3EA014C-A715-4453-94D0-F992B22D5B43}" dt="2023-10-16T01:15:01.645" v="1127" actId="14100"/>
        <pc:sldMkLst>
          <pc:docMk/>
          <pc:sldMk cId="771407071" sldId="300"/>
        </pc:sldMkLst>
        <pc:spChg chg="mod">
          <ac:chgData name="Jo Leahy - Communications Manager" userId="a94de446-77ef-4eb2-8a05-55a158e284e8" providerId="ADAL" clId="{F3EA014C-A715-4453-94D0-F992B22D5B43}" dt="2023-10-16T01:11:06.647" v="1118" actId="6549"/>
          <ac:spMkLst>
            <pc:docMk/>
            <pc:sldMk cId="771407071" sldId="300"/>
            <ac:spMk id="4" creationId="{7BB614A2-4A51-446D-9145-89E6185628EA}"/>
          </ac:spMkLst>
        </pc:spChg>
        <pc:picChg chg="mod">
          <ac:chgData name="Jo Leahy - Communications Manager" userId="a94de446-77ef-4eb2-8a05-55a158e284e8" providerId="ADAL" clId="{F3EA014C-A715-4453-94D0-F992B22D5B43}" dt="2023-10-16T01:14:52.824" v="1125" actId="1076"/>
          <ac:picMkLst>
            <pc:docMk/>
            <pc:sldMk cId="771407071" sldId="300"/>
            <ac:picMk id="6" creationId="{21B2C008-18CE-4EF7-B0E9-97F61A7C79EC}"/>
          </ac:picMkLst>
        </pc:picChg>
        <pc:picChg chg="del">
          <ac:chgData name="Jo Leahy - Communications Manager" userId="a94de446-77ef-4eb2-8a05-55a158e284e8" providerId="ADAL" clId="{F3EA014C-A715-4453-94D0-F992B22D5B43}" dt="2023-10-16T01:10:05.610" v="989" actId="478"/>
          <ac:picMkLst>
            <pc:docMk/>
            <pc:sldMk cId="771407071" sldId="300"/>
            <ac:picMk id="7" creationId="{DEB9FB23-2F6A-441F-B6CB-B661A53F8951}"/>
          </ac:picMkLst>
        </pc:picChg>
        <pc:picChg chg="add mod">
          <ac:chgData name="Jo Leahy - Communications Manager" userId="a94de446-77ef-4eb2-8a05-55a158e284e8" providerId="ADAL" clId="{F3EA014C-A715-4453-94D0-F992B22D5B43}" dt="2023-10-16T01:15:01.645" v="1127" actId="14100"/>
          <ac:picMkLst>
            <pc:docMk/>
            <pc:sldMk cId="771407071" sldId="300"/>
            <ac:picMk id="9" creationId="{9AF1D7D3-C936-2596-1BA5-601A044C092F}"/>
          </ac:picMkLst>
        </pc:picChg>
      </pc:sldChg>
      <pc:sldChg chg="modSp mod">
        <pc:chgData name="Jo Leahy - Communications Manager" userId="a94de446-77ef-4eb2-8a05-55a158e284e8" providerId="ADAL" clId="{F3EA014C-A715-4453-94D0-F992B22D5B43}" dt="2023-10-16T01:35:37.729" v="1420" actId="20577"/>
        <pc:sldMkLst>
          <pc:docMk/>
          <pc:sldMk cId="2564864532" sldId="304"/>
        </pc:sldMkLst>
        <pc:spChg chg="mod">
          <ac:chgData name="Jo Leahy - Communications Manager" userId="a94de446-77ef-4eb2-8a05-55a158e284e8" providerId="ADAL" clId="{F3EA014C-A715-4453-94D0-F992B22D5B43}" dt="2023-10-16T01:35:37.729" v="1420" actId="20577"/>
          <ac:spMkLst>
            <pc:docMk/>
            <pc:sldMk cId="2564864532" sldId="304"/>
            <ac:spMk id="3" creationId="{E4487953-FEF7-4043-8CC5-3E4A285AB467}"/>
          </ac:spMkLst>
        </pc:spChg>
      </pc:sldChg>
      <pc:sldChg chg="modSp mod">
        <pc:chgData name="Jo Leahy - Communications Manager" userId="a94de446-77ef-4eb2-8a05-55a158e284e8" providerId="ADAL" clId="{F3EA014C-A715-4453-94D0-F992B22D5B43}" dt="2023-10-15T22:46:43.148" v="2" actId="3626"/>
        <pc:sldMkLst>
          <pc:docMk/>
          <pc:sldMk cId="654364241" sldId="306"/>
        </pc:sldMkLst>
        <pc:spChg chg="mod">
          <ac:chgData name="Jo Leahy - Communications Manager" userId="a94de446-77ef-4eb2-8a05-55a158e284e8" providerId="ADAL" clId="{F3EA014C-A715-4453-94D0-F992B22D5B43}" dt="2023-10-15T22:46:43.148" v="2" actId="3626"/>
          <ac:spMkLst>
            <pc:docMk/>
            <pc:sldMk cId="654364241" sldId="306"/>
            <ac:spMk id="3" creationId="{E4487953-FEF7-4043-8CC5-3E4A285AB467}"/>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11-27T07:39:07.366" idx="7">
    <p:pos x="7795" y="0"/>
    <p:text>Top catergory - different colour boxes linking to the four stages (text can be black or white)</p:text>
    <p:extLst>
      <p:ext uri="{C676402C-5697-4E1C-873F-D02D1690AC5C}">
        <p15:threadingInfo xmlns:p15="http://schemas.microsoft.com/office/powerpoint/2012/main" timeZoneBias="-780"/>
      </p:ext>
    </p:extLst>
  </p:cm>
</p:cmLst>
</file>

<file path=ppt/handoutMasters/_rels/handoutMaster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DF74CAC7-E0A5-0A4C-A664-791FFE256BB5}" type="datetimeFigureOut">
              <a:rPr lang="en-US" smtClean="0"/>
              <a:t>11/16/2023</a:t>
            </a:fld>
            <a:endParaRPr lang="en-US"/>
          </a:p>
        </p:txBody>
      </p:sp>
      <p:sp>
        <p:nvSpPr>
          <p:cNvPr id="4" name="Footer Placeholder 3"/>
          <p:cNvSpPr>
            <a:spLocks noGrp="1"/>
          </p:cNvSpPr>
          <p:nvPr>
            <p:ph type="ftr" sz="quarter" idx="2"/>
          </p:nvPr>
        </p:nvSpPr>
        <p:spPr>
          <a:xfrm>
            <a:off x="0" y="6213707"/>
            <a:ext cx="9144000" cy="643103"/>
          </a:xfrm>
          <a:prstGeom prst="rect">
            <a:avLst/>
          </a:prstGeom>
        </p:spPr>
        <p:txBody>
          <a:bodyPr vert="horz" lIns="91440" tIns="45720" rIns="91440" bIns="45720" rtlCol="0" anchor="b"/>
          <a:lstStyle>
            <a:lvl1pPr algn="l">
              <a:defRPr sz="1200"/>
            </a:lvl1pPr>
          </a:lstStyle>
          <a:p>
            <a:endParaRPr lang="en-US" dirty="0"/>
          </a:p>
        </p:txBody>
      </p:sp>
      <p:pic>
        <p:nvPicPr>
          <p:cNvPr id="7" name="Picture 6" descr="Ppoint yellow foot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83293"/>
            <a:ext cx="9144000" cy="674707"/>
          </a:xfrm>
          <a:prstGeom prst="rect">
            <a:avLst/>
          </a:prstGeom>
        </p:spPr>
      </p:pic>
    </p:spTree>
    <p:extLst>
      <p:ext uri="{BB962C8B-B14F-4D97-AF65-F5344CB8AC3E}">
        <p14:creationId xmlns:p14="http://schemas.microsoft.com/office/powerpoint/2010/main" val="4193206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F5C6225-26A2-7247-9874-7C6779901CCD}" type="datetimeFigureOut">
              <a:rPr lang="en-US" smtClean="0"/>
              <a:t>11/16/2023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7A648945-80F4-BE42-B7CE-A065C3DA1B5A}" type="slidenum">
              <a:rPr lang="en-US" smtClean="0"/>
              <a:t>‹#›</a:t>
            </a:fld>
            <a:endParaRPr lang="en-US"/>
          </a:p>
        </p:txBody>
      </p:sp>
    </p:spTree>
    <p:extLst>
      <p:ext uri="{BB962C8B-B14F-4D97-AF65-F5344CB8AC3E}">
        <p14:creationId xmlns:p14="http://schemas.microsoft.com/office/powerpoint/2010/main" val="28324804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648945-80F4-BE42-B7CE-A065C3DA1B5A}" type="slidenum">
              <a:rPr lang="en-US" smtClean="0"/>
              <a:t>3</a:t>
            </a:fld>
            <a:endParaRPr lang="en-US"/>
          </a:p>
        </p:txBody>
      </p:sp>
    </p:spTree>
    <p:extLst>
      <p:ext uri="{BB962C8B-B14F-4D97-AF65-F5344CB8AC3E}">
        <p14:creationId xmlns:p14="http://schemas.microsoft.com/office/powerpoint/2010/main" val="476260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A648945-80F4-BE42-B7CE-A065C3DA1B5A}" type="slidenum">
              <a:rPr lang="en-US" smtClean="0"/>
              <a:t>4</a:t>
            </a:fld>
            <a:endParaRPr lang="en-US"/>
          </a:p>
        </p:txBody>
      </p:sp>
    </p:spTree>
    <p:extLst>
      <p:ext uri="{BB962C8B-B14F-4D97-AF65-F5344CB8AC3E}">
        <p14:creationId xmlns:p14="http://schemas.microsoft.com/office/powerpoint/2010/main" val="1214156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endParaRPr lang="en-NZ" dirty="0"/>
          </a:p>
        </p:txBody>
      </p:sp>
      <p:sp>
        <p:nvSpPr>
          <p:cNvPr id="4" name="Slide Number Placeholder 3"/>
          <p:cNvSpPr>
            <a:spLocks noGrp="1"/>
          </p:cNvSpPr>
          <p:nvPr>
            <p:ph type="sldNum" sz="quarter" idx="5"/>
          </p:nvPr>
        </p:nvSpPr>
        <p:spPr/>
        <p:txBody>
          <a:bodyPr/>
          <a:lstStyle/>
          <a:p>
            <a:fld id="{7A648945-80F4-BE42-B7CE-A065C3DA1B5A}" type="slidenum">
              <a:rPr lang="en-US" smtClean="0"/>
              <a:t>13</a:t>
            </a:fld>
            <a:endParaRPr lang="en-US"/>
          </a:p>
        </p:txBody>
      </p:sp>
    </p:spTree>
    <p:extLst>
      <p:ext uri="{BB962C8B-B14F-4D97-AF65-F5344CB8AC3E}">
        <p14:creationId xmlns:p14="http://schemas.microsoft.com/office/powerpoint/2010/main" val="1534354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A648945-80F4-BE42-B7CE-A065C3DA1B5A}" type="slidenum">
              <a:rPr lang="en-US" smtClean="0"/>
              <a:t>27</a:t>
            </a:fld>
            <a:endParaRPr lang="en-US"/>
          </a:p>
        </p:txBody>
      </p:sp>
    </p:spTree>
    <p:extLst>
      <p:ext uri="{BB962C8B-B14F-4D97-AF65-F5344CB8AC3E}">
        <p14:creationId xmlns:p14="http://schemas.microsoft.com/office/powerpoint/2010/main" val="3295366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A648945-80F4-BE42-B7CE-A065C3DA1B5A}" type="slidenum">
              <a:rPr lang="en-US" smtClean="0"/>
              <a:t>34</a:t>
            </a:fld>
            <a:endParaRPr lang="en-US"/>
          </a:p>
        </p:txBody>
      </p:sp>
    </p:spTree>
    <p:extLst>
      <p:ext uri="{BB962C8B-B14F-4D97-AF65-F5344CB8AC3E}">
        <p14:creationId xmlns:p14="http://schemas.microsoft.com/office/powerpoint/2010/main" val="4139963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A53F6-AEE5-481E-97AE-0F3A41D9D87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6580F9E4-0121-485A-B83C-F1B5454FA6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CFE3D282-96F0-45A9-9A25-DBB7AFBD45C8}"/>
              </a:ext>
            </a:extLst>
          </p:cNvPr>
          <p:cNvSpPr>
            <a:spLocks noGrp="1"/>
          </p:cNvSpPr>
          <p:nvPr>
            <p:ph type="dt" sz="half" idx="10"/>
          </p:nvPr>
        </p:nvSpPr>
        <p:spPr>
          <a:xfrm>
            <a:off x="838200" y="6356350"/>
            <a:ext cx="2743200" cy="365125"/>
          </a:xfrm>
          <a:prstGeom prst="rect">
            <a:avLst/>
          </a:prstGeom>
        </p:spPr>
        <p:txBody>
          <a:bodyPr/>
          <a:lstStyle/>
          <a:p>
            <a:fld id="{CB1829EF-4A95-4FE3-B7EC-08DCA0F32A5F}" type="datetimeFigureOut">
              <a:rPr lang="en-NZ" smtClean="0"/>
              <a:t>16/11/2023</a:t>
            </a:fld>
            <a:endParaRPr lang="en-NZ"/>
          </a:p>
        </p:txBody>
      </p:sp>
      <p:sp>
        <p:nvSpPr>
          <p:cNvPr id="5" name="Footer Placeholder 4">
            <a:extLst>
              <a:ext uri="{FF2B5EF4-FFF2-40B4-BE49-F238E27FC236}">
                <a16:creationId xmlns:a16="http://schemas.microsoft.com/office/drawing/2014/main" id="{58A03758-40CA-4D8C-BA3A-A91D22540E3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F223957-128C-4B26-96C0-AC148C4B0D1E}"/>
              </a:ext>
            </a:extLst>
          </p:cNvPr>
          <p:cNvSpPr>
            <a:spLocks noGrp="1"/>
          </p:cNvSpPr>
          <p:nvPr>
            <p:ph type="sldNum" sz="quarter" idx="12"/>
          </p:nvPr>
        </p:nvSpPr>
        <p:spPr>
          <a:xfrm>
            <a:off x="8610600" y="6356350"/>
            <a:ext cx="2743200" cy="365125"/>
          </a:xfrm>
          <a:prstGeom prst="rect">
            <a:avLst/>
          </a:prstGeom>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016067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BFE5-D4BD-4D69-983C-66DC1A37B5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D582549-4872-400D-B334-CFF666607C23}"/>
              </a:ext>
            </a:extLst>
          </p:cNvPr>
          <p:cNvSpPr>
            <a:spLocks noGrp="1"/>
          </p:cNvSpPr>
          <p:nvPr>
            <p:ph type="body" orient="vert" idx="1"/>
          </p:nvPr>
        </p:nvSpPr>
        <p:spPr>
          <a:xfrm>
            <a:off x="838200" y="1825625"/>
            <a:ext cx="10515600" cy="355174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811D9C9-F05D-4759-9599-EE8439EAB466}"/>
              </a:ext>
            </a:extLst>
          </p:cNvPr>
          <p:cNvSpPr>
            <a:spLocks noGrp="1"/>
          </p:cNvSpPr>
          <p:nvPr>
            <p:ph type="dt" sz="half" idx="10"/>
          </p:nvPr>
        </p:nvSpPr>
        <p:spPr>
          <a:xfrm>
            <a:off x="838200" y="6356350"/>
            <a:ext cx="2743200" cy="365125"/>
          </a:xfrm>
          <a:prstGeom prst="rect">
            <a:avLst/>
          </a:prstGeom>
        </p:spPr>
        <p:txBody>
          <a:bodyPr/>
          <a:lstStyle/>
          <a:p>
            <a:fld id="{CB1829EF-4A95-4FE3-B7EC-08DCA0F32A5F}" type="datetimeFigureOut">
              <a:rPr lang="en-NZ" smtClean="0"/>
              <a:t>16/11/2023</a:t>
            </a:fld>
            <a:endParaRPr lang="en-NZ"/>
          </a:p>
        </p:txBody>
      </p:sp>
      <p:sp>
        <p:nvSpPr>
          <p:cNvPr id="5" name="Footer Placeholder 4">
            <a:extLst>
              <a:ext uri="{FF2B5EF4-FFF2-40B4-BE49-F238E27FC236}">
                <a16:creationId xmlns:a16="http://schemas.microsoft.com/office/drawing/2014/main" id="{C749D4E4-3669-43D4-AA17-E5E13A0A6D9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6300ED6-FA53-465A-9CC4-A290EBD87754}"/>
              </a:ext>
            </a:extLst>
          </p:cNvPr>
          <p:cNvSpPr>
            <a:spLocks noGrp="1"/>
          </p:cNvSpPr>
          <p:nvPr>
            <p:ph type="sldNum" sz="quarter" idx="12"/>
          </p:nvPr>
        </p:nvSpPr>
        <p:spPr>
          <a:xfrm>
            <a:off x="8610600" y="6356350"/>
            <a:ext cx="2743200" cy="365125"/>
          </a:xfrm>
          <a:prstGeom prst="rect">
            <a:avLst/>
          </a:prstGeom>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44539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61D98-DFFF-4518-94CD-59B6B86F14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9173041D-D815-4082-9170-447060B4F8E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70B077F-FB0A-4D60-9A61-E5329EE2A083}"/>
              </a:ext>
            </a:extLst>
          </p:cNvPr>
          <p:cNvSpPr>
            <a:spLocks noGrp="1"/>
          </p:cNvSpPr>
          <p:nvPr>
            <p:ph type="dt" sz="half" idx="10"/>
          </p:nvPr>
        </p:nvSpPr>
        <p:spPr>
          <a:xfrm>
            <a:off x="838200" y="6356350"/>
            <a:ext cx="2743200" cy="365125"/>
          </a:xfrm>
          <a:prstGeom prst="rect">
            <a:avLst/>
          </a:prstGeom>
        </p:spPr>
        <p:txBody>
          <a:bodyPr/>
          <a:lstStyle/>
          <a:p>
            <a:fld id="{CB1829EF-4A95-4FE3-B7EC-08DCA0F32A5F}" type="datetimeFigureOut">
              <a:rPr lang="en-NZ" smtClean="0"/>
              <a:t>16/11/2023</a:t>
            </a:fld>
            <a:endParaRPr lang="en-NZ"/>
          </a:p>
        </p:txBody>
      </p:sp>
      <p:sp>
        <p:nvSpPr>
          <p:cNvPr id="5" name="Footer Placeholder 4">
            <a:extLst>
              <a:ext uri="{FF2B5EF4-FFF2-40B4-BE49-F238E27FC236}">
                <a16:creationId xmlns:a16="http://schemas.microsoft.com/office/drawing/2014/main" id="{D5FB126D-FE98-4AD9-85BB-2C4F5C6216E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314D14F-26E8-47BC-B059-46C01B05FEF6}"/>
              </a:ext>
            </a:extLst>
          </p:cNvPr>
          <p:cNvSpPr>
            <a:spLocks noGrp="1"/>
          </p:cNvSpPr>
          <p:nvPr>
            <p:ph type="sldNum" sz="quarter" idx="12"/>
          </p:nvPr>
        </p:nvSpPr>
        <p:spPr>
          <a:xfrm>
            <a:off x="8610600" y="6356350"/>
            <a:ext cx="2743200" cy="365125"/>
          </a:xfrm>
          <a:prstGeom prst="rect">
            <a:avLst/>
          </a:prstGeom>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588633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A18F-8D26-403A-B4BD-79B2CA72B1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A84AF1D-AA99-4DB8-9BEF-8DA639BEC251}"/>
              </a:ext>
            </a:extLst>
          </p:cNvPr>
          <p:cNvSpPr>
            <a:spLocks noGrp="1"/>
          </p:cNvSpPr>
          <p:nvPr>
            <p:ph idx="1"/>
          </p:nvPr>
        </p:nvSpPr>
        <p:spPr>
          <a:xfrm>
            <a:off x="838200" y="1825625"/>
            <a:ext cx="10515600" cy="35517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DFDC997-69E9-4D52-90C6-814B20D51F53}"/>
              </a:ext>
            </a:extLst>
          </p:cNvPr>
          <p:cNvSpPr>
            <a:spLocks noGrp="1"/>
          </p:cNvSpPr>
          <p:nvPr>
            <p:ph type="dt" sz="half" idx="10"/>
          </p:nvPr>
        </p:nvSpPr>
        <p:spPr>
          <a:xfrm>
            <a:off x="838200" y="6356350"/>
            <a:ext cx="2743200" cy="365125"/>
          </a:xfrm>
          <a:prstGeom prst="rect">
            <a:avLst/>
          </a:prstGeom>
        </p:spPr>
        <p:txBody>
          <a:bodyPr/>
          <a:lstStyle/>
          <a:p>
            <a:fld id="{CB1829EF-4A95-4FE3-B7EC-08DCA0F32A5F}" type="datetimeFigureOut">
              <a:rPr lang="en-NZ" smtClean="0"/>
              <a:t>16/11/2023</a:t>
            </a:fld>
            <a:endParaRPr lang="en-NZ"/>
          </a:p>
        </p:txBody>
      </p:sp>
      <p:sp>
        <p:nvSpPr>
          <p:cNvPr id="5" name="Footer Placeholder 4">
            <a:extLst>
              <a:ext uri="{FF2B5EF4-FFF2-40B4-BE49-F238E27FC236}">
                <a16:creationId xmlns:a16="http://schemas.microsoft.com/office/drawing/2014/main" id="{AF74F416-D85F-41F8-B41E-584FBDE828D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4226E8E-C919-4B49-AC96-C3F32A5DA82C}"/>
              </a:ext>
            </a:extLst>
          </p:cNvPr>
          <p:cNvSpPr>
            <a:spLocks noGrp="1"/>
          </p:cNvSpPr>
          <p:nvPr>
            <p:ph type="sldNum" sz="quarter" idx="12"/>
          </p:nvPr>
        </p:nvSpPr>
        <p:spPr>
          <a:xfrm>
            <a:off x="8610600" y="6356350"/>
            <a:ext cx="2743200" cy="365125"/>
          </a:xfrm>
          <a:prstGeom prst="rect">
            <a:avLst/>
          </a:prstGeom>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100143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79E3-E134-4F55-9F0B-7B4EA5FE02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36EF024F-3C11-496D-B278-ACD4ACF2A1D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9A99DA-0A92-415E-89F2-7404F8577A76}"/>
              </a:ext>
            </a:extLst>
          </p:cNvPr>
          <p:cNvSpPr>
            <a:spLocks noGrp="1"/>
          </p:cNvSpPr>
          <p:nvPr>
            <p:ph type="dt" sz="half" idx="10"/>
          </p:nvPr>
        </p:nvSpPr>
        <p:spPr>
          <a:xfrm>
            <a:off x="838200" y="6356350"/>
            <a:ext cx="2743200" cy="365125"/>
          </a:xfrm>
          <a:prstGeom prst="rect">
            <a:avLst/>
          </a:prstGeom>
        </p:spPr>
        <p:txBody>
          <a:bodyPr/>
          <a:lstStyle/>
          <a:p>
            <a:fld id="{CB1829EF-4A95-4FE3-B7EC-08DCA0F32A5F}" type="datetimeFigureOut">
              <a:rPr lang="en-NZ" smtClean="0"/>
              <a:t>16/11/2023</a:t>
            </a:fld>
            <a:endParaRPr lang="en-NZ"/>
          </a:p>
        </p:txBody>
      </p:sp>
      <p:sp>
        <p:nvSpPr>
          <p:cNvPr id="5" name="Footer Placeholder 4">
            <a:extLst>
              <a:ext uri="{FF2B5EF4-FFF2-40B4-BE49-F238E27FC236}">
                <a16:creationId xmlns:a16="http://schemas.microsoft.com/office/drawing/2014/main" id="{1704AE82-9581-450E-8E85-8F797A5CD97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928B00F-496D-494B-892F-FC5BB430DDD0}"/>
              </a:ext>
            </a:extLst>
          </p:cNvPr>
          <p:cNvSpPr>
            <a:spLocks noGrp="1"/>
          </p:cNvSpPr>
          <p:nvPr>
            <p:ph type="sldNum" sz="quarter" idx="12"/>
          </p:nvPr>
        </p:nvSpPr>
        <p:spPr>
          <a:xfrm>
            <a:off x="8610600" y="6356350"/>
            <a:ext cx="2743200" cy="365125"/>
          </a:xfrm>
          <a:prstGeom prst="rect">
            <a:avLst/>
          </a:prstGeom>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258717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0A0F-570A-4BD0-8586-4F6C42ED02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14EC723D-B9F9-4A8C-8F51-0DD738DB6B7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6B9DB55-389E-4615-B119-8459E6D4A9D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7F964CEE-AD6A-480C-A7F3-AD853D32E242}"/>
              </a:ext>
            </a:extLst>
          </p:cNvPr>
          <p:cNvSpPr>
            <a:spLocks noGrp="1"/>
          </p:cNvSpPr>
          <p:nvPr>
            <p:ph type="dt" sz="half" idx="10"/>
          </p:nvPr>
        </p:nvSpPr>
        <p:spPr>
          <a:xfrm>
            <a:off x="838200" y="6356350"/>
            <a:ext cx="2743200" cy="365125"/>
          </a:xfrm>
          <a:prstGeom prst="rect">
            <a:avLst/>
          </a:prstGeom>
        </p:spPr>
        <p:txBody>
          <a:bodyPr/>
          <a:lstStyle/>
          <a:p>
            <a:fld id="{CB1829EF-4A95-4FE3-B7EC-08DCA0F32A5F}" type="datetimeFigureOut">
              <a:rPr lang="en-NZ" smtClean="0"/>
              <a:t>16/11/2023</a:t>
            </a:fld>
            <a:endParaRPr lang="en-NZ"/>
          </a:p>
        </p:txBody>
      </p:sp>
      <p:sp>
        <p:nvSpPr>
          <p:cNvPr id="6" name="Footer Placeholder 5">
            <a:extLst>
              <a:ext uri="{FF2B5EF4-FFF2-40B4-BE49-F238E27FC236}">
                <a16:creationId xmlns:a16="http://schemas.microsoft.com/office/drawing/2014/main" id="{9572E837-0EAF-4A3E-BF9A-B951D3E6DBD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443836F-0195-480A-8536-CAB2C98EC584}"/>
              </a:ext>
            </a:extLst>
          </p:cNvPr>
          <p:cNvSpPr>
            <a:spLocks noGrp="1"/>
          </p:cNvSpPr>
          <p:nvPr>
            <p:ph type="sldNum" sz="quarter" idx="12"/>
          </p:nvPr>
        </p:nvSpPr>
        <p:spPr>
          <a:xfrm>
            <a:off x="8610600" y="6356350"/>
            <a:ext cx="2743200" cy="365125"/>
          </a:xfrm>
          <a:prstGeom prst="rect">
            <a:avLst/>
          </a:prstGeom>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83342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91BD-ABC6-4F15-AB00-633EE1669F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C7E99EA-3FF6-477F-B0AB-2420C864C4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9DE3AB-6A07-4F63-9E5C-51092F41C93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69F1AB20-DBBC-4FF5-A2F0-FE62A8BC1F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F7D6D7-3BD5-4FCD-A319-C0C12C3E02F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79F1CBA-967B-4198-95AB-7A6B62BE07DA}"/>
              </a:ext>
            </a:extLst>
          </p:cNvPr>
          <p:cNvSpPr>
            <a:spLocks noGrp="1"/>
          </p:cNvSpPr>
          <p:nvPr>
            <p:ph type="dt" sz="half" idx="10"/>
          </p:nvPr>
        </p:nvSpPr>
        <p:spPr>
          <a:xfrm>
            <a:off x="838200" y="6356350"/>
            <a:ext cx="2743200" cy="365125"/>
          </a:xfrm>
          <a:prstGeom prst="rect">
            <a:avLst/>
          </a:prstGeom>
        </p:spPr>
        <p:txBody>
          <a:bodyPr/>
          <a:lstStyle/>
          <a:p>
            <a:fld id="{CB1829EF-4A95-4FE3-B7EC-08DCA0F32A5F}" type="datetimeFigureOut">
              <a:rPr lang="en-NZ" smtClean="0"/>
              <a:t>16/11/2023</a:t>
            </a:fld>
            <a:endParaRPr lang="en-NZ"/>
          </a:p>
        </p:txBody>
      </p:sp>
      <p:sp>
        <p:nvSpPr>
          <p:cNvPr id="8" name="Footer Placeholder 7">
            <a:extLst>
              <a:ext uri="{FF2B5EF4-FFF2-40B4-BE49-F238E27FC236}">
                <a16:creationId xmlns:a16="http://schemas.microsoft.com/office/drawing/2014/main" id="{E5A0679E-5CEC-4DDC-B155-86F6FD7C9615}"/>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93915071-DDC1-44C2-89BE-A99F2469F774}"/>
              </a:ext>
            </a:extLst>
          </p:cNvPr>
          <p:cNvSpPr>
            <a:spLocks noGrp="1"/>
          </p:cNvSpPr>
          <p:nvPr>
            <p:ph type="sldNum" sz="quarter" idx="12"/>
          </p:nvPr>
        </p:nvSpPr>
        <p:spPr>
          <a:xfrm>
            <a:off x="8610600" y="6356350"/>
            <a:ext cx="2743200" cy="365125"/>
          </a:xfrm>
          <a:prstGeom prst="rect">
            <a:avLst/>
          </a:prstGeom>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262661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CD66-27FC-4146-9577-0E4A47205D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4B5F331D-86DA-4AFF-803B-BB3CD4E05B7C}"/>
              </a:ext>
            </a:extLst>
          </p:cNvPr>
          <p:cNvSpPr>
            <a:spLocks noGrp="1"/>
          </p:cNvSpPr>
          <p:nvPr>
            <p:ph type="dt" sz="half" idx="10"/>
          </p:nvPr>
        </p:nvSpPr>
        <p:spPr>
          <a:xfrm>
            <a:off x="838200" y="6356350"/>
            <a:ext cx="2743200" cy="365125"/>
          </a:xfrm>
          <a:prstGeom prst="rect">
            <a:avLst/>
          </a:prstGeom>
        </p:spPr>
        <p:txBody>
          <a:bodyPr/>
          <a:lstStyle/>
          <a:p>
            <a:fld id="{CB1829EF-4A95-4FE3-B7EC-08DCA0F32A5F}" type="datetimeFigureOut">
              <a:rPr lang="en-NZ" smtClean="0"/>
              <a:t>16/11/2023</a:t>
            </a:fld>
            <a:endParaRPr lang="en-NZ"/>
          </a:p>
        </p:txBody>
      </p:sp>
      <p:sp>
        <p:nvSpPr>
          <p:cNvPr id="4" name="Footer Placeholder 3">
            <a:extLst>
              <a:ext uri="{FF2B5EF4-FFF2-40B4-BE49-F238E27FC236}">
                <a16:creationId xmlns:a16="http://schemas.microsoft.com/office/drawing/2014/main" id="{3BDB15E9-76DB-4BBD-8407-BE427DC7639F}"/>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4B54DE77-C28F-4BFF-A4C6-37B66B2DC356}"/>
              </a:ext>
            </a:extLst>
          </p:cNvPr>
          <p:cNvSpPr>
            <a:spLocks noGrp="1"/>
          </p:cNvSpPr>
          <p:nvPr>
            <p:ph type="sldNum" sz="quarter" idx="12"/>
          </p:nvPr>
        </p:nvSpPr>
        <p:spPr>
          <a:xfrm>
            <a:off x="8610600" y="6356350"/>
            <a:ext cx="2743200" cy="365125"/>
          </a:xfrm>
          <a:prstGeom prst="rect">
            <a:avLst/>
          </a:prstGeom>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429373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AF73A3-80BB-44E7-8831-4C3380CA3102}"/>
              </a:ext>
            </a:extLst>
          </p:cNvPr>
          <p:cNvSpPr>
            <a:spLocks noGrp="1"/>
          </p:cNvSpPr>
          <p:nvPr>
            <p:ph type="dt" sz="half" idx="10"/>
          </p:nvPr>
        </p:nvSpPr>
        <p:spPr>
          <a:xfrm>
            <a:off x="838200" y="6356350"/>
            <a:ext cx="2743200" cy="365125"/>
          </a:xfrm>
          <a:prstGeom prst="rect">
            <a:avLst/>
          </a:prstGeom>
        </p:spPr>
        <p:txBody>
          <a:bodyPr/>
          <a:lstStyle/>
          <a:p>
            <a:fld id="{CB1829EF-4A95-4FE3-B7EC-08DCA0F32A5F}" type="datetimeFigureOut">
              <a:rPr lang="en-NZ" smtClean="0"/>
              <a:t>16/11/2023</a:t>
            </a:fld>
            <a:endParaRPr lang="en-NZ"/>
          </a:p>
        </p:txBody>
      </p:sp>
      <p:sp>
        <p:nvSpPr>
          <p:cNvPr id="3" name="Footer Placeholder 2">
            <a:extLst>
              <a:ext uri="{FF2B5EF4-FFF2-40B4-BE49-F238E27FC236}">
                <a16:creationId xmlns:a16="http://schemas.microsoft.com/office/drawing/2014/main" id="{2F293779-D41B-4C53-8E35-BA663163B32F}"/>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2CC5DA20-0208-4A5A-BF2E-E7CC3936DA56}"/>
              </a:ext>
            </a:extLst>
          </p:cNvPr>
          <p:cNvSpPr>
            <a:spLocks noGrp="1"/>
          </p:cNvSpPr>
          <p:nvPr>
            <p:ph type="sldNum" sz="quarter" idx="12"/>
          </p:nvPr>
        </p:nvSpPr>
        <p:spPr>
          <a:xfrm>
            <a:off x="8610600" y="6356350"/>
            <a:ext cx="2743200" cy="365125"/>
          </a:xfrm>
          <a:prstGeom prst="rect">
            <a:avLst/>
          </a:prstGeom>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381989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3F8D8-3D9D-46D9-9169-238C89CFE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CB2B32EF-5400-4945-BD46-6CE575B239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37CBDD2-ABAF-41A7-ADA6-E12DAD5D75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2AAE92-558A-40E7-A16E-983F6B0466E0}"/>
              </a:ext>
            </a:extLst>
          </p:cNvPr>
          <p:cNvSpPr>
            <a:spLocks noGrp="1"/>
          </p:cNvSpPr>
          <p:nvPr>
            <p:ph type="dt" sz="half" idx="10"/>
          </p:nvPr>
        </p:nvSpPr>
        <p:spPr>
          <a:xfrm>
            <a:off x="838200" y="6356350"/>
            <a:ext cx="2743200" cy="365125"/>
          </a:xfrm>
          <a:prstGeom prst="rect">
            <a:avLst/>
          </a:prstGeom>
        </p:spPr>
        <p:txBody>
          <a:bodyPr/>
          <a:lstStyle/>
          <a:p>
            <a:fld id="{CB1829EF-4A95-4FE3-B7EC-08DCA0F32A5F}" type="datetimeFigureOut">
              <a:rPr lang="en-NZ" smtClean="0"/>
              <a:t>16/11/2023</a:t>
            </a:fld>
            <a:endParaRPr lang="en-NZ"/>
          </a:p>
        </p:txBody>
      </p:sp>
      <p:sp>
        <p:nvSpPr>
          <p:cNvPr id="6" name="Footer Placeholder 5">
            <a:extLst>
              <a:ext uri="{FF2B5EF4-FFF2-40B4-BE49-F238E27FC236}">
                <a16:creationId xmlns:a16="http://schemas.microsoft.com/office/drawing/2014/main" id="{5CDDE5A2-1719-4F07-BC06-943BFDB94AE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521B14AC-848F-4C09-8ECB-9708D367DE51}"/>
              </a:ext>
            </a:extLst>
          </p:cNvPr>
          <p:cNvSpPr>
            <a:spLocks noGrp="1"/>
          </p:cNvSpPr>
          <p:nvPr>
            <p:ph type="sldNum" sz="quarter" idx="12"/>
          </p:nvPr>
        </p:nvSpPr>
        <p:spPr>
          <a:xfrm>
            <a:off x="8610600" y="6356350"/>
            <a:ext cx="2743200" cy="365125"/>
          </a:xfrm>
          <a:prstGeom prst="rect">
            <a:avLst/>
          </a:prstGeom>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97670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8E83-927F-4461-991B-0DCF628BA8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217DFB80-AAF6-426E-BA68-9F2E39FBAA0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2E397FE1-9895-4983-8FD0-D55EF100DA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0F21A6-00D7-42AC-8C79-5F695D15E32E}"/>
              </a:ext>
            </a:extLst>
          </p:cNvPr>
          <p:cNvSpPr>
            <a:spLocks noGrp="1"/>
          </p:cNvSpPr>
          <p:nvPr>
            <p:ph type="dt" sz="half" idx="10"/>
          </p:nvPr>
        </p:nvSpPr>
        <p:spPr>
          <a:xfrm>
            <a:off x="838200" y="6356350"/>
            <a:ext cx="2743200" cy="365125"/>
          </a:xfrm>
          <a:prstGeom prst="rect">
            <a:avLst/>
          </a:prstGeom>
        </p:spPr>
        <p:txBody>
          <a:bodyPr/>
          <a:lstStyle/>
          <a:p>
            <a:fld id="{CB1829EF-4A95-4FE3-B7EC-08DCA0F32A5F}" type="datetimeFigureOut">
              <a:rPr lang="en-NZ" smtClean="0"/>
              <a:t>16/11/2023</a:t>
            </a:fld>
            <a:endParaRPr lang="en-NZ"/>
          </a:p>
        </p:txBody>
      </p:sp>
      <p:sp>
        <p:nvSpPr>
          <p:cNvPr id="6" name="Footer Placeholder 5">
            <a:extLst>
              <a:ext uri="{FF2B5EF4-FFF2-40B4-BE49-F238E27FC236}">
                <a16:creationId xmlns:a16="http://schemas.microsoft.com/office/drawing/2014/main" id="{70EA2530-BEB6-4DBA-982B-80455B4753D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2E1E209-7A1B-474E-9715-27F8999B9305}"/>
              </a:ext>
            </a:extLst>
          </p:cNvPr>
          <p:cNvSpPr>
            <a:spLocks noGrp="1"/>
          </p:cNvSpPr>
          <p:nvPr>
            <p:ph type="sldNum" sz="quarter" idx="12"/>
          </p:nvPr>
        </p:nvSpPr>
        <p:spPr>
          <a:xfrm>
            <a:off x="8610600" y="6356350"/>
            <a:ext cx="2743200" cy="365125"/>
          </a:xfrm>
          <a:prstGeom prst="rect">
            <a:avLst/>
          </a:prstGeom>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4191933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8536477-31CB-4AAC-B0B8-6FE38A5A1608}"/>
              </a:ext>
            </a:extLst>
          </p:cNvPr>
          <p:cNvSpPr>
            <a:spLocks noGrp="1"/>
          </p:cNvSpPr>
          <p:nvPr>
            <p:ph type="ftr" sz="quarter" idx="3"/>
          </p:nvPr>
        </p:nvSpPr>
        <p:spPr>
          <a:xfrm>
            <a:off x="0" y="5978293"/>
            <a:ext cx="12192000" cy="87970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pic>
        <p:nvPicPr>
          <p:cNvPr id="8" name="Picture 7" descr="Ppoint yellow footer.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5958390"/>
            <a:ext cx="12192000" cy="899610"/>
          </a:xfrm>
          <a:prstGeom prst="rect">
            <a:avLst/>
          </a:prstGeom>
        </p:spPr>
      </p:pic>
    </p:spTree>
    <p:extLst>
      <p:ext uri="{BB962C8B-B14F-4D97-AF65-F5344CB8AC3E}">
        <p14:creationId xmlns:p14="http://schemas.microsoft.com/office/powerpoint/2010/main" val="1207383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facebook.com/Playcentre.Federatio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hyperlink" Target="https://www.facebook.com/groups/120340401378658" TargetMode="External"/><Relationship Id="rId4" Type="http://schemas.openxmlformats.org/officeDocument/2006/relationships/hyperlink" Target="https://www.instagram.com/playcentreaotearoa/"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playcentre.org.nz/member/pr-and-communications/social-media-templates/" TargetMode="External"/><Relationship Id="rId2" Type="http://schemas.openxmlformats.org/officeDocument/2006/relationships/hyperlink" Target="https://www.playcentre.org.nz/member/pr-and-communications/branding-documents-and-logos/"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playcentre.org.nz/member/pr-and-communications/media-support/photo-release-permission-form/" TargetMode="Externa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hyperlink" Target="mailto:askpr@playcentre.org.nz" TargetMode="External"/><Relationship Id="rId2" Type="http://schemas.openxmlformats.org/officeDocument/2006/relationships/hyperlink" Target="http://www.playcentre.org.nz/" TargetMode="Externa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mailto:communications@playcentre.org.nz"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communications@playcentre.org.nz" TargetMode="External"/><Relationship Id="rId2" Type="http://schemas.openxmlformats.org/officeDocument/2006/relationships/hyperlink" Target="https://www.playcentre.org.nz/member/pr-and-communications/" TargetMode="Externa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playcentre.org.nz/wp-content/uploads/2023/08/Playcentre-Signage-Procedures-2023.pdf"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playcentre.org.nz/wp-content/uploads/2021/10/Playcentre-Branded-Merchandise-Procedures-2022.pdf"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mailto:communications@playcentre.org.nz" TargetMode="External"/><Relationship Id="rId2" Type="http://schemas.openxmlformats.org/officeDocument/2006/relationships/hyperlink" Target="https://www.playcentre.org.nz/member/pr-and-communications/media-support/"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6.jpe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playcentre.org.nz/about/about-playcentre/regional-team/" TargetMode="Externa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7.xml.rels><?xml version="1.0" encoding="UTF-8" standalone="yes"?>
<Relationships xmlns="http://schemas.openxmlformats.org/package/2006/relationships"><Relationship Id="rId3" Type="http://schemas.openxmlformats.org/officeDocument/2006/relationships/hyperlink" Target="https://www.playcentre.org.nz/resource-centre/welcome-booklet-visitor-info/"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playcentre.org.nz/wp-content/uploads/2019/01/Playcentre-Introduction-Booklet-2018.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playcentre.org.nz/member/pr-and-communications/documents-and-templates/"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communications@playcentre.org.nz" TargetMode="External"/><Relationship Id="rId2" Type="http://schemas.openxmlformats.org/officeDocument/2006/relationships/hyperlink" Target="https://www.playcentre.org.nz/member/pr-and-communication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mailto:askpr@playcentre.org.nz" TargetMode="External"/><Relationship Id="rId3" Type="http://schemas.openxmlformats.org/officeDocument/2006/relationships/hyperlink" Target="https://www.playcentre.org.nz/member/pr-and-communications/branding-documents-and-logos/" TargetMode="External"/><Relationship Id="rId7" Type="http://schemas.openxmlformats.org/officeDocument/2006/relationships/hyperlink" Target="https://www.playcentre.org.nz/member/pr-and-communications/" TargetMode="External"/><Relationship Id="rId2" Type="http://schemas.openxmlformats.org/officeDocument/2006/relationships/hyperlink" Target="https://www.playcentre.org.nz/documents/11-1-brand-procedures/playcentre-brand-procedures-2021-2/" TargetMode="Externa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s://www.playcentre.org.nz/member/pr-and-communications/promotional-material/" TargetMode="External"/><Relationship Id="rId4" Type="http://schemas.openxmlformats.org/officeDocument/2006/relationships/hyperlink" Target="https://www.playcentre.org.nz/member/pr-and-communications/documents-and-templat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308EA9-ABD4-4BBB-AA96-D2EB80A084A0}"/>
              </a:ext>
            </a:extLst>
          </p:cNvPr>
          <p:cNvSpPr/>
          <p:nvPr/>
        </p:nvSpPr>
        <p:spPr>
          <a:xfrm>
            <a:off x="-220708" y="0"/>
            <a:ext cx="12412707" cy="6908902"/>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AFE5E61B-BD4B-4D0E-B16E-049A61F855E2}"/>
              </a:ext>
            </a:extLst>
          </p:cNvPr>
          <p:cNvSpPr>
            <a:spLocks noGrp="1"/>
          </p:cNvSpPr>
          <p:nvPr>
            <p:ph type="ctrTitle"/>
          </p:nvPr>
        </p:nvSpPr>
        <p:spPr>
          <a:xfrm>
            <a:off x="1485748" y="1300639"/>
            <a:ext cx="9144000" cy="1101718"/>
          </a:xfrm>
        </p:spPr>
        <p:txBody>
          <a:bodyPr>
            <a:noAutofit/>
          </a:bodyPr>
          <a:lstStyle/>
          <a:p>
            <a:pPr algn="l"/>
            <a:r>
              <a:rPr lang="en-NZ" b="1" dirty="0">
                <a:latin typeface="+mn-lt"/>
              </a:rPr>
              <a:t>Public Relations</a:t>
            </a:r>
          </a:p>
        </p:txBody>
      </p:sp>
      <p:sp>
        <p:nvSpPr>
          <p:cNvPr id="3" name="Subtitle 2">
            <a:extLst>
              <a:ext uri="{FF2B5EF4-FFF2-40B4-BE49-F238E27FC236}">
                <a16:creationId xmlns:a16="http://schemas.microsoft.com/office/drawing/2014/main" id="{2CA7F93B-98F1-48D6-9C43-27686E6E8504}"/>
              </a:ext>
            </a:extLst>
          </p:cNvPr>
          <p:cNvSpPr>
            <a:spLocks noGrp="1"/>
          </p:cNvSpPr>
          <p:nvPr>
            <p:ph type="subTitle" idx="1"/>
          </p:nvPr>
        </p:nvSpPr>
        <p:spPr>
          <a:xfrm>
            <a:off x="1493408" y="2711405"/>
            <a:ext cx="9144000" cy="1655762"/>
          </a:xfrm>
        </p:spPr>
        <p:txBody>
          <a:bodyPr>
            <a:normAutofit/>
          </a:bodyPr>
          <a:lstStyle/>
          <a:p>
            <a:pPr algn="l"/>
            <a:r>
              <a:rPr lang="en-NZ" sz="4400" dirty="0">
                <a:latin typeface="+mj-lt"/>
              </a:rPr>
              <a:t>Office Holder Training November 2023</a:t>
            </a:r>
          </a:p>
          <a:p>
            <a:pPr algn="l"/>
            <a:r>
              <a:rPr lang="en-NZ" sz="4400" dirty="0">
                <a:latin typeface="+mj-lt"/>
              </a:rPr>
              <a:t>Jo Leahy, Communications Manager</a:t>
            </a:r>
          </a:p>
        </p:txBody>
      </p:sp>
      <p:pic>
        <p:nvPicPr>
          <p:cNvPr id="6" name="Picture 5" descr="A close up of a logo&#10;&#10;Description automatically generated">
            <a:extLst>
              <a:ext uri="{FF2B5EF4-FFF2-40B4-BE49-F238E27FC236}">
                <a16:creationId xmlns:a16="http://schemas.microsoft.com/office/drawing/2014/main" id="{7FAA90C2-E8C5-4426-9E51-FFD516A57C2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44908" y="5426383"/>
            <a:ext cx="2687530" cy="669728"/>
          </a:xfrm>
          <a:prstGeom prst="rect">
            <a:avLst/>
          </a:prstGeom>
        </p:spPr>
      </p:pic>
      <p:pic>
        <p:nvPicPr>
          <p:cNvPr id="8" name="Picture 7" descr="A close up of a logo&#10;&#10;Description automatically generated">
            <a:extLst>
              <a:ext uri="{FF2B5EF4-FFF2-40B4-BE49-F238E27FC236}">
                <a16:creationId xmlns:a16="http://schemas.microsoft.com/office/drawing/2014/main" id="{549A756C-D755-4F33-B0C6-F00D32A205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02708" y="5323602"/>
            <a:ext cx="2507081" cy="722273"/>
          </a:xfrm>
          <a:prstGeom prst="rect">
            <a:avLst/>
          </a:prstGeom>
        </p:spPr>
      </p:pic>
    </p:spTree>
    <p:extLst>
      <p:ext uri="{BB962C8B-B14F-4D97-AF65-F5344CB8AC3E}">
        <p14:creationId xmlns:p14="http://schemas.microsoft.com/office/powerpoint/2010/main" val="4088129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487953-FEF7-4043-8CC5-3E4A285AB467}"/>
              </a:ext>
            </a:extLst>
          </p:cNvPr>
          <p:cNvSpPr/>
          <p:nvPr/>
        </p:nvSpPr>
        <p:spPr>
          <a:xfrm>
            <a:off x="941614" y="376543"/>
            <a:ext cx="10308771" cy="5258619"/>
          </a:xfrm>
          <a:prstGeom prst="rect">
            <a:avLst/>
          </a:prstGeom>
        </p:spPr>
        <p:txBody>
          <a:bodyPr wrap="square">
            <a:spAutoFit/>
          </a:bodyPr>
          <a:lstStyle/>
          <a:p>
            <a:pPr>
              <a:lnSpc>
                <a:spcPct val="110000"/>
              </a:lnSpc>
            </a:pPr>
            <a:r>
              <a:rPr lang="en-NZ" sz="3400" b="1" dirty="0">
                <a:solidFill>
                  <a:srgbClr val="804F8B"/>
                </a:solidFill>
                <a:latin typeface="Calibri"/>
                <a:cs typeface="Calibri"/>
              </a:rPr>
              <a:t>Playcentre key messages</a:t>
            </a:r>
          </a:p>
          <a:p>
            <a:pPr>
              <a:lnSpc>
                <a:spcPct val="110000"/>
              </a:lnSpc>
            </a:pPr>
            <a:endParaRPr lang="en-NZ" sz="1600" b="1" dirty="0">
              <a:latin typeface="+mj-lt"/>
            </a:endParaRPr>
          </a:p>
          <a:p>
            <a:pPr marL="285750" indent="-285750">
              <a:lnSpc>
                <a:spcPct val="110000"/>
              </a:lnSpc>
              <a:buFont typeface="Arial"/>
              <a:buChar char="•"/>
            </a:pPr>
            <a:r>
              <a:rPr lang="en-US" sz="1600" dirty="0">
                <a:latin typeface="+mj-lt"/>
              </a:rPr>
              <a:t>Experience early childhood education with a difference; tamariki and their whānau play, learn and grow together.</a:t>
            </a:r>
          </a:p>
          <a:p>
            <a:pPr>
              <a:lnSpc>
                <a:spcPct val="110000"/>
              </a:lnSpc>
            </a:pPr>
            <a:endParaRPr lang="en-US" sz="1600" dirty="0">
              <a:latin typeface="+mj-lt"/>
            </a:endParaRPr>
          </a:p>
          <a:p>
            <a:pPr marL="285750" indent="-285750">
              <a:lnSpc>
                <a:spcPct val="110000"/>
              </a:lnSpc>
              <a:buFont typeface="Arial"/>
              <a:buChar char="•"/>
            </a:pPr>
            <a:r>
              <a:rPr lang="en-US" sz="1600" dirty="0">
                <a:latin typeface="+mj-lt"/>
              </a:rPr>
              <a:t>Playcentre is a place for you and your tamariki to play, learn and grow together – to strengthen your bond and to make connections with other whānau in your community.</a:t>
            </a:r>
          </a:p>
          <a:p>
            <a:pPr>
              <a:lnSpc>
                <a:spcPct val="110000"/>
              </a:lnSpc>
            </a:pPr>
            <a:endParaRPr lang="en-US" sz="1600" dirty="0">
              <a:latin typeface="+mj-lt"/>
            </a:endParaRPr>
          </a:p>
          <a:p>
            <a:pPr marL="285750" indent="-285750">
              <a:lnSpc>
                <a:spcPct val="110000"/>
              </a:lnSpc>
              <a:buFont typeface="Arial"/>
              <a:buChar char="•"/>
            </a:pPr>
            <a:r>
              <a:rPr lang="en-US" sz="1600" dirty="0">
                <a:latin typeface="+mj-lt"/>
              </a:rPr>
              <a:t>Tamariki are given the opportunity to </a:t>
            </a:r>
            <a:r>
              <a:rPr lang="en-US" sz="1600" dirty="0" err="1">
                <a:latin typeface="+mj-lt"/>
              </a:rPr>
              <a:t>socialise</a:t>
            </a:r>
            <a:r>
              <a:rPr lang="en-US" sz="1600" dirty="0">
                <a:latin typeface="+mj-lt"/>
              </a:rPr>
              <a:t> and to learn through play, with 16 areas of play to ignite their imaginations. Watch tamariki explore their surroundings, direct their own play, and expand their world of relationships.</a:t>
            </a:r>
          </a:p>
          <a:p>
            <a:pPr>
              <a:lnSpc>
                <a:spcPct val="110000"/>
              </a:lnSpc>
            </a:pPr>
            <a:endParaRPr lang="en-US" sz="1600" dirty="0">
              <a:latin typeface="+mj-lt"/>
            </a:endParaRPr>
          </a:p>
          <a:p>
            <a:pPr marL="285750" indent="-285750">
              <a:lnSpc>
                <a:spcPct val="110000"/>
              </a:lnSpc>
              <a:buFont typeface="Arial"/>
              <a:buChar char="•"/>
            </a:pPr>
            <a:r>
              <a:rPr lang="mi-NZ" sz="1600" dirty="0">
                <a:latin typeface="+mj-lt"/>
              </a:rPr>
              <a:t>Playcentre provides a </a:t>
            </a:r>
            <a:r>
              <a:rPr lang="en-US" sz="1600" dirty="0">
                <a:latin typeface="+mj-lt"/>
              </a:rPr>
              <a:t>free adult education </a:t>
            </a:r>
            <a:r>
              <a:rPr lang="en-US" sz="1600" dirty="0" err="1">
                <a:latin typeface="+mj-lt"/>
              </a:rPr>
              <a:t>programme</a:t>
            </a:r>
            <a:r>
              <a:rPr lang="en-US" sz="1600" dirty="0">
                <a:latin typeface="+mj-lt"/>
              </a:rPr>
              <a:t> to develop parenting skills and understand how tamariki learn and develop. This leads to an </a:t>
            </a:r>
            <a:r>
              <a:rPr lang="en-NZ" sz="1600" dirty="0">
                <a:latin typeface="+mj-lt"/>
              </a:rPr>
              <a:t>early childhood education qualification for adults (NZQA approved) that is recognised outside of Playcentre.</a:t>
            </a:r>
          </a:p>
          <a:p>
            <a:pPr marL="285750" indent="-285750">
              <a:lnSpc>
                <a:spcPct val="110000"/>
              </a:lnSpc>
              <a:buFont typeface="Arial"/>
              <a:buChar char="•"/>
            </a:pPr>
            <a:endParaRPr lang="en-NZ" sz="1600" dirty="0">
              <a:latin typeface="+mj-lt"/>
            </a:endParaRPr>
          </a:p>
          <a:p>
            <a:pPr marL="285750" indent="-285750">
              <a:lnSpc>
                <a:spcPct val="110000"/>
              </a:lnSpc>
              <a:buFont typeface="Arial"/>
              <a:buChar char="•"/>
            </a:pPr>
            <a:r>
              <a:rPr lang="en-US" sz="1600" dirty="0">
                <a:latin typeface="+mj-lt"/>
              </a:rPr>
              <a:t>Whether you have a new baby, or you are new to a community, Playcentre provides a place for babies, tamariki and parents to come together. Members enjoy a strong sense of belonging, and friendships flourish.</a:t>
            </a:r>
          </a:p>
          <a:p>
            <a:pPr>
              <a:lnSpc>
                <a:spcPct val="110000"/>
              </a:lnSpc>
            </a:pPr>
            <a:endParaRPr lang="en-US" sz="1600" dirty="0">
              <a:latin typeface="+mj-lt"/>
            </a:endParaRPr>
          </a:p>
          <a:p>
            <a:pPr marL="285750" indent="-285750">
              <a:lnSpc>
                <a:spcPct val="110000"/>
              </a:lnSpc>
              <a:buFont typeface="Arial"/>
              <a:buChar char="•"/>
            </a:pPr>
            <a:r>
              <a:rPr lang="en-US" sz="1600" dirty="0">
                <a:latin typeface="+mj-lt"/>
              </a:rPr>
              <a:t>At each </a:t>
            </a:r>
            <a:r>
              <a:rPr lang="en-US" sz="1600" dirty="0" err="1">
                <a:latin typeface="+mj-lt"/>
              </a:rPr>
              <a:t>centre</a:t>
            </a:r>
            <a:r>
              <a:rPr lang="en-US" sz="1600" dirty="0">
                <a:latin typeface="+mj-lt"/>
              </a:rPr>
              <a:t> you will find a supportive, fun and friendly environment for you and your tamariki.</a:t>
            </a:r>
            <a:endParaRPr lang="en-NZ" sz="1600" b="1" dirty="0"/>
          </a:p>
        </p:txBody>
      </p:sp>
    </p:spTree>
    <p:extLst>
      <p:ext uri="{BB962C8B-B14F-4D97-AF65-F5344CB8AC3E}">
        <p14:creationId xmlns:p14="http://schemas.microsoft.com/office/powerpoint/2010/main" val="2221911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487953-FEF7-4043-8CC5-3E4A285AB467}"/>
              </a:ext>
            </a:extLst>
          </p:cNvPr>
          <p:cNvSpPr/>
          <p:nvPr/>
        </p:nvSpPr>
        <p:spPr>
          <a:xfrm>
            <a:off x="695058" y="194408"/>
            <a:ext cx="10308771" cy="1846659"/>
          </a:xfrm>
          <a:prstGeom prst="rect">
            <a:avLst/>
          </a:prstGeom>
        </p:spPr>
        <p:txBody>
          <a:bodyPr wrap="square">
            <a:spAutoFit/>
          </a:bodyPr>
          <a:lstStyle/>
          <a:p>
            <a:pPr>
              <a:lnSpc>
                <a:spcPct val="120000"/>
              </a:lnSpc>
            </a:pPr>
            <a:r>
              <a:rPr lang="en-NZ" sz="3400" b="1" dirty="0">
                <a:solidFill>
                  <a:srgbClr val="804F8B"/>
                </a:solidFill>
              </a:rPr>
              <a:t>Who are you targeting?</a:t>
            </a:r>
            <a:endParaRPr lang="en-NZ" dirty="0"/>
          </a:p>
          <a:p>
            <a:pPr>
              <a:lnSpc>
                <a:spcPct val="50000"/>
              </a:lnSpc>
            </a:pPr>
            <a:endParaRPr lang="en-NZ" b="1" dirty="0"/>
          </a:p>
          <a:p>
            <a:pPr>
              <a:lnSpc>
                <a:spcPct val="120000"/>
              </a:lnSpc>
            </a:pPr>
            <a:r>
              <a:rPr lang="en-NZ" b="1" dirty="0"/>
              <a:t>Who is Sam in your community?</a:t>
            </a:r>
            <a:br>
              <a:rPr lang="en-NZ" b="1" dirty="0"/>
            </a:br>
            <a:r>
              <a:rPr lang="en-NZ" b="1" dirty="0"/>
              <a:t>Are they a</a:t>
            </a:r>
            <a:r>
              <a:rPr lang="mr-IN" b="1" dirty="0"/>
              <a:t>…</a:t>
            </a:r>
            <a:endParaRPr lang="en-NZ" dirty="0"/>
          </a:p>
          <a:p>
            <a:pPr>
              <a:lnSpc>
                <a:spcPct val="120000"/>
              </a:lnSpc>
            </a:pPr>
            <a:r>
              <a:rPr lang="en-NZ" dirty="0"/>
              <a:t> </a:t>
            </a:r>
          </a:p>
        </p:txBody>
      </p:sp>
      <p:sp>
        <p:nvSpPr>
          <p:cNvPr id="4" name="TextBox 3"/>
          <p:cNvSpPr txBox="1"/>
          <p:nvPr/>
        </p:nvSpPr>
        <p:spPr>
          <a:xfrm>
            <a:off x="2786606" y="4459171"/>
            <a:ext cx="6618787" cy="646331"/>
          </a:xfrm>
          <a:prstGeom prst="rect">
            <a:avLst/>
          </a:prstGeom>
          <a:noFill/>
        </p:spPr>
        <p:txBody>
          <a:bodyPr wrap="square" rtlCol="0">
            <a:spAutoFit/>
          </a:bodyPr>
          <a:lstStyle/>
          <a:p>
            <a:pPr algn="ctr"/>
            <a:r>
              <a:rPr lang="en-NZ" i="1" dirty="0">
                <a:solidFill>
                  <a:srgbClr val="552988"/>
                </a:solidFill>
                <a:latin typeface="Calibri"/>
                <a:cs typeface="Calibri"/>
              </a:rPr>
              <a:t>Everyone is welcome at Playcentre.  Every community is unique and so is every Playcentre, based on the needs of that community.</a:t>
            </a:r>
          </a:p>
        </p:txBody>
      </p:sp>
      <p:pic>
        <p:nvPicPr>
          <p:cNvPr id="11" name="Picture 10" descr="person icon.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8250" y="1803849"/>
            <a:ext cx="1845757" cy="2104472"/>
          </a:xfrm>
          <a:prstGeom prst="rect">
            <a:avLst/>
          </a:prstGeom>
        </p:spPr>
      </p:pic>
      <p:sp>
        <p:nvSpPr>
          <p:cNvPr id="5" name="TextBox 4">
            <a:extLst>
              <a:ext uri="{FF2B5EF4-FFF2-40B4-BE49-F238E27FC236}">
                <a16:creationId xmlns:a16="http://schemas.microsoft.com/office/drawing/2014/main" id="{268FE345-C26C-472B-AD54-EB4EF2572DB4}"/>
              </a:ext>
            </a:extLst>
          </p:cNvPr>
          <p:cNvSpPr txBox="1"/>
          <p:nvPr/>
        </p:nvSpPr>
        <p:spPr>
          <a:xfrm>
            <a:off x="4966855" y="1144266"/>
            <a:ext cx="2571750" cy="646331"/>
          </a:xfrm>
          <a:prstGeom prst="rect">
            <a:avLst/>
          </a:prstGeom>
          <a:noFill/>
        </p:spPr>
        <p:txBody>
          <a:bodyPr wrap="square" rtlCol="0">
            <a:spAutoFit/>
          </a:bodyPr>
          <a:lstStyle/>
          <a:p>
            <a:r>
              <a:rPr lang="en-NZ" dirty="0"/>
              <a:t>Stay at home mum</a:t>
            </a:r>
          </a:p>
          <a:p>
            <a:endParaRPr lang="en-NZ" dirty="0"/>
          </a:p>
        </p:txBody>
      </p:sp>
      <p:sp>
        <p:nvSpPr>
          <p:cNvPr id="7" name="TextBox 6">
            <a:extLst>
              <a:ext uri="{FF2B5EF4-FFF2-40B4-BE49-F238E27FC236}">
                <a16:creationId xmlns:a16="http://schemas.microsoft.com/office/drawing/2014/main" id="{07C8CB57-4684-4287-BBCC-C664A4730D97}"/>
              </a:ext>
            </a:extLst>
          </p:cNvPr>
          <p:cNvSpPr txBox="1"/>
          <p:nvPr/>
        </p:nvSpPr>
        <p:spPr>
          <a:xfrm>
            <a:off x="7381875" y="2700729"/>
            <a:ext cx="2124075" cy="646331"/>
          </a:xfrm>
          <a:prstGeom prst="rect">
            <a:avLst/>
          </a:prstGeom>
          <a:noFill/>
        </p:spPr>
        <p:txBody>
          <a:bodyPr wrap="square" rtlCol="0">
            <a:spAutoFit/>
          </a:bodyPr>
          <a:lstStyle/>
          <a:p>
            <a:r>
              <a:rPr lang="en-NZ" dirty="0"/>
              <a:t>Stay at home dad</a:t>
            </a:r>
          </a:p>
          <a:p>
            <a:endParaRPr lang="en-NZ" dirty="0"/>
          </a:p>
        </p:txBody>
      </p:sp>
      <p:sp>
        <p:nvSpPr>
          <p:cNvPr id="8" name="TextBox 7">
            <a:extLst>
              <a:ext uri="{FF2B5EF4-FFF2-40B4-BE49-F238E27FC236}">
                <a16:creationId xmlns:a16="http://schemas.microsoft.com/office/drawing/2014/main" id="{36BDE8EB-6049-4DE5-BF91-F6FB274C0B2B}"/>
              </a:ext>
            </a:extLst>
          </p:cNvPr>
          <p:cNvSpPr txBox="1"/>
          <p:nvPr/>
        </p:nvSpPr>
        <p:spPr>
          <a:xfrm>
            <a:off x="2496191" y="1803849"/>
            <a:ext cx="2400300" cy="646331"/>
          </a:xfrm>
          <a:prstGeom prst="rect">
            <a:avLst/>
          </a:prstGeom>
          <a:noFill/>
        </p:spPr>
        <p:txBody>
          <a:bodyPr wrap="square" rtlCol="0">
            <a:spAutoFit/>
          </a:bodyPr>
          <a:lstStyle/>
          <a:p>
            <a:r>
              <a:rPr lang="en-NZ" dirty="0"/>
              <a:t>Part-time working mum</a:t>
            </a:r>
          </a:p>
          <a:p>
            <a:endParaRPr lang="en-NZ" dirty="0"/>
          </a:p>
        </p:txBody>
      </p:sp>
      <p:sp>
        <p:nvSpPr>
          <p:cNvPr id="9" name="TextBox 8">
            <a:extLst>
              <a:ext uri="{FF2B5EF4-FFF2-40B4-BE49-F238E27FC236}">
                <a16:creationId xmlns:a16="http://schemas.microsoft.com/office/drawing/2014/main" id="{D50E340F-2D6B-452D-A135-98F3747CFEFE}"/>
              </a:ext>
            </a:extLst>
          </p:cNvPr>
          <p:cNvSpPr txBox="1"/>
          <p:nvPr/>
        </p:nvSpPr>
        <p:spPr>
          <a:xfrm>
            <a:off x="1851222" y="3395462"/>
            <a:ext cx="2697121" cy="646331"/>
          </a:xfrm>
          <a:prstGeom prst="rect">
            <a:avLst/>
          </a:prstGeom>
          <a:noFill/>
        </p:spPr>
        <p:txBody>
          <a:bodyPr wrap="square" rtlCol="0">
            <a:spAutoFit/>
          </a:bodyPr>
          <a:lstStyle/>
          <a:p>
            <a:pPr algn="r"/>
            <a:r>
              <a:rPr lang="en-NZ" dirty="0"/>
              <a:t>Part-time working dad</a:t>
            </a:r>
          </a:p>
          <a:p>
            <a:pPr algn="r"/>
            <a:endParaRPr lang="en-NZ" dirty="0"/>
          </a:p>
        </p:txBody>
      </p:sp>
      <p:sp>
        <p:nvSpPr>
          <p:cNvPr id="13" name="TextBox 12">
            <a:extLst>
              <a:ext uri="{FF2B5EF4-FFF2-40B4-BE49-F238E27FC236}">
                <a16:creationId xmlns:a16="http://schemas.microsoft.com/office/drawing/2014/main" id="{AD55FF57-B316-41A4-B2CB-EE3A8FAE4DAA}"/>
              </a:ext>
            </a:extLst>
          </p:cNvPr>
          <p:cNvSpPr txBox="1"/>
          <p:nvPr/>
        </p:nvSpPr>
        <p:spPr>
          <a:xfrm>
            <a:off x="2257425" y="2656106"/>
            <a:ext cx="2190750" cy="369332"/>
          </a:xfrm>
          <a:prstGeom prst="rect">
            <a:avLst/>
          </a:prstGeom>
          <a:noFill/>
        </p:spPr>
        <p:txBody>
          <a:bodyPr wrap="square" rtlCol="0">
            <a:spAutoFit/>
          </a:bodyPr>
          <a:lstStyle/>
          <a:p>
            <a:pPr algn="r"/>
            <a:r>
              <a:rPr lang="en-NZ" dirty="0"/>
              <a:t>A nanny</a:t>
            </a:r>
          </a:p>
        </p:txBody>
      </p:sp>
      <p:sp>
        <p:nvSpPr>
          <p:cNvPr id="14" name="TextBox 13">
            <a:extLst>
              <a:ext uri="{FF2B5EF4-FFF2-40B4-BE49-F238E27FC236}">
                <a16:creationId xmlns:a16="http://schemas.microsoft.com/office/drawing/2014/main" id="{321E2827-57D2-403E-AA17-AB74D27A361A}"/>
              </a:ext>
            </a:extLst>
          </p:cNvPr>
          <p:cNvSpPr txBox="1"/>
          <p:nvPr/>
        </p:nvSpPr>
        <p:spPr>
          <a:xfrm>
            <a:off x="7173914" y="1748768"/>
            <a:ext cx="2324100" cy="646331"/>
          </a:xfrm>
          <a:prstGeom prst="rect">
            <a:avLst/>
          </a:prstGeom>
          <a:noFill/>
        </p:spPr>
        <p:txBody>
          <a:bodyPr wrap="square" rtlCol="0">
            <a:spAutoFit/>
          </a:bodyPr>
          <a:lstStyle/>
          <a:p>
            <a:r>
              <a:rPr lang="en-NZ" dirty="0"/>
              <a:t>A grandparent</a:t>
            </a:r>
          </a:p>
          <a:p>
            <a:endParaRPr lang="en-NZ" dirty="0"/>
          </a:p>
        </p:txBody>
      </p:sp>
      <p:sp>
        <p:nvSpPr>
          <p:cNvPr id="15" name="TextBox 14">
            <a:extLst>
              <a:ext uri="{FF2B5EF4-FFF2-40B4-BE49-F238E27FC236}">
                <a16:creationId xmlns:a16="http://schemas.microsoft.com/office/drawing/2014/main" id="{75A2FCB3-D5DF-4FA4-A645-AC7B974C6641}"/>
              </a:ext>
            </a:extLst>
          </p:cNvPr>
          <p:cNvSpPr txBox="1"/>
          <p:nvPr/>
        </p:nvSpPr>
        <p:spPr>
          <a:xfrm>
            <a:off x="7562850" y="3672494"/>
            <a:ext cx="2466975" cy="646331"/>
          </a:xfrm>
          <a:prstGeom prst="rect">
            <a:avLst/>
          </a:prstGeom>
          <a:noFill/>
        </p:spPr>
        <p:txBody>
          <a:bodyPr wrap="square" rtlCol="0">
            <a:spAutoFit/>
          </a:bodyPr>
          <a:lstStyle/>
          <a:p>
            <a:r>
              <a:rPr lang="en-NZ" dirty="0"/>
              <a:t>An aunty</a:t>
            </a:r>
          </a:p>
          <a:p>
            <a:endParaRPr lang="en-NZ" dirty="0"/>
          </a:p>
        </p:txBody>
      </p:sp>
    </p:spTree>
    <p:extLst>
      <p:ext uri="{BB962C8B-B14F-4D97-AF65-F5344CB8AC3E}">
        <p14:creationId xmlns:p14="http://schemas.microsoft.com/office/powerpoint/2010/main" val="3188300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420452"/>
            <a:ext cx="10515600" cy="1325563"/>
          </a:xfrm>
        </p:spPr>
        <p:txBody>
          <a:bodyPr>
            <a:normAutofit/>
          </a:bodyPr>
          <a:lstStyle/>
          <a:p>
            <a:r>
              <a:rPr lang="en-NZ" sz="3400" b="1" dirty="0">
                <a:solidFill>
                  <a:srgbClr val="804F8B"/>
                </a:solidFill>
                <a:latin typeface="+mn-lt"/>
              </a:rPr>
              <a:t>Getting noticed</a:t>
            </a:r>
            <a:endParaRPr lang="en-NZ" sz="3400" dirty="0">
              <a:solidFill>
                <a:srgbClr val="804F8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63225" y="1409701"/>
            <a:ext cx="10635782" cy="5981894"/>
          </a:xfrm>
          <a:prstGeom prst="rect">
            <a:avLst/>
          </a:prstGeom>
        </p:spPr>
        <p:txBody>
          <a:bodyPr wrap="square">
            <a:spAutoFit/>
          </a:bodyPr>
          <a:lstStyle/>
          <a:p>
            <a:pPr>
              <a:lnSpc>
                <a:spcPct val="120000"/>
              </a:lnSpc>
            </a:pPr>
            <a:r>
              <a:rPr lang="en-NZ" sz="1600" dirty="0">
                <a:latin typeface="+mj-lt"/>
              </a:rPr>
              <a:t>Once you have established your target audience, you can share your story in the following ways:</a:t>
            </a:r>
          </a:p>
          <a:p>
            <a:pPr>
              <a:lnSpc>
                <a:spcPct val="120000"/>
              </a:lnSpc>
            </a:pPr>
            <a:endParaRPr lang="en-NZ" sz="1600" dirty="0">
              <a:latin typeface="+mj-lt"/>
            </a:endParaRPr>
          </a:p>
          <a:p>
            <a:pPr>
              <a:lnSpc>
                <a:spcPct val="120000"/>
              </a:lnSpc>
            </a:pPr>
            <a:endParaRPr lang="en-NZ" sz="1600" dirty="0">
              <a:latin typeface="+mj-lt"/>
            </a:endParaRPr>
          </a:p>
          <a:p>
            <a:pPr>
              <a:lnSpc>
                <a:spcPct val="120000"/>
              </a:lnSpc>
            </a:pPr>
            <a:endParaRPr lang="en-NZ" sz="1600" b="1" dirty="0">
              <a:solidFill>
                <a:srgbClr val="542988"/>
              </a:solidFill>
              <a:latin typeface="+mj-lt"/>
              <a:cs typeface="Calibri"/>
            </a:endParaRPr>
          </a:p>
          <a:p>
            <a:pPr>
              <a:lnSpc>
                <a:spcPct val="120000"/>
              </a:lnSpc>
            </a:pPr>
            <a:endParaRPr lang="en-NZ" sz="3000" b="1" dirty="0">
              <a:solidFill>
                <a:srgbClr val="542988"/>
              </a:solidFill>
              <a:latin typeface="Calibri"/>
              <a:cs typeface="Calibri"/>
            </a:endParaRPr>
          </a:p>
          <a:p>
            <a:pPr>
              <a:lnSpc>
                <a:spcPct val="120000"/>
              </a:lnSpc>
            </a:pPr>
            <a:endParaRPr lang="en-NZ" dirty="0">
              <a:latin typeface="+mj-lt"/>
            </a:endParaRPr>
          </a:p>
          <a:p>
            <a:pPr>
              <a:lnSpc>
                <a:spcPct val="120000"/>
              </a:lnSpc>
            </a:pPr>
            <a:r>
              <a:rPr lang="en-NZ" dirty="0">
                <a:latin typeface="+mj-lt"/>
              </a:rPr>
              <a:t>Social Media 		Promotional Material	Community events</a:t>
            </a:r>
          </a:p>
          <a:p>
            <a:pPr>
              <a:lnSpc>
                <a:spcPct val="120000"/>
              </a:lnSpc>
            </a:pPr>
            <a:r>
              <a:rPr lang="en-NZ" dirty="0">
                <a:latin typeface="+mj-lt"/>
              </a:rPr>
              <a:t>Imagery			Branded signage  		Hosting events</a:t>
            </a:r>
          </a:p>
          <a:p>
            <a:pPr>
              <a:lnSpc>
                <a:spcPct val="120000"/>
              </a:lnSpc>
            </a:pPr>
            <a:r>
              <a:rPr lang="en-NZ" dirty="0">
                <a:latin typeface="+mj-lt"/>
              </a:rPr>
              <a:t>Website presence 		Branded merchandise 	Partnerships with organisations</a:t>
            </a:r>
          </a:p>
          <a:p>
            <a:pPr>
              <a:lnSpc>
                <a:spcPct val="120000"/>
              </a:lnSpc>
            </a:pPr>
            <a:r>
              <a:rPr lang="en-NZ" dirty="0">
                <a:latin typeface="+mj-lt"/>
              </a:rPr>
              <a:t>Local Google listing		Media coverage		Feeder programmes</a:t>
            </a:r>
          </a:p>
          <a:p>
            <a:pPr>
              <a:lnSpc>
                <a:spcPct val="120000"/>
              </a:lnSpc>
            </a:pPr>
            <a:r>
              <a:rPr lang="en-NZ" sz="1600" dirty="0">
                <a:latin typeface="+mj-lt"/>
              </a:rPr>
              <a:t>								</a:t>
            </a:r>
          </a:p>
          <a:p>
            <a:pPr>
              <a:lnSpc>
                <a:spcPct val="120000"/>
              </a:lnSpc>
            </a:pPr>
            <a:br>
              <a:rPr lang="en-NZ" b="1" dirty="0">
                <a:solidFill>
                  <a:srgbClr val="552988"/>
                </a:solidFill>
                <a:latin typeface="Calibri"/>
                <a:cs typeface="Calibri"/>
              </a:rPr>
            </a:br>
            <a:endParaRPr lang="en-NZ" b="1" dirty="0">
              <a:solidFill>
                <a:srgbClr val="552988"/>
              </a:solidFill>
              <a:latin typeface="Calibri"/>
              <a:cs typeface="Calibri"/>
            </a:endParaRPr>
          </a:p>
          <a:p>
            <a:pPr>
              <a:lnSpc>
                <a:spcPct val="120000"/>
              </a:lnSpc>
            </a:pPr>
            <a:endParaRPr lang="en-NZ" dirty="0"/>
          </a:p>
          <a:p>
            <a:pPr>
              <a:lnSpc>
                <a:spcPct val="120000"/>
              </a:lnSpc>
            </a:pPr>
            <a:endParaRPr lang="en-NZ" dirty="0"/>
          </a:p>
          <a:p>
            <a:pPr>
              <a:lnSpc>
                <a:spcPct val="120000"/>
              </a:lnSpc>
            </a:pPr>
            <a:endParaRPr lang="en-NZ" sz="1600" b="1" dirty="0"/>
          </a:p>
          <a:p>
            <a:pPr>
              <a:lnSpc>
                <a:spcPct val="120000"/>
              </a:lnSpc>
            </a:pPr>
            <a:endParaRPr lang="en-NZ" sz="1600" b="1" dirty="0"/>
          </a:p>
          <a:p>
            <a:pPr>
              <a:lnSpc>
                <a:spcPct val="120000"/>
              </a:lnSpc>
            </a:pPr>
            <a:endParaRPr lang="en-NZ" sz="1600" b="1" dirty="0"/>
          </a:p>
        </p:txBody>
      </p:sp>
      <p:sp>
        <p:nvSpPr>
          <p:cNvPr id="10" name="TextBox 9">
            <a:extLst>
              <a:ext uri="{FF2B5EF4-FFF2-40B4-BE49-F238E27FC236}">
                <a16:creationId xmlns:a16="http://schemas.microsoft.com/office/drawing/2014/main" id="{A68A99AC-FB2F-4B68-97AB-2E755C047607}"/>
              </a:ext>
            </a:extLst>
          </p:cNvPr>
          <p:cNvSpPr txBox="1"/>
          <p:nvPr/>
        </p:nvSpPr>
        <p:spPr>
          <a:xfrm>
            <a:off x="803636" y="2137301"/>
            <a:ext cx="2023871" cy="461665"/>
          </a:xfrm>
          <a:prstGeom prst="rect">
            <a:avLst/>
          </a:prstGeom>
          <a:noFill/>
        </p:spPr>
        <p:txBody>
          <a:bodyPr wrap="square" rtlCol="0">
            <a:spAutoFit/>
          </a:bodyPr>
          <a:lstStyle/>
          <a:p>
            <a:pPr algn="ctr"/>
            <a:r>
              <a:rPr lang="en-NZ" sz="2400" b="1" dirty="0">
                <a:solidFill>
                  <a:schemeClr val="bg1"/>
                </a:solidFill>
              </a:rPr>
              <a:t>Online	</a:t>
            </a:r>
          </a:p>
        </p:txBody>
      </p:sp>
      <p:sp>
        <p:nvSpPr>
          <p:cNvPr id="14" name="Rectangle: Rounded Corners 13">
            <a:extLst>
              <a:ext uri="{FF2B5EF4-FFF2-40B4-BE49-F238E27FC236}">
                <a16:creationId xmlns:a16="http://schemas.microsoft.com/office/drawing/2014/main" id="{95B3126B-4819-43DC-A8A9-64610CFA0F1F}"/>
              </a:ext>
            </a:extLst>
          </p:cNvPr>
          <p:cNvSpPr/>
          <p:nvPr/>
        </p:nvSpPr>
        <p:spPr>
          <a:xfrm>
            <a:off x="863225" y="2757472"/>
            <a:ext cx="2023871" cy="533115"/>
          </a:xfrm>
          <a:prstGeom prst="roundRect">
            <a:avLst/>
          </a:prstGeom>
          <a:solidFill>
            <a:srgbClr val="6F376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t>Online</a:t>
            </a:r>
          </a:p>
        </p:txBody>
      </p:sp>
      <p:sp>
        <p:nvSpPr>
          <p:cNvPr id="15" name="Rectangle: Rounded Corners 14">
            <a:extLst>
              <a:ext uri="{FF2B5EF4-FFF2-40B4-BE49-F238E27FC236}">
                <a16:creationId xmlns:a16="http://schemas.microsoft.com/office/drawing/2014/main" id="{F5CF609C-32A8-4D2A-AE42-4EDB2A7E5D4F}"/>
              </a:ext>
            </a:extLst>
          </p:cNvPr>
          <p:cNvSpPr/>
          <p:nvPr/>
        </p:nvSpPr>
        <p:spPr>
          <a:xfrm>
            <a:off x="6480582" y="2742265"/>
            <a:ext cx="2023871" cy="533115"/>
          </a:xfrm>
          <a:prstGeom prst="roundRect">
            <a:avLst/>
          </a:prstGeom>
          <a:solidFill>
            <a:srgbClr val="6F376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t>Face-to-Face</a:t>
            </a:r>
          </a:p>
        </p:txBody>
      </p:sp>
      <p:sp>
        <p:nvSpPr>
          <p:cNvPr id="16" name="Rectangle: Rounded Corners 15">
            <a:extLst>
              <a:ext uri="{FF2B5EF4-FFF2-40B4-BE49-F238E27FC236}">
                <a16:creationId xmlns:a16="http://schemas.microsoft.com/office/drawing/2014/main" id="{64B42642-2637-436E-9610-23230CE1AA2F}"/>
              </a:ext>
            </a:extLst>
          </p:cNvPr>
          <p:cNvSpPr/>
          <p:nvPr/>
        </p:nvSpPr>
        <p:spPr>
          <a:xfrm>
            <a:off x="3687549" y="2735264"/>
            <a:ext cx="2023871" cy="533115"/>
          </a:xfrm>
          <a:prstGeom prst="roundRect">
            <a:avLst/>
          </a:prstGeom>
          <a:solidFill>
            <a:srgbClr val="6F376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t>Print</a:t>
            </a:r>
          </a:p>
        </p:txBody>
      </p:sp>
    </p:spTree>
    <p:extLst>
      <p:ext uri="{BB962C8B-B14F-4D97-AF65-F5344CB8AC3E}">
        <p14:creationId xmlns:p14="http://schemas.microsoft.com/office/powerpoint/2010/main" val="1238490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365125"/>
            <a:ext cx="10515600" cy="1325563"/>
          </a:xfrm>
        </p:spPr>
        <p:txBody>
          <a:bodyPr>
            <a:normAutofit/>
          </a:bodyPr>
          <a:lstStyle/>
          <a:p>
            <a:r>
              <a:rPr lang="en-NZ" sz="3200" b="1" dirty="0">
                <a:solidFill>
                  <a:srgbClr val="804F8B"/>
                </a:solidFill>
                <a:latin typeface="+mn-lt"/>
              </a:rPr>
              <a:t>Social Media</a:t>
            </a:r>
            <a:endParaRPr lang="en-NZ" sz="3200" dirty="0">
              <a:solidFill>
                <a:srgbClr val="804F8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38200" y="1611257"/>
            <a:ext cx="10479480" cy="3901324"/>
          </a:xfrm>
          <a:prstGeom prst="rect">
            <a:avLst/>
          </a:prstGeom>
        </p:spPr>
        <p:txBody>
          <a:bodyPr wrap="square">
            <a:spAutoFit/>
          </a:bodyPr>
          <a:lstStyle/>
          <a:p>
            <a:pPr>
              <a:lnSpc>
                <a:spcPct val="120000"/>
              </a:lnSpc>
            </a:pPr>
            <a:r>
              <a:rPr lang="en-NZ" sz="1600" dirty="0">
                <a:latin typeface="+mj-lt"/>
              </a:rPr>
              <a:t>We recommend keeping your centre Facebook page and Instagram account up to date and using this as a</a:t>
            </a:r>
          </a:p>
          <a:p>
            <a:pPr>
              <a:lnSpc>
                <a:spcPct val="120000"/>
              </a:lnSpc>
            </a:pPr>
            <a:r>
              <a:rPr lang="en-NZ" sz="1600" dirty="0">
                <a:latin typeface="+mj-lt"/>
              </a:rPr>
              <a:t>promotional tool (for both current </a:t>
            </a:r>
            <a:r>
              <a:rPr lang="en-NZ" sz="1600" dirty="0" err="1">
                <a:latin typeface="+mj-lt"/>
              </a:rPr>
              <a:t>whānau</a:t>
            </a:r>
            <a:r>
              <a:rPr lang="en-NZ" sz="1600" dirty="0">
                <a:latin typeface="+mj-lt"/>
              </a:rPr>
              <a:t> and attracting new </a:t>
            </a:r>
            <a:r>
              <a:rPr lang="en-NZ" sz="1600" dirty="0" err="1">
                <a:latin typeface="+mj-lt"/>
              </a:rPr>
              <a:t>whānau</a:t>
            </a:r>
            <a:r>
              <a:rPr lang="en-NZ" sz="1600" dirty="0">
                <a:latin typeface="+mj-lt"/>
              </a:rPr>
              <a:t>).</a:t>
            </a:r>
          </a:p>
          <a:p>
            <a:pPr>
              <a:lnSpc>
                <a:spcPct val="50000"/>
              </a:lnSpc>
            </a:pPr>
            <a:endParaRPr lang="en-NZ" sz="1600" dirty="0">
              <a:latin typeface="+mj-lt"/>
            </a:endParaRPr>
          </a:p>
          <a:p>
            <a:pPr>
              <a:lnSpc>
                <a:spcPct val="50000"/>
              </a:lnSpc>
            </a:pPr>
            <a:endParaRPr lang="en-NZ" sz="1600" dirty="0"/>
          </a:p>
          <a:p>
            <a:pPr>
              <a:lnSpc>
                <a:spcPct val="120000"/>
              </a:lnSpc>
            </a:pPr>
            <a:r>
              <a:rPr lang="en-NZ" sz="1600" dirty="0">
                <a:latin typeface="+mj-lt"/>
              </a:rPr>
              <a:t>Playcentre Aotearoa will continue to create high quality posts for centres and members to share from our main public pages. </a:t>
            </a:r>
            <a:endParaRPr lang="en-NZ" sz="1600" dirty="0"/>
          </a:p>
          <a:p>
            <a:pPr>
              <a:lnSpc>
                <a:spcPct val="120000"/>
              </a:lnSpc>
            </a:pPr>
            <a:endParaRPr lang="en-NZ" sz="1600" dirty="0">
              <a:latin typeface="+mj-lt"/>
            </a:endParaRPr>
          </a:p>
          <a:p>
            <a:pPr>
              <a:lnSpc>
                <a:spcPct val="120000"/>
              </a:lnSpc>
            </a:pPr>
            <a:r>
              <a:rPr lang="en-NZ" sz="1600" dirty="0">
                <a:latin typeface="+mj-lt"/>
              </a:rPr>
              <a:t>We encourage you to share posts from our </a:t>
            </a:r>
            <a:r>
              <a:rPr lang="en-NZ" sz="1600" dirty="0">
                <a:latin typeface="+mj-lt"/>
                <a:hlinkClick r:id="rId3"/>
              </a:rPr>
              <a:t>public Playcentre Aotearoa Facebook </a:t>
            </a:r>
            <a:r>
              <a:rPr lang="en-NZ" sz="1600" dirty="0">
                <a:latin typeface="+mj-lt"/>
              </a:rPr>
              <a:t>page and our </a:t>
            </a:r>
            <a:r>
              <a:rPr lang="en-NZ" sz="1600" dirty="0">
                <a:latin typeface="+mj-lt"/>
                <a:hlinkClick r:id="rId4"/>
              </a:rPr>
              <a:t>public Playcentre Aotearoa Instagram</a:t>
            </a:r>
            <a:r>
              <a:rPr lang="en-NZ" sz="1600" dirty="0">
                <a:latin typeface="+mj-lt"/>
              </a:rPr>
              <a:t> page. Posts on here are designed for you so that you have material without having to reinvent the wheel.</a:t>
            </a:r>
          </a:p>
          <a:p>
            <a:pPr>
              <a:lnSpc>
                <a:spcPct val="120000"/>
              </a:lnSpc>
            </a:pPr>
            <a:endParaRPr lang="en-NZ" dirty="0">
              <a:latin typeface="+mj-lt"/>
            </a:endParaRPr>
          </a:p>
          <a:p>
            <a:pPr>
              <a:lnSpc>
                <a:spcPct val="120000"/>
              </a:lnSpc>
            </a:pPr>
            <a:r>
              <a:rPr lang="en-NZ" sz="1600" dirty="0">
                <a:latin typeface="+mj-lt"/>
              </a:rPr>
              <a:t>We also encourage centres and individual centre members to join our </a:t>
            </a:r>
            <a:r>
              <a:rPr lang="en-NZ" sz="1600" dirty="0">
                <a:latin typeface="+mj-lt"/>
                <a:hlinkClick r:id="rId5"/>
              </a:rPr>
              <a:t>private Playcentre Facebook Group </a:t>
            </a:r>
            <a:r>
              <a:rPr lang="en-NZ" sz="1600" dirty="0">
                <a:latin typeface="+mj-lt"/>
              </a:rPr>
              <a:t>(for current and past members).  Playcentre Aotearoa regularly posts resources for centres to use on session which are available on our website.  It’s also a great </a:t>
            </a:r>
            <a:r>
              <a:rPr lang="en-US" sz="1600" dirty="0">
                <a:latin typeface="+mj-lt"/>
              </a:rPr>
              <a:t>place to discuss play ideas or find out how other </a:t>
            </a:r>
            <a:r>
              <a:rPr lang="en-US" sz="1600" dirty="0" err="1">
                <a:latin typeface="+mj-lt"/>
              </a:rPr>
              <a:t>centres</a:t>
            </a:r>
            <a:r>
              <a:rPr lang="en-US" sz="1600" dirty="0">
                <a:latin typeface="+mj-lt"/>
              </a:rPr>
              <a:t> do things.</a:t>
            </a:r>
            <a:endParaRPr lang="en-NZ" sz="1600" dirty="0">
              <a:latin typeface="+mj-lt"/>
            </a:endParaRPr>
          </a:p>
          <a:p>
            <a:pPr>
              <a:lnSpc>
                <a:spcPct val="120000"/>
              </a:lnSpc>
            </a:pPr>
            <a:endParaRPr lang="en-NZ" sz="1600" b="1" dirty="0"/>
          </a:p>
          <a:p>
            <a:pPr>
              <a:lnSpc>
                <a:spcPct val="120000"/>
              </a:lnSpc>
            </a:pPr>
            <a:endParaRPr lang="en-NZ" sz="1600" b="1" dirty="0"/>
          </a:p>
        </p:txBody>
      </p:sp>
      <p:pic>
        <p:nvPicPr>
          <p:cNvPr id="5" name="Picture 4" descr="A picture containing drawing&#10;&#10;Description automatically generated">
            <a:extLst>
              <a:ext uri="{FF2B5EF4-FFF2-40B4-BE49-F238E27FC236}">
                <a16:creationId xmlns:a16="http://schemas.microsoft.com/office/drawing/2014/main" id="{F1A34765-EECC-42E9-A8E9-5C6D83CF95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6500" y="201613"/>
            <a:ext cx="1800225" cy="1800225"/>
          </a:xfrm>
          <a:prstGeom prst="rect">
            <a:avLst/>
          </a:prstGeom>
        </p:spPr>
      </p:pic>
    </p:spTree>
    <p:extLst>
      <p:ext uri="{BB962C8B-B14F-4D97-AF65-F5344CB8AC3E}">
        <p14:creationId xmlns:p14="http://schemas.microsoft.com/office/powerpoint/2010/main" val="2930699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352063"/>
            <a:ext cx="10515600" cy="543726"/>
          </a:xfrm>
        </p:spPr>
        <p:txBody>
          <a:bodyPr>
            <a:noAutofit/>
          </a:bodyPr>
          <a:lstStyle/>
          <a:p>
            <a:r>
              <a:rPr lang="en-NZ" sz="3400" b="1" dirty="0">
                <a:solidFill>
                  <a:srgbClr val="804F8B"/>
                </a:solidFill>
                <a:latin typeface="+mn-lt"/>
              </a:rPr>
              <a:t>Facebook</a:t>
            </a:r>
            <a:endParaRPr lang="en-NZ" sz="3400" dirty="0">
              <a:solidFill>
                <a:srgbClr val="804F8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38200" y="1066153"/>
            <a:ext cx="10308771" cy="4031873"/>
          </a:xfrm>
          <a:prstGeom prst="rect">
            <a:avLst/>
          </a:prstGeom>
        </p:spPr>
        <p:txBody>
          <a:bodyPr wrap="square">
            <a:spAutoFit/>
          </a:bodyPr>
          <a:lstStyle/>
          <a:p>
            <a:r>
              <a:rPr lang="en-NZ" sz="1600" b="1" dirty="0"/>
              <a:t>What type of content should you post?</a:t>
            </a:r>
          </a:p>
          <a:p>
            <a:r>
              <a:rPr lang="en-NZ" sz="1600" dirty="0">
                <a:latin typeface="+mj-lt"/>
              </a:rPr>
              <a:t>Illustrate the variety of activities that you do on your sessions, the sense of belonging and community, excursions, our key messages and need to know information (like closing and opening dates for term time). </a:t>
            </a:r>
            <a:br>
              <a:rPr lang="en-NZ" sz="1600" dirty="0">
                <a:latin typeface="+mj-lt"/>
              </a:rPr>
            </a:br>
            <a:endParaRPr lang="en-NZ" sz="1600" dirty="0">
              <a:latin typeface="+mj-lt"/>
            </a:endParaRPr>
          </a:p>
          <a:p>
            <a:r>
              <a:rPr lang="en-NZ" sz="1600" b="1" dirty="0"/>
              <a:t>Branding your post</a:t>
            </a:r>
          </a:p>
          <a:p>
            <a:r>
              <a:rPr lang="en-NZ" sz="1600" dirty="0">
                <a:latin typeface="+mj-lt"/>
              </a:rPr>
              <a:t>Adding the Playcentre logo to images is an easy way to ensure our Playcentre branding remains consistent when images are shared via social media. </a:t>
            </a:r>
            <a:r>
              <a:rPr lang="en-NZ" sz="1600" b="1" dirty="0">
                <a:latin typeface="+mj-lt"/>
                <a:hlinkClick r:id="rId2"/>
              </a:rPr>
              <a:t>Playcentre branding/logos </a:t>
            </a:r>
            <a:r>
              <a:rPr lang="en-NZ" sz="1600" dirty="0">
                <a:latin typeface="+mj-lt"/>
              </a:rPr>
              <a:t>are available to download on our website.</a:t>
            </a:r>
          </a:p>
          <a:p>
            <a:br>
              <a:rPr lang="en-NZ" sz="1600" dirty="0">
                <a:latin typeface="+mj-lt"/>
              </a:rPr>
            </a:br>
            <a:r>
              <a:rPr lang="en-NZ" sz="1600" b="1" dirty="0">
                <a:latin typeface="+mj-lt"/>
                <a:hlinkClick r:id="rId3"/>
              </a:rPr>
              <a:t>Social media templates</a:t>
            </a:r>
            <a:r>
              <a:rPr lang="en-NZ" sz="1600" dirty="0">
                <a:latin typeface="+mj-lt"/>
              </a:rPr>
              <a:t>, including Facebook guidelines, cover images and profile pictures are also available on our website. </a:t>
            </a:r>
          </a:p>
          <a:p>
            <a:endParaRPr lang="en-NZ" sz="1600" dirty="0">
              <a:latin typeface="+mj-lt"/>
            </a:endParaRPr>
          </a:p>
          <a:p>
            <a:r>
              <a:rPr lang="en-NZ" sz="1600" b="1" dirty="0"/>
              <a:t>Ideal number of words</a:t>
            </a:r>
          </a:p>
          <a:p>
            <a:r>
              <a:rPr lang="en-NZ" sz="1600" dirty="0">
                <a:latin typeface="+mj-lt"/>
              </a:rPr>
              <a:t>Short and sweet between 80-100 characters.</a:t>
            </a:r>
            <a:br>
              <a:rPr lang="en-NZ" sz="1600" dirty="0">
                <a:latin typeface="+mj-lt"/>
              </a:rPr>
            </a:br>
            <a:endParaRPr lang="en-NZ" sz="1600" dirty="0">
              <a:latin typeface="+mj-lt"/>
            </a:endParaRPr>
          </a:p>
          <a:p>
            <a:pPr marL="0" lvl="2"/>
            <a:r>
              <a:rPr lang="en-NZ" sz="1600" b="1" dirty="0"/>
              <a:t>	Get members to share, react to and comment on your page.</a:t>
            </a:r>
          </a:p>
          <a:p>
            <a:pPr lvl="2"/>
            <a:br>
              <a:rPr lang="en-NZ" sz="1600" dirty="0">
                <a:latin typeface="+mj-lt"/>
              </a:rPr>
            </a:br>
            <a:endParaRPr lang="en-NZ" sz="1600" dirty="0">
              <a:latin typeface="+mj-lt"/>
            </a:endParaRPr>
          </a:p>
        </p:txBody>
      </p:sp>
      <p:pic>
        <p:nvPicPr>
          <p:cNvPr id="4" name="Picture 3" descr="PP TIP icon.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131154"/>
            <a:ext cx="948001" cy="734701"/>
          </a:xfrm>
          <a:prstGeom prst="rect">
            <a:avLst/>
          </a:prstGeom>
        </p:spPr>
      </p:pic>
      <p:sp>
        <p:nvSpPr>
          <p:cNvPr id="6" name="TextBox 5">
            <a:extLst>
              <a:ext uri="{FF2B5EF4-FFF2-40B4-BE49-F238E27FC236}">
                <a16:creationId xmlns:a16="http://schemas.microsoft.com/office/drawing/2014/main" id="{D3BEE59C-F006-CC28-DCCC-661735791FCE}"/>
              </a:ext>
            </a:extLst>
          </p:cNvPr>
          <p:cNvSpPr txBox="1"/>
          <p:nvPr/>
        </p:nvSpPr>
        <p:spPr>
          <a:xfrm>
            <a:off x="897835" y="4868517"/>
            <a:ext cx="10396330" cy="861774"/>
          </a:xfrm>
          <a:prstGeom prst="rect">
            <a:avLst/>
          </a:prstGeom>
          <a:noFill/>
        </p:spPr>
        <p:txBody>
          <a:bodyPr wrap="square">
            <a:spAutoFit/>
          </a:bodyPr>
          <a:lstStyle/>
          <a:p>
            <a:r>
              <a:rPr lang="en-NZ" sz="1600" b="1" dirty="0"/>
              <a:t>Community Facebook pages</a:t>
            </a:r>
            <a:r>
              <a:rPr lang="en-NZ" sz="1800" dirty="0">
                <a:latin typeface="+mj-lt"/>
              </a:rPr>
              <a:t>: </a:t>
            </a:r>
            <a:r>
              <a:rPr lang="en-NZ" sz="1600" dirty="0">
                <a:latin typeface="+mj-lt"/>
              </a:rPr>
              <a:t>Use community pages on Facebook to promote your centre and post regularly. It is the perfect place to promote open days and </a:t>
            </a:r>
            <a:r>
              <a:rPr lang="en-NZ" sz="1600" dirty="0" err="1">
                <a:latin typeface="+mj-lt"/>
              </a:rPr>
              <a:t>whānau</a:t>
            </a:r>
            <a:r>
              <a:rPr lang="en-NZ" sz="1600" dirty="0">
                <a:latin typeface="+mj-lt"/>
              </a:rPr>
              <a:t> events.  When people move areas, they often join these groups to get to know their new community.</a:t>
            </a:r>
          </a:p>
        </p:txBody>
      </p:sp>
    </p:spTree>
    <p:extLst>
      <p:ext uri="{BB962C8B-B14F-4D97-AF65-F5344CB8AC3E}">
        <p14:creationId xmlns:p14="http://schemas.microsoft.com/office/powerpoint/2010/main" val="2230047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p:txBody>
          <a:bodyPr>
            <a:normAutofit/>
          </a:bodyPr>
          <a:lstStyle/>
          <a:p>
            <a:r>
              <a:rPr lang="en-NZ" sz="3400" b="1" dirty="0">
                <a:solidFill>
                  <a:srgbClr val="804F8B"/>
                </a:solidFill>
                <a:latin typeface="+mn-lt"/>
              </a:rPr>
              <a:t>Imagery</a:t>
            </a:r>
            <a:endParaRPr lang="en-NZ" sz="3400" dirty="0">
              <a:solidFill>
                <a:srgbClr val="804F8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38201" y="1466843"/>
            <a:ext cx="7958318" cy="4278094"/>
          </a:xfrm>
          <a:prstGeom prst="rect">
            <a:avLst/>
          </a:prstGeom>
        </p:spPr>
        <p:txBody>
          <a:bodyPr wrap="square">
            <a:spAutoFit/>
          </a:bodyPr>
          <a:lstStyle/>
          <a:p>
            <a:r>
              <a:rPr lang="en-NZ" sz="1600" dirty="0">
                <a:latin typeface="+mj-lt"/>
              </a:rPr>
              <a:t>An image can be more effective at conveying a moment, resources and a feeling.</a:t>
            </a:r>
          </a:p>
          <a:p>
            <a:endParaRPr lang="en-NZ" sz="1600" dirty="0">
              <a:latin typeface="+mj-lt"/>
            </a:endParaRPr>
          </a:p>
          <a:p>
            <a:r>
              <a:rPr lang="en-NZ" sz="1600" dirty="0">
                <a:latin typeface="+mj-lt"/>
              </a:rPr>
              <a:t>If you do use images of your members, please ensure that the people in the image are aware of the purpose of the image and consent to it being used.</a:t>
            </a:r>
          </a:p>
          <a:p>
            <a:endParaRPr lang="en-NZ" sz="1600" dirty="0">
              <a:latin typeface="+mj-lt"/>
            </a:endParaRPr>
          </a:p>
          <a:p>
            <a:r>
              <a:rPr lang="en-NZ" sz="1600" dirty="0">
                <a:latin typeface="+mj-lt"/>
              </a:rPr>
              <a:t>There is a </a:t>
            </a:r>
            <a:r>
              <a:rPr lang="en-NZ" sz="1600" dirty="0">
                <a:latin typeface="+mj-lt"/>
                <a:hlinkClick r:id="rId2"/>
              </a:rPr>
              <a:t>photo release permission form</a:t>
            </a:r>
            <a:r>
              <a:rPr lang="en-NZ" sz="1600" dirty="0">
                <a:latin typeface="+mj-lt"/>
              </a:rPr>
              <a:t> available on our website.</a:t>
            </a:r>
          </a:p>
          <a:p>
            <a:endParaRPr lang="en-NZ" sz="1600" dirty="0">
              <a:highlight>
                <a:srgbClr val="FFFF00"/>
              </a:highlight>
              <a:latin typeface="+mj-lt"/>
            </a:endParaRPr>
          </a:p>
          <a:p>
            <a:r>
              <a:rPr lang="en-NZ" sz="1600" dirty="0">
                <a:latin typeface="+mj-lt"/>
              </a:rPr>
              <a:t>The Playcentre Aotearoa enrolment form contains options for </a:t>
            </a:r>
            <a:r>
              <a:rPr lang="en-NZ" sz="1600" dirty="0" err="1">
                <a:latin typeface="+mj-lt"/>
              </a:rPr>
              <a:t>whānau</a:t>
            </a:r>
            <a:r>
              <a:rPr lang="en-NZ" sz="1600" dirty="0">
                <a:latin typeface="+mj-lt"/>
              </a:rPr>
              <a:t> to give permission for images of their </a:t>
            </a:r>
            <a:r>
              <a:rPr lang="en-NZ" sz="1600" dirty="0" err="1">
                <a:latin typeface="+mj-lt"/>
              </a:rPr>
              <a:t>tamariki</a:t>
            </a:r>
            <a:r>
              <a:rPr lang="en-NZ" sz="1600" dirty="0">
                <a:latin typeface="+mj-lt"/>
              </a:rPr>
              <a:t> to be used. This means centres should know who has consented and don’t need to get signed approval for images used each time. It is recommended that the photo release permission form is used to obtain signed approval if you would like to use an image for a specific purpose. i.e. In a promotional flyer about the centre.</a:t>
            </a:r>
          </a:p>
          <a:p>
            <a:endParaRPr lang="en-NZ" sz="1600" dirty="0">
              <a:latin typeface="+mj-lt"/>
            </a:endParaRPr>
          </a:p>
          <a:p>
            <a:r>
              <a:rPr lang="en-NZ" sz="1600" dirty="0">
                <a:latin typeface="+mj-lt"/>
              </a:rPr>
              <a:t>Playcentre Aotearoa have undertaken professional photoshoots in Auckland and Christchurch so that we have a larger library of imagery that represents the essence of Playcentre. This imagery is being used in all of our PR campaigns. If you do require imagery, please let us know.</a:t>
            </a:r>
          </a:p>
          <a:p>
            <a:endParaRPr lang="en-NZ" sz="1600" b="1" dirty="0"/>
          </a:p>
        </p:txBody>
      </p:sp>
      <p:pic>
        <p:nvPicPr>
          <p:cNvPr id="5" name="Picture 4" descr="A picture containing person, child, outdoor, boy&#10;&#10;Description automatically generated">
            <a:extLst>
              <a:ext uri="{FF2B5EF4-FFF2-40B4-BE49-F238E27FC236}">
                <a16:creationId xmlns:a16="http://schemas.microsoft.com/office/drawing/2014/main" id="{FA95B982-B2E7-4604-A427-B26A7A36858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32123" y="254236"/>
            <a:ext cx="2557281" cy="1705194"/>
          </a:xfrm>
          <a:prstGeom prst="rect">
            <a:avLst/>
          </a:prstGeom>
        </p:spPr>
      </p:pic>
      <p:pic>
        <p:nvPicPr>
          <p:cNvPr id="7" name="Picture 6" descr="A group of people sitting at a table&#10;&#10;Description automatically generated">
            <a:extLst>
              <a:ext uri="{FF2B5EF4-FFF2-40B4-BE49-F238E27FC236}">
                <a16:creationId xmlns:a16="http://schemas.microsoft.com/office/drawing/2014/main" id="{5C3AA42E-8D10-4C60-934A-9058D0029A0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32123" y="2189364"/>
            <a:ext cx="2557281" cy="1705195"/>
          </a:xfrm>
          <a:prstGeom prst="rect">
            <a:avLst/>
          </a:prstGeom>
        </p:spPr>
      </p:pic>
      <p:pic>
        <p:nvPicPr>
          <p:cNvPr id="9" name="Picture 8" descr="A person sitting at a table&#10;&#10;Description automatically generated">
            <a:extLst>
              <a:ext uri="{FF2B5EF4-FFF2-40B4-BE49-F238E27FC236}">
                <a16:creationId xmlns:a16="http://schemas.microsoft.com/office/drawing/2014/main" id="{42107C64-5725-4BB4-BA89-68E803269D5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32123" y="4045973"/>
            <a:ext cx="2557281" cy="1705195"/>
          </a:xfrm>
          <a:prstGeom prst="rect">
            <a:avLst/>
          </a:prstGeom>
        </p:spPr>
      </p:pic>
    </p:spTree>
    <p:extLst>
      <p:ext uri="{BB962C8B-B14F-4D97-AF65-F5344CB8AC3E}">
        <p14:creationId xmlns:p14="http://schemas.microsoft.com/office/powerpoint/2010/main" val="729691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p:txBody>
          <a:bodyPr>
            <a:normAutofit fontScale="90000"/>
          </a:bodyPr>
          <a:lstStyle/>
          <a:p>
            <a:r>
              <a:rPr lang="en-NZ" sz="3800" b="1" dirty="0">
                <a:solidFill>
                  <a:srgbClr val="804F8B"/>
                </a:solidFill>
                <a:latin typeface="+mn-lt"/>
              </a:rPr>
              <a:t>Website presence</a:t>
            </a:r>
            <a:br>
              <a:rPr lang="en-NZ" sz="3800" dirty="0">
                <a:solidFill>
                  <a:srgbClr val="E9BC1B"/>
                </a:solidFill>
                <a:latin typeface="+mn-lt"/>
              </a:rPr>
            </a:br>
            <a:br>
              <a:rPr lang="en-NZ" sz="3200" dirty="0"/>
            </a:br>
            <a:endParaRPr lang="en-NZ" sz="3200" dirty="0">
              <a:solidFill>
                <a:srgbClr val="E9BC1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38200" y="1412165"/>
            <a:ext cx="10308771" cy="2885662"/>
          </a:xfrm>
          <a:prstGeom prst="rect">
            <a:avLst/>
          </a:prstGeom>
        </p:spPr>
        <p:txBody>
          <a:bodyPr wrap="square">
            <a:spAutoFit/>
          </a:bodyPr>
          <a:lstStyle/>
          <a:p>
            <a:r>
              <a:rPr lang="en-NZ" sz="1600" dirty="0">
                <a:latin typeface="+mj-lt"/>
              </a:rPr>
              <a:t>Every centre has a website profile on the main Playcentre Aotearoa website (</a:t>
            </a:r>
            <a:r>
              <a:rPr lang="en-NZ" sz="1600" u="sng" dirty="0">
                <a:latin typeface="+mj-lt"/>
                <a:hlinkClick r:id="rId2"/>
              </a:rPr>
              <a:t>www.playcentre.org.nz</a:t>
            </a:r>
            <a:r>
              <a:rPr lang="en-NZ" sz="1600" dirty="0">
                <a:latin typeface="+mj-lt"/>
              </a:rPr>
              <a:t>).</a:t>
            </a:r>
          </a:p>
          <a:p>
            <a:endParaRPr lang="en-NZ" sz="1600" dirty="0">
              <a:latin typeface="+mj-lt"/>
            </a:endParaRPr>
          </a:p>
          <a:p>
            <a:r>
              <a:rPr lang="en-NZ" sz="1600" dirty="0">
                <a:latin typeface="+mj-lt"/>
              </a:rPr>
              <a:t>At a national level Playcentre Aotearoa campaigns are directing people back to the Playcentre website and in particular for individuals who are interested in Playcentre to ‘find a centre’ in their local area. Biggest age group of visitors is 25-34.</a:t>
            </a:r>
          </a:p>
          <a:p>
            <a:endParaRPr lang="en-NZ" sz="1600" dirty="0">
              <a:latin typeface="+mj-lt"/>
            </a:endParaRPr>
          </a:p>
          <a:p>
            <a:r>
              <a:rPr lang="en-NZ" sz="1600" dirty="0">
                <a:latin typeface="+mj-lt"/>
              </a:rPr>
              <a:t>Please ensure your website profile and open days are times are up to date. Email any updates you would like through to </a:t>
            </a:r>
            <a:r>
              <a:rPr lang="en-NZ" sz="1600" u="sng" dirty="0">
                <a:latin typeface="+mj-lt"/>
                <a:hlinkClick r:id="rId3"/>
              </a:rPr>
              <a:t>askpr@playcentre.org.nz</a:t>
            </a:r>
            <a:endParaRPr lang="en-NZ" sz="1600" dirty="0">
              <a:latin typeface="+mj-lt"/>
            </a:endParaRPr>
          </a:p>
          <a:p>
            <a:pPr>
              <a:lnSpc>
                <a:spcPct val="150000"/>
              </a:lnSpc>
            </a:pPr>
            <a:endParaRPr lang="en-NZ" sz="1600" b="1" dirty="0">
              <a:latin typeface="+mj-lt"/>
            </a:endParaRPr>
          </a:p>
          <a:p>
            <a:pPr>
              <a:lnSpc>
                <a:spcPct val="150000"/>
              </a:lnSpc>
            </a:pPr>
            <a:endParaRPr lang="en-NZ" sz="1600" b="1" dirty="0">
              <a:latin typeface="+mj-lt"/>
            </a:endParaRPr>
          </a:p>
          <a:p>
            <a:pPr>
              <a:lnSpc>
                <a:spcPct val="150000"/>
              </a:lnSpc>
            </a:pPr>
            <a:endParaRPr lang="en-NZ" sz="1600" b="1" dirty="0"/>
          </a:p>
        </p:txBody>
      </p:sp>
      <p:pic>
        <p:nvPicPr>
          <p:cNvPr id="4" name="Picture 3" descr="A picture containing drawing&#10;&#10;Description automatically generated">
            <a:extLst>
              <a:ext uri="{FF2B5EF4-FFF2-40B4-BE49-F238E27FC236}">
                <a16:creationId xmlns:a16="http://schemas.microsoft.com/office/drawing/2014/main" id="{77438E30-0036-4C85-83A9-9577BBA67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84" y="4278558"/>
            <a:ext cx="1820635" cy="1652945"/>
          </a:xfrm>
          <a:prstGeom prst="rect">
            <a:avLst/>
          </a:prstGeom>
        </p:spPr>
      </p:pic>
      <p:sp>
        <p:nvSpPr>
          <p:cNvPr id="5" name="Speech Bubble: Oval 4">
            <a:extLst>
              <a:ext uri="{FF2B5EF4-FFF2-40B4-BE49-F238E27FC236}">
                <a16:creationId xmlns:a16="http://schemas.microsoft.com/office/drawing/2014/main" id="{83EBCC49-1812-4535-A196-B342F9B87610}"/>
              </a:ext>
            </a:extLst>
          </p:cNvPr>
          <p:cNvSpPr/>
          <p:nvPr/>
        </p:nvSpPr>
        <p:spPr>
          <a:xfrm>
            <a:off x="7932584" y="3583998"/>
            <a:ext cx="2647950" cy="1156513"/>
          </a:xfrm>
          <a:prstGeom prst="wedgeEllipseCallout">
            <a:avLst/>
          </a:prstGeom>
          <a:solidFill>
            <a:srgbClr val="804F8B"/>
          </a:solidFill>
          <a:ln>
            <a:solidFill>
              <a:srgbClr val="5429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 name="TextBox 5">
            <a:extLst>
              <a:ext uri="{FF2B5EF4-FFF2-40B4-BE49-F238E27FC236}">
                <a16:creationId xmlns:a16="http://schemas.microsoft.com/office/drawing/2014/main" id="{5B0823EA-C978-4ED5-81A4-F4245FC3DA6A}"/>
              </a:ext>
            </a:extLst>
          </p:cNvPr>
          <p:cNvSpPr txBox="1"/>
          <p:nvPr/>
        </p:nvSpPr>
        <p:spPr>
          <a:xfrm>
            <a:off x="8089061" y="3845652"/>
            <a:ext cx="2334996" cy="969496"/>
          </a:xfrm>
          <a:prstGeom prst="rect">
            <a:avLst/>
          </a:prstGeom>
          <a:noFill/>
        </p:spPr>
        <p:txBody>
          <a:bodyPr wrap="square" rtlCol="0">
            <a:spAutoFit/>
          </a:bodyPr>
          <a:lstStyle/>
          <a:p>
            <a:pPr algn="ctr"/>
            <a:r>
              <a:rPr lang="en-NZ" sz="1300" dirty="0">
                <a:solidFill>
                  <a:schemeClr val="bg1"/>
                </a:solidFill>
              </a:rPr>
              <a:t>What would Sam like to learn about your centre and encourage her to visit?</a:t>
            </a:r>
          </a:p>
          <a:p>
            <a:endParaRPr lang="en-NZ" dirty="0"/>
          </a:p>
        </p:txBody>
      </p:sp>
    </p:spTree>
    <p:extLst>
      <p:ext uri="{BB962C8B-B14F-4D97-AF65-F5344CB8AC3E}">
        <p14:creationId xmlns:p14="http://schemas.microsoft.com/office/powerpoint/2010/main" val="2731592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p:txBody>
          <a:bodyPr>
            <a:normAutofit fontScale="90000"/>
          </a:bodyPr>
          <a:lstStyle/>
          <a:p>
            <a:r>
              <a:rPr lang="en-NZ" sz="3800" b="1" dirty="0">
                <a:solidFill>
                  <a:srgbClr val="804F8B"/>
                </a:solidFill>
                <a:latin typeface="+mn-lt"/>
              </a:rPr>
              <a:t>Google listing</a:t>
            </a:r>
            <a:br>
              <a:rPr lang="en-NZ" sz="3600" dirty="0">
                <a:solidFill>
                  <a:srgbClr val="E9BC1B"/>
                </a:solidFill>
                <a:latin typeface="+mn-lt"/>
              </a:rPr>
            </a:br>
            <a:br>
              <a:rPr lang="en-NZ" sz="3200" dirty="0"/>
            </a:br>
            <a:endParaRPr lang="en-NZ" sz="3200" dirty="0">
              <a:solidFill>
                <a:srgbClr val="E9BC1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38200" y="1811282"/>
            <a:ext cx="6417624" cy="3378104"/>
          </a:xfrm>
          <a:prstGeom prst="rect">
            <a:avLst/>
          </a:prstGeom>
        </p:spPr>
        <p:txBody>
          <a:bodyPr wrap="square">
            <a:spAutoFit/>
          </a:bodyPr>
          <a:lstStyle/>
          <a:p>
            <a:r>
              <a:rPr lang="en-NZ" sz="1600" dirty="0">
                <a:latin typeface="+mj-lt"/>
              </a:rPr>
              <a:t>Check your centre’s Google Business Listing is up to date and includes the correct address, phone number and open days and times.   </a:t>
            </a:r>
          </a:p>
          <a:p>
            <a:endParaRPr lang="en-NZ" sz="1600" dirty="0">
              <a:latin typeface="+mj-lt"/>
            </a:endParaRPr>
          </a:p>
          <a:p>
            <a:r>
              <a:rPr lang="en-NZ" sz="1600" dirty="0">
                <a:latin typeface="+mj-lt"/>
              </a:rPr>
              <a:t>If time permits, ask members to review the Playcentre and add </a:t>
            </a:r>
            <a:r>
              <a:rPr lang="en-NZ" sz="1600">
                <a:latin typeface="+mj-lt"/>
              </a:rPr>
              <a:t>in photos </a:t>
            </a:r>
            <a:r>
              <a:rPr lang="en-NZ" sz="1600" dirty="0">
                <a:latin typeface="+mj-lt"/>
              </a:rPr>
              <a:t>of </a:t>
            </a:r>
            <a:r>
              <a:rPr lang="en-NZ" sz="1600" dirty="0" err="1">
                <a:latin typeface="+mj-lt"/>
              </a:rPr>
              <a:t>tamariki</a:t>
            </a:r>
            <a:r>
              <a:rPr lang="en-NZ" sz="1600" dirty="0">
                <a:latin typeface="+mj-lt"/>
              </a:rPr>
              <a:t> playing, rather than just the street view image that Google automatically provides.</a:t>
            </a:r>
          </a:p>
          <a:p>
            <a:endParaRPr lang="en-NZ" sz="1600" dirty="0">
              <a:latin typeface="+mj-lt"/>
            </a:endParaRPr>
          </a:p>
          <a:p>
            <a:r>
              <a:rPr lang="en-NZ" sz="1600" dirty="0">
                <a:latin typeface="+mj-lt"/>
              </a:rPr>
              <a:t>If you are unable to edit your Google Business Listing, please email </a:t>
            </a:r>
            <a:r>
              <a:rPr lang="en-NZ" sz="1600" dirty="0">
                <a:latin typeface="+mj-lt"/>
                <a:hlinkClick r:id="rId2"/>
              </a:rPr>
              <a:t>communications@playcentre.org.nz</a:t>
            </a:r>
            <a:r>
              <a:rPr lang="en-NZ" sz="1600" dirty="0">
                <a:latin typeface="+mj-lt"/>
              </a:rPr>
              <a:t> and we can do this for you.</a:t>
            </a:r>
          </a:p>
          <a:p>
            <a:pPr>
              <a:lnSpc>
                <a:spcPct val="150000"/>
              </a:lnSpc>
            </a:pPr>
            <a:endParaRPr lang="en-NZ" sz="1600" b="1" dirty="0"/>
          </a:p>
          <a:p>
            <a:pPr>
              <a:lnSpc>
                <a:spcPct val="150000"/>
              </a:lnSpc>
            </a:pPr>
            <a:endParaRPr lang="en-NZ" sz="1600" b="1" dirty="0"/>
          </a:p>
          <a:p>
            <a:pPr>
              <a:lnSpc>
                <a:spcPct val="150000"/>
              </a:lnSpc>
            </a:pPr>
            <a:endParaRPr lang="en-NZ" sz="1600" b="1" dirty="0"/>
          </a:p>
        </p:txBody>
      </p:sp>
      <p:pic>
        <p:nvPicPr>
          <p:cNvPr id="4" name="Picture 3">
            <a:extLst>
              <a:ext uri="{FF2B5EF4-FFF2-40B4-BE49-F238E27FC236}">
                <a16:creationId xmlns:a16="http://schemas.microsoft.com/office/drawing/2014/main" id="{D5B540E7-EB90-4512-AB71-969B3F418F2F}"/>
              </a:ext>
            </a:extLst>
          </p:cNvPr>
          <p:cNvPicPr>
            <a:picLocks noChangeAspect="1"/>
          </p:cNvPicPr>
          <p:nvPr/>
        </p:nvPicPr>
        <p:blipFill>
          <a:blip r:embed="rId3"/>
          <a:stretch>
            <a:fillRect/>
          </a:stretch>
        </p:blipFill>
        <p:spPr>
          <a:xfrm>
            <a:off x="7583098" y="1069073"/>
            <a:ext cx="3770702" cy="4550847"/>
          </a:xfrm>
          <a:prstGeom prst="rect">
            <a:avLst/>
          </a:prstGeom>
        </p:spPr>
      </p:pic>
    </p:spTree>
    <p:extLst>
      <p:ext uri="{BB962C8B-B14F-4D97-AF65-F5344CB8AC3E}">
        <p14:creationId xmlns:p14="http://schemas.microsoft.com/office/powerpoint/2010/main" val="809318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321333"/>
            <a:ext cx="10515600" cy="1325563"/>
          </a:xfrm>
        </p:spPr>
        <p:txBody>
          <a:bodyPr>
            <a:normAutofit/>
          </a:bodyPr>
          <a:lstStyle/>
          <a:p>
            <a:r>
              <a:rPr lang="en-NZ" sz="3400" b="1" dirty="0">
                <a:solidFill>
                  <a:srgbClr val="804F8B"/>
                </a:solidFill>
                <a:latin typeface="+mn-lt"/>
              </a:rPr>
              <a:t>Promotional Material</a:t>
            </a:r>
            <a:br>
              <a:rPr lang="en-NZ" sz="3200" dirty="0"/>
            </a:br>
            <a:endParaRPr lang="en-NZ" sz="3200" dirty="0">
              <a:solidFill>
                <a:srgbClr val="E9BC1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38203" y="1085850"/>
            <a:ext cx="5999920" cy="5358839"/>
          </a:xfrm>
          <a:prstGeom prst="rect">
            <a:avLst/>
          </a:prstGeom>
        </p:spPr>
        <p:txBody>
          <a:bodyPr wrap="square">
            <a:spAutoFit/>
          </a:bodyPr>
          <a:lstStyle/>
          <a:p>
            <a:pPr>
              <a:lnSpc>
                <a:spcPct val="110000"/>
              </a:lnSpc>
            </a:pPr>
            <a:r>
              <a:rPr lang="en-NZ" sz="1400" dirty="0">
                <a:latin typeface="+mj-lt"/>
              </a:rPr>
              <a:t>We have created high-quality promotional material for Centres to use. There are generic Playcentre branded resources and resources which are editable for your Centre.</a:t>
            </a:r>
          </a:p>
          <a:p>
            <a:pPr>
              <a:lnSpc>
                <a:spcPct val="70000"/>
              </a:lnSpc>
            </a:pPr>
            <a:r>
              <a:rPr lang="en-NZ" sz="1400" b="1" dirty="0"/>
              <a:t> </a:t>
            </a:r>
            <a:endParaRPr lang="en-NZ" sz="1400" dirty="0"/>
          </a:p>
          <a:p>
            <a:pPr>
              <a:lnSpc>
                <a:spcPct val="110000"/>
              </a:lnSpc>
            </a:pPr>
            <a:r>
              <a:rPr lang="en-NZ" sz="1400" b="1" dirty="0"/>
              <a:t>Promotional Material </a:t>
            </a:r>
            <a:endParaRPr lang="en-NZ" sz="1400" dirty="0"/>
          </a:p>
          <a:p>
            <a:pPr marL="285750" lvl="0" indent="-285750">
              <a:lnSpc>
                <a:spcPct val="110000"/>
              </a:lnSpc>
              <a:buFont typeface="Arial"/>
              <a:buChar char="•"/>
            </a:pPr>
            <a:r>
              <a:rPr lang="en-NZ" sz="1400" dirty="0">
                <a:latin typeface="+mj-lt"/>
              </a:rPr>
              <a:t>Flyers (DL, Trifold, A4, A5 Letterbox, postcard) with editable sections in Word</a:t>
            </a:r>
          </a:p>
          <a:p>
            <a:pPr marL="285750" lvl="0" indent="-285750">
              <a:lnSpc>
                <a:spcPct val="110000"/>
              </a:lnSpc>
              <a:buFont typeface="Arial"/>
              <a:buChar char="•"/>
            </a:pPr>
            <a:r>
              <a:rPr lang="en-NZ" sz="1400" dirty="0">
                <a:latin typeface="+mj-lt"/>
              </a:rPr>
              <a:t>Posters (promoting your centre, open days, garage sale, fundraising) with editable sections in Word</a:t>
            </a:r>
          </a:p>
          <a:p>
            <a:pPr marL="285750" lvl="0" indent="-285750">
              <a:lnSpc>
                <a:spcPct val="110000"/>
              </a:lnSpc>
              <a:buFont typeface="Arial"/>
              <a:buChar char="•"/>
            </a:pPr>
            <a:r>
              <a:rPr lang="en-NZ" sz="1400" dirty="0">
                <a:latin typeface="+mj-lt"/>
              </a:rPr>
              <a:t>A2 Posters for events and expos</a:t>
            </a:r>
          </a:p>
          <a:p>
            <a:pPr marL="285750" lvl="0" indent="-285750">
              <a:lnSpc>
                <a:spcPct val="110000"/>
              </a:lnSpc>
              <a:buFont typeface="Arial"/>
              <a:buChar char="•"/>
            </a:pPr>
            <a:r>
              <a:rPr lang="en-NZ" sz="1400" dirty="0">
                <a:latin typeface="+mj-lt"/>
              </a:rPr>
              <a:t>A3 Posters for events</a:t>
            </a:r>
          </a:p>
          <a:p>
            <a:pPr marL="285750" lvl="0" indent="-285750">
              <a:lnSpc>
                <a:spcPct val="110000"/>
              </a:lnSpc>
              <a:buFont typeface="Arial"/>
              <a:buChar char="•"/>
            </a:pPr>
            <a:r>
              <a:rPr lang="en-NZ" sz="1400" dirty="0">
                <a:latin typeface="+mj-lt"/>
              </a:rPr>
              <a:t>Posters promoting a centre (ideal for your key messages)</a:t>
            </a:r>
            <a:br>
              <a:rPr lang="en-NZ" sz="1400" dirty="0">
                <a:latin typeface="+mj-lt"/>
              </a:rPr>
            </a:br>
            <a:r>
              <a:rPr lang="en-NZ" sz="1400" dirty="0">
                <a:latin typeface="+mj-lt"/>
              </a:rPr>
              <a:t>with editable sections in Word</a:t>
            </a:r>
          </a:p>
          <a:p>
            <a:pPr marL="285750" lvl="0" indent="-285750">
              <a:lnSpc>
                <a:spcPct val="110000"/>
              </a:lnSpc>
              <a:buFont typeface="Arial"/>
              <a:buChar char="•"/>
            </a:pPr>
            <a:r>
              <a:rPr lang="en-NZ" sz="1400" dirty="0">
                <a:latin typeface="+mj-lt"/>
              </a:rPr>
              <a:t>Social Media posts</a:t>
            </a:r>
          </a:p>
          <a:p>
            <a:pPr marL="285750" lvl="0" indent="-285750">
              <a:lnSpc>
                <a:spcPct val="110000"/>
              </a:lnSpc>
              <a:buFont typeface="Arial"/>
              <a:buChar char="•"/>
            </a:pPr>
            <a:r>
              <a:rPr lang="en-NZ" sz="1400" dirty="0">
                <a:latin typeface="+mj-lt"/>
              </a:rPr>
              <a:t>Event posters, flyers and invitations </a:t>
            </a:r>
          </a:p>
          <a:p>
            <a:pPr marL="285750" lvl="0" indent="-285750">
              <a:lnSpc>
                <a:spcPct val="110000"/>
              </a:lnSpc>
              <a:buFont typeface="Arial"/>
              <a:buChar char="•"/>
            </a:pPr>
            <a:r>
              <a:rPr lang="en-NZ" sz="1400" dirty="0">
                <a:latin typeface="+mj-lt"/>
              </a:rPr>
              <a:t>Cluster DL flyer with editable sections in PDF</a:t>
            </a:r>
          </a:p>
          <a:p>
            <a:pPr>
              <a:lnSpc>
                <a:spcPct val="70000"/>
              </a:lnSpc>
            </a:pPr>
            <a:r>
              <a:rPr lang="en-NZ" sz="1400" dirty="0">
                <a:latin typeface="+mj-lt"/>
              </a:rPr>
              <a:t> </a:t>
            </a:r>
            <a:r>
              <a:rPr lang="en-NZ" sz="1400" b="1" dirty="0">
                <a:latin typeface="+mj-lt"/>
              </a:rPr>
              <a:t> </a:t>
            </a:r>
            <a:endParaRPr lang="en-NZ" sz="1400" dirty="0">
              <a:latin typeface="+mj-lt"/>
            </a:endParaRPr>
          </a:p>
          <a:p>
            <a:pPr>
              <a:lnSpc>
                <a:spcPct val="110000"/>
              </a:lnSpc>
            </a:pPr>
            <a:r>
              <a:rPr lang="en-NZ" sz="1400" dirty="0">
                <a:latin typeface="+mj-lt"/>
              </a:rPr>
              <a:t>*These templates are available on the website in the log-in area under </a:t>
            </a:r>
            <a:r>
              <a:rPr lang="en-NZ" sz="1400" dirty="0">
                <a:latin typeface="+mj-lt"/>
                <a:hlinkClick r:id="rId2"/>
              </a:rPr>
              <a:t>PR and Communications</a:t>
            </a:r>
            <a:r>
              <a:rPr lang="en-NZ" sz="1400" dirty="0">
                <a:latin typeface="+mj-lt"/>
              </a:rPr>
              <a:t>. These have been designed so that you don’t have to reinvent the wheel. They are editable in either Word or Adobe PDF. We are continually designing more and welcome feedback to </a:t>
            </a:r>
            <a:r>
              <a:rPr lang="en-NZ" sz="1400" u="sng" dirty="0">
                <a:latin typeface="+mj-lt"/>
                <a:hlinkClick r:id="rId3"/>
              </a:rPr>
              <a:t>communications@playcentre.org.nz</a:t>
            </a:r>
            <a:endParaRPr lang="en-NZ" sz="1400" dirty="0">
              <a:latin typeface="+mj-lt"/>
            </a:endParaRPr>
          </a:p>
          <a:p>
            <a:pPr>
              <a:lnSpc>
                <a:spcPct val="110000"/>
              </a:lnSpc>
            </a:pPr>
            <a:endParaRPr lang="en-NZ" sz="1400" b="1" dirty="0"/>
          </a:p>
          <a:p>
            <a:pPr>
              <a:lnSpc>
                <a:spcPct val="110000"/>
              </a:lnSpc>
            </a:pPr>
            <a:endParaRPr lang="en-NZ" sz="1400" b="1" dirty="0"/>
          </a:p>
          <a:p>
            <a:pPr>
              <a:lnSpc>
                <a:spcPct val="110000"/>
              </a:lnSpc>
            </a:pPr>
            <a:endParaRPr lang="en-NZ" sz="1400" b="1" dirty="0"/>
          </a:p>
        </p:txBody>
      </p:sp>
      <p:pic>
        <p:nvPicPr>
          <p:cNvPr id="6" name="Picture 5" descr="A picture containing text&#10;&#10;Description automatically generated">
            <a:extLst>
              <a:ext uri="{FF2B5EF4-FFF2-40B4-BE49-F238E27FC236}">
                <a16:creationId xmlns:a16="http://schemas.microsoft.com/office/drawing/2014/main" id="{14A229EC-CB6B-D50F-A7C0-0DC932D15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5795" y="1533570"/>
            <a:ext cx="5141923" cy="3635111"/>
          </a:xfrm>
          <a:prstGeom prst="rect">
            <a:avLst/>
          </a:prstGeom>
        </p:spPr>
      </p:pic>
    </p:spTree>
    <p:extLst>
      <p:ext uri="{BB962C8B-B14F-4D97-AF65-F5344CB8AC3E}">
        <p14:creationId xmlns:p14="http://schemas.microsoft.com/office/powerpoint/2010/main" val="1223188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p:txBody>
          <a:bodyPr>
            <a:normAutofit/>
          </a:bodyPr>
          <a:lstStyle/>
          <a:p>
            <a:r>
              <a:rPr lang="en-NZ" sz="3400" b="1" dirty="0">
                <a:solidFill>
                  <a:srgbClr val="804F8B"/>
                </a:solidFill>
                <a:latin typeface="+mn-lt"/>
              </a:rPr>
              <a:t>Branded signage</a:t>
            </a:r>
            <a:endParaRPr lang="en-NZ" sz="3400" dirty="0">
              <a:solidFill>
                <a:srgbClr val="804F8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38200" y="1357313"/>
            <a:ext cx="6807021" cy="4278094"/>
          </a:xfrm>
          <a:prstGeom prst="rect">
            <a:avLst/>
          </a:prstGeom>
        </p:spPr>
        <p:txBody>
          <a:bodyPr wrap="square">
            <a:spAutoFit/>
          </a:bodyPr>
          <a:lstStyle/>
          <a:p>
            <a:pPr algn="just"/>
            <a:r>
              <a:rPr lang="en-NZ" sz="1600" dirty="0">
                <a:latin typeface="+mj-lt"/>
              </a:rPr>
              <a:t>Ensure that you have up-to-date </a:t>
            </a:r>
            <a:r>
              <a:rPr lang="en-NZ" sz="1600" b="1" dirty="0">
                <a:latin typeface="+mj-lt"/>
              </a:rPr>
              <a:t>signage </a:t>
            </a:r>
            <a:r>
              <a:rPr lang="en-NZ" sz="1600" dirty="0">
                <a:latin typeface="+mj-lt"/>
              </a:rPr>
              <a:t>that shows where your centre is so that potential members can easily find it or be directed to it. Also, include your contact details and open days and times.</a:t>
            </a:r>
          </a:p>
          <a:p>
            <a:pPr algn="just"/>
            <a:endParaRPr lang="en-NZ" sz="1600" dirty="0">
              <a:latin typeface="+mj-lt"/>
            </a:endParaRPr>
          </a:p>
          <a:p>
            <a:pPr algn="just"/>
            <a:r>
              <a:rPr lang="en-NZ" sz="1600" dirty="0">
                <a:latin typeface="+mj-lt"/>
              </a:rPr>
              <a:t>A lot of centres have requested </a:t>
            </a:r>
            <a:r>
              <a:rPr lang="en-NZ" sz="1600" b="1" dirty="0">
                <a:latin typeface="+mj-lt"/>
              </a:rPr>
              <a:t>teardrop or feather flags </a:t>
            </a:r>
            <a:r>
              <a:rPr lang="en-NZ" sz="1600" dirty="0">
                <a:latin typeface="+mj-lt"/>
              </a:rPr>
              <a:t>to be able to put outside when they are open or at events to increase exposure.</a:t>
            </a:r>
          </a:p>
          <a:p>
            <a:pPr algn="just"/>
            <a:endParaRPr lang="en-NZ" sz="1600" dirty="0">
              <a:latin typeface="+mj-lt"/>
            </a:endParaRPr>
          </a:p>
          <a:p>
            <a:pPr algn="just"/>
            <a:r>
              <a:rPr lang="en-NZ" sz="1600" dirty="0">
                <a:latin typeface="+mj-lt"/>
              </a:rPr>
              <a:t>There are several templates available in our </a:t>
            </a:r>
            <a:r>
              <a:rPr lang="en-NZ" sz="1600" b="1" dirty="0">
                <a:latin typeface="+mj-lt"/>
                <a:hlinkClick r:id="rId2"/>
              </a:rPr>
              <a:t>signage procedures</a:t>
            </a:r>
            <a:r>
              <a:rPr lang="en-NZ" sz="1600" dirty="0">
                <a:latin typeface="+mj-lt"/>
              </a:rPr>
              <a:t>. </a:t>
            </a:r>
          </a:p>
          <a:p>
            <a:pPr algn="just"/>
            <a:endParaRPr lang="en-NZ" sz="1600" dirty="0">
              <a:latin typeface="+mj-lt"/>
            </a:endParaRPr>
          </a:p>
          <a:p>
            <a:pPr algn="just"/>
            <a:r>
              <a:rPr lang="en-US" sz="1600" dirty="0">
                <a:latin typeface="+mj-lt"/>
              </a:rPr>
              <a:t>It is recommended that you purchase your signage through one of our </a:t>
            </a:r>
            <a:r>
              <a:rPr lang="en-US" sz="1600" b="1" dirty="0">
                <a:latin typeface="+mj-lt"/>
              </a:rPr>
              <a:t>preferred suppliers</a:t>
            </a:r>
            <a:r>
              <a:rPr lang="en-US" sz="1600" dirty="0">
                <a:latin typeface="+mj-lt"/>
              </a:rPr>
              <a:t>. They will </a:t>
            </a:r>
            <a:r>
              <a:rPr lang="en-US" sz="1600" dirty="0" err="1">
                <a:latin typeface="+mj-lt"/>
              </a:rPr>
              <a:t>organise</a:t>
            </a:r>
            <a:r>
              <a:rPr lang="en-US" sz="1600" dirty="0">
                <a:latin typeface="+mj-lt"/>
              </a:rPr>
              <a:t> design, print and installation of any Playcentre signage you may require. They have the correct branding files and are briefed on what is required. Also, the more that </a:t>
            </a:r>
            <a:r>
              <a:rPr lang="en-US" sz="1600" dirty="0" err="1">
                <a:latin typeface="+mj-lt"/>
              </a:rPr>
              <a:t>centres</a:t>
            </a:r>
            <a:r>
              <a:rPr lang="en-US" sz="1600" dirty="0">
                <a:latin typeface="+mj-lt"/>
              </a:rPr>
              <a:t> use them, the lower the price will be.  </a:t>
            </a:r>
            <a:r>
              <a:rPr lang="en-US" sz="1600" dirty="0" err="1">
                <a:latin typeface="+mj-lt"/>
              </a:rPr>
              <a:t>ignage</a:t>
            </a:r>
            <a:r>
              <a:rPr lang="en-US" sz="1600" dirty="0">
                <a:latin typeface="+mj-lt"/>
              </a:rPr>
              <a:t> must be approved by   </a:t>
            </a:r>
            <a:endParaRPr lang="en-NZ" sz="1600" dirty="0">
              <a:latin typeface="+mj-lt"/>
            </a:endParaRPr>
          </a:p>
          <a:p>
            <a:pPr algn="just"/>
            <a:endParaRPr lang="en-NZ" sz="1600" dirty="0">
              <a:latin typeface="+mj-lt"/>
            </a:endParaRPr>
          </a:p>
          <a:p>
            <a:pPr algn="just"/>
            <a:r>
              <a:rPr lang="en-NZ" sz="1600" dirty="0">
                <a:latin typeface="+mj-lt"/>
              </a:rPr>
              <a:t>If you don’t have a </a:t>
            </a:r>
            <a:r>
              <a:rPr lang="en-NZ" sz="1600" b="1" dirty="0">
                <a:latin typeface="+mj-lt"/>
              </a:rPr>
              <a:t>yellow road sign </a:t>
            </a:r>
            <a:r>
              <a:rPr lang="en-NZ" sz="1600" dirty="0">
                <a:latin typeface="+mj-lt"/>
              </a:rPr>
              <a:t>at the beginning of your street saying ‘Playcentre’ please contact your Regional Property Coordinator.</a:t>
            </a:r>
            <a:endParaRPr lang="en-NZ" sz="1600" b="1" dirty="0"/>
          </a:p>
        </p:txBody>
      </p:sp>
      <p:pic>
        <p:nvPicPr>
          <p:cNvPr id="4" name="Picture 3">
            <a:extLst>
              <a:ext uri="{FF2B5EF4-FFF2-40B4-BE49-F238E27FC236}">
                <a16:creationId xmlns:a16="http://schemas.microsoft.com/office/drawing/2014/main" id="{3C8D0D3C-1B0E-435E-9C0A-AA22609C55C9}"/>
              </a:ext>
            </a:extLst>
          </p:cNvPr>
          <p:cNvPicPr>
            <a:picLocks noChangeAspect="1"/>
          </p:cNvPicPr>
          <p:nvPr/>
        </p:nvPicPr>
        <p:blipFill>
          <a:blip r:embed="rId3"/>
          <a:stretch>
            <a:fillRect/>
          </a:stretch>
        </p:blipFill>
        <p:spPr>
          <a:xfrm>
            <a:off x="8851264" y="598781"/>
            <a:ext cx="2679130" cy="2072319"/>
          </a:xfrm>
          <a:prstGeom prst="rect">
            <a:avLst/>
          </a:prstGeom>
        </p:spPr>
      </p:pic>
      <p:pic>
        <p:nvPicPr>
          <p:cNvPr id="7" name="Picture 6">
            <a:extLst>
              <a:ext uri="{FF2B5EF4-FFF2-40B4-BE49-F238E27FC236}">
                <a16:creationId xmlns:a16="http://schemas.microsoft.com/office/drawing/2014/main" id="{89DB4CBB-4083-4A5F-B150-C93CE24AC7EC}"/>
              </a:ext>
            </a:extLst>
          </p:cNvPr>
          <p:cNvPicPr>
            <a:picLocks noChangeAspect="1"/>
          </p:cNvPicPr>
          <p:nvPr/>
        </p:nvPicPr>
        <p:blipFill>
          <a:blip r:embed="rId4"/>
          <a:stretch>
            <a:fillRect/>
          </a:stretch>
        </p:blipFill>
        <p:spPr>
          <a:xfrm>
            <a:off x="9008198" y="2896469"/>
            <a:ext cx="1440117" cy="2867172"/>
          </a:xfrm>
          <a:prstGeom prst="rect">
            <a:avLst/>
          </a:prstGeom>
        </p:spPr>
      </p:pic>
      <p:pic>
        <p:nvPicPr>
          <p:cNvPr id="8" name="Picture 7">
            <a:extLst>
              <a:ext uri="{FF2B5EF4-FFF2-40B4-BE49-F238E27FC236}">
                <a16:creationId xmlns:a16="http://schemas.microsoft.com/office/drawing/2014/main" id="{88EE29CA-174D-4584-9815-4F09B3CFE7F3}"/>
              </a:ext>
            </a:extLst>
          </p:cNvPr>
          <p:cNvPicPr>
            <a:picLocks noChangeAspect="1"/>
          </p:cNvPicPr>
          <p:nvPr/>
        </p:nvPicPr>
        <p:blipFill>
          <a:blip r:embed="rId5"/>
          <a:stretch>
            <a:fillRect/>
          </a:stretch>
        </p:blipFill>
        <p:spPr>
          <a:xfrm>
            <a:off x="10090668" y="3772056"/>
            <a:ext cx="1126911" cy="1797692"/>
          </a:xfrm>
          <a:prstGeom prst="rect">
            <a:avLst/>
          </a:prstGeom>
        </p:spPr>
      </p:pic>
    </p:spTree>
    <p:extLst>
      <p:ext uri="{BB962C8B-B14F-4D97-AF65-F5344CB8AC3E}">
        <p14:creationId xmlns:p14="http://schemas.microsoft.com/office/powerpoint/2010/main" val="1957484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504825" y="382204"/>
            <a:ext cx="10515600" cy="1325563"/>
          </a:xfrm>
        </p:spPr>
        <p:txBody>
          <a:bodyPr>
            <a:normAutofit/>
          </a:bodyPr>
          <a:lstStyle/>
          <a:p>
            <a:r>
              <a:rPr lang="mi-NZ" sz="3400" b="1" dirty="0">
                <a:solidFill>
                  <a:srgbClr val="542988"/>
                </a:solidFill>
                <a:latin typeface="+mn-lt"/>
              </a:rPr>
              <a:t>K</a:t>
            </a:r>
            <a:r>
              <a:rPr lang="en-NZ" sz="3400" b="1" dirty="0" err="1">
                <a:solidFill>
                  <a:srgbClr val="542988"/>
                </a:solidFill>
                <a:latin typeface="+mn-lt"/>
              </a:rPr>
              <a:t>arakia</a:t>
            </a:r>
            <a:r>
              <a:rPr lang="en-NZ" sz="3400" b="1" dirty="0">
                <a:solidFill>
                  <a:srgbClr val="542988"/>
                </a:solidFill>
                <a:latin typeface="+mn-lt"/>
              </a:rPr>
              <a:t> </a:t>
            </a:r>
            <a:r>
              <a:rPr lang="en-NZ" sz="3400" b="1" dirty="0" err="1">
                <a:solidFill>
                  <a:srgbClr val="542988"/>
                </a:solidFill>
                <a:latin typeface="+mn-lt"/>
              </a:rPr>
              <a:t>Timatanga</a:t>
            </a:r>
            <a:endParaRPr lang="en-NZ" sz="3400" b="1" dirty="0">
              <a:solidFill>
                <a:srgbClr val="542988"/>
              </a:solidFill>
              <a:latin typeface="+mn-lt"/>
            </a:endParaRPr>
          </a:p>
        </p:txBody>
      </p:sp>
      <p:sp>
        <p:nvSpPr>
          <p:cNvPr id="5" name="Rectangle 4">
            <a:extLst>
              <a:ext uri="{FF2B5EF4-FFF2-40B4-BE49-F238E27FC236}">
                <a16:creationId xmlns:a16="http://schemas.microsoft.com/office/drawing/2014/main" id="{45459195-EF4E-495F-880D-2274CEE81112}"/>
              </a:ext>
            </a:extLst>
          </p:cNvPr>
          <p:cNvSpPr/>
          <p:nvPr/>
        </p:nvSpPr>
        <p:spPr>
          <a:xfrm>
            <a:off x="0" y="5674886"/>
            <a:ext cx="12192000" cy="1203819"/>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3505199" y="1997701"/>
            <a:ext cx="6315075" cy="2270109"/>
          </a:xfrm>
          <a:prstGeom prst="rect">
            <a:avLst/>
          </a:prstGeom>
        </p:spPr>
        <p:txBody>
          <a:bodyPr wrap="square">
            <a:spAutoFit/>
          </a:bodyPr>
          <a:lstStyle/>
          <a:p>
            <a:pPr>
              <a:lnSpc>
                <a:spcPct val="150000"/>
              </a:lnSpc>
            </a:pPr>
            <a:endParaRPr lang="en-NZ" sz="1600" b="1" dirty="0"/>
          </a:p>
          <a:p>
            <a:pPr>
              <a:lnSpc>
                <a:spcPct val="150000"/>
              </a:lnSpc>
            </a:pPr>
            <a:endParaRPr lang="en-NZ" sz="1600" b="1" dirty="0"/>
          </a:p>
          <a:p>
            <a:pPr>
              <a:lnSpc>
                <a:spcPct val="150000"/>
              </a:lnSpc>
            </a:pPr>
            <a:endParaRPr lang="en-NZ" sz="1600" b="1" dirty="0"/>
          </a:p>
          <a:p>
            <a:pPr>
              <a:lnSpc>
                <a:spcPct val="150000"/>
              </a:lnSpc>
            </a:pPr>
            <a:endParaRPr lang="en-NZ" sz="1600" b="1" dirty="0"/>
          </a:p>
          <a:p>
            <a:pPr>
              <a:lnSpc>
                <a:spcPct val="150000"/>
              </a:lnSpc>
            </a:pPr>
            <a:endParaRPr lang="en-NZ" sz="1600" b="1" dirty="0"/>
          </a:p>
          <a:p>
            <a:pPr>
              <a:lnSpc>
                <a:spcPct val="150000"/>
              </a:lnSpc>
            </a:pPr>
            <a:endParaRPr lang="en-NZ" sz="1600" b="1" dirty="0"/>
          </a:p>
        </p:txBody>
      </p:sp>
      <p:graphicFrame>
        <p:nvGraphicFramePr>
          <p:cNvPr id="6" name="Table 5">
            <a:extLst>
              <a:ext uri="{FF2B5EF4-FFF2-40B4-BE49-F238E27FC236}">
                <a16:creationId xmlns:a16="http://schemas.microsoft.com/office/drawing/2014/main" id="{48C6EBDA-F1F4-4CFB-11E4-6F87307BF01F}"/>
              </a:ext>
            </a:extLst>
          </p:cNvPr>
          <p:cNvGraphicFramePr>
            <a:graphicFrameLocks noGrp="1"/>
          </p:cNvGraphicFramePr>
          <p:nvPr>
            <p:extLst>
              <p:ext uri="{D42A27DB-BD31-4B8C-83A1-F6EECF244321}">
                <p14:modId xmlns:p14="http://schemas.microsoft.com/office/powerpoint/2010/main" val="2950704007"/>
              </p:ext>
            </p:extLst>
          </p:nvPr>
        </p:nvGraphicFramePr>
        <p:xfrm>
          <a:off x="504825" y="1435848"/>
          <a:ext cx="8128000" cy="3393813"/>
        </p:xfrm>
        <a:graphic>
          <a:graphicData uri="http://schemas.openxmlformats.org/drawingml/2006/table">
            <a:tbl>
              <a:tblPr firstRow="1" bandRow="1">
                <a:tableStyleId>{5C22544A-7EE6-4342-B048-85BDC9FD1C3A}</a:tableStyleId>
              </a:tblPr>
              <a:tblGrid>
                <a:gridCol w="3171825">
                  <a:extLst>
                    <a:ext uri="{9D8B030D-6E8A-4147-A177-3AD203B41FA5}">
                      <a16:colId xmlns:a16="http://schemas.microsoft.com/office/drawing/2014/main" val="1449552716"/>
                    </a:ext>
                  </a:extLst>
                </a:gridCol>
                <a:gridCol w="4956175">
                  <a:extLst>
                    <a:ext uri="{9D8B030D-6E8A-4147-A177-3AD203B41FA5}">
                      <a16:colId xmlns:a16="http://schemas.microsoft.com/office/drawing/2014/main" val="2279649337"/>
                    </a:ext>
                  </a:extLst>
                </a:gridCol>
              </a:tblGrid>
              <a:tr h="3393813">
                <a:tc>
                  <a:txBody>
                    <a:bodyPr/>
                    <a:lstStyle/>
                    <a:p>
                      <a:r>
                        <a:rPr lang="mi-NZ" dirty="0">
                          <a:solidFill>
                            <a:schemeClr val="tx1"/>
                          </a:solidFill>
                        </a:rPr>
                        <a:t>Tūtawa mai i runga</a:t>
                      </a:r>
                    </a:p>
                    <a:p>
                      <a:r>
                        <a:rPr lang="mi-NZ" dirty="0">
                          <a:solidFill>
                            <a:schemeClr val="tx1"/>
                          </a:solidFill>
                        </a:rPr>
                        <a:t>Tūtawa mai i raro</a:t>
                      </a:r>
                    </a:p>
                    <a:p>
                      <a:r>
                        <a:rPr lang="mi-NZ" dirty="0">
                          <a:solidFill>
                            <a:schemeClr val="tx1"/>
                          </a:solidFill>
                        </a:rPr>
                        <a:t>Tūtawa mai i roto</a:t>
                      </a:r>
                    </a:p>
                    <a:p>
                      <a:r>
                        <a:rPr lang="mi-NZ" dirty="0">
                          <a:solidFill>
                            <a:schemeClr val="tx1"/>
                          </a:solidFill>
                        </a:rPr>
                        <a:t>Tūtawa mai i waho</a:t>
                      </a:r>
                    </a:p>
                    <a:p>
                      <a:r>
                        <a:rPr lang="mi-NZ" dirty="0">
                          <a:solidFill>
                            <a:schemeClr val="tx1"/>
                          </a:solidFill>
                        </a:rPr>
                        <a:t>Kia tau ai</a:t>
                      </a:r>
                    </a:p>
                    <a:p>
                      <a:r>
                        <a:rPr lang="mi-NZ" dirty="0">
                          <a:solidFill>
                            <a:schemeClr val="tx1"/>
                          </a:solidFill>
                        </a:rPr>
                        <a:t>Te mauri tū, te mauri ora</a:t>
                      </a:r>
                    </a:p>
                    <a:p>
                      <a:r>
                        <a:rPr lang="mi-NZ" dirty="0">
                          <a:solidFill>
                            <a:schemeClr val="tx1"/>
                          </a:solidFill>
                        </a:rPr>
                        <a:t>Ki te katoa</a:t>
                      </a:r>
                    </a:p>
                    <a:p>
                      <a:r>
                        <a:rPr lang="mi-NZ" dirty="0">
                          <a:solidFill>
                            <a:schemeClr val="tx1"/>
                          </a:solidFill>
                        </a:rPr>
                        <a:t>Haumai ē, hūi ē, tāiki ē.</a:t>
                      </a:r>
                    </a:p>
                    <a:p>
                      <a:endParaRPr lang="en-NZ" dirty="0"/>
                    </a:p>
                  </a:txBody>
                  <a:tcPr>
                    <a:noFill/>
                  </a:tcPr>
                </a:tc>
                <a:tc>
                  <a:txBody>
                    <a:bodyPr/>
                    <a:lstStyle/>
                    <a:p>
                      <a:r>
                        <a:rPr lang="mi-NZ" dirty="0">
                          <a:solidFill>
                            <a:schemeClr val="tx1"/>
                          </a:solidFill>
                        </a:rPr>
                        <a:t>Come forth from above, below, </a:t>
                      </a:r>
                    </a:p>
                    <a:p>
                      <a:r>
                        <a:rPr lang="mi-NZ" dirty="0">
                          <a:solidFill>
                            <a:schemeClr val="tx1"/>
                          </a:solidFill>
                        </a:rPr>
                        <a:t>within and from the environment</a:t>
                      </a:r>
                    </a:p>
                    <a:p>
                      <a:endParaRPr lang="mi-NZ" dirty="0">
                        <a:solidFill>
                          <a:schemeClr val="tx1"/>
                        </a:solidFill>
                      </a:endParaRPr>
                    </a:p>
                    <a:p>
                      <a:r>
                        <a:rPr lang="mi-NZ" dirty="0">
                          <a:solidFill>
                            <a:schemeClr val="tx1"/>
                          </a:solidFill>
                        </a:rPr>
                        <a:t>Vitality and wellbeing for all</a:t>
                      </a:r>
                    </a:p>
                    <a:p>
                      <a:endParaRPr lang="mi-NZ" dirty="0">
                        <a:solidFill>
                          <a:schemeClr val="tx1"/>
                        </a:solidFill>
                      </a:endParaRPr>
                    </a:p>
                    <a:p>
                      <a:r>
                        <a:rPr lang="mi-NZ" dirty="0">
                          <a:solidFill>
                            <a:schemeClr val="tx1"/>
                          </a:solidFill>
                        </a:rPr>
                        <a:t>Stengthened in unity.</a:t>
                      </a:r>
                    </a:p>
                    <a:p>
                      <a:endParaRPr lang="en-NZ" dirty="0"/>
                    </a:p>
                    <a:p>
                      <a:r>
                        <a:rPr lang="en-NZ" sz="1600" i="1" dirty="0" err="1">
                          <a:solidFill>
                            <a:schemeClr val="tx1"/>
                          </a:solidFill>
                        </a:rPr>
                        <a:t>Nā</a:t>
                      </a:r>
                      <a:r>
                        <a:rPr lang="en-NZ" sz="1600" i="1" dirty="0">
                          <a:solidFill>
                            <a:schemeClr val="tx1"/>
                          </a:solidFill>
                        </a:rPr>
                        <a:t> Scotty Morrison</a:t>
                      </a:r>
                    </a:p>
                  </a:txBody>
                  <a:tcPr>
                    <a:noFill/>
                  </a:tcPr>
                </a:tc>
                <a:extLst>
                  <a:ext uri="{0D108BD9-81ED-4DB2-BD59-A6C34878D82A}">
                    <a16:rowId xmlns:a16="http://schemas.microsoft.com/office/drawing/2014/main" val="2679376123"/>
                  </a:ext>
                </a:extLst>
              </a:tr>
            </a:tbl>
          </a:graphicData>
        </a:graphic>
      </p:graphicFrame>
    </p:spTree>
    <p:extLst>
      <p:ext uri="{BB962C8B-B14F-4D97-AF65-F5344CB8AC3E}">
        <p14:creationId xmlns:p14="http://schemas.microsoft.com/office/powerpoint/2010/main" val="2027440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p:txBody>
          <a:bodyPr>
            <a:normAutofit/>
          </a:bodyPr>
          <a:lstStyle/>
          <a:p>
            <a:r>
              <a:rPr lang="en-NZ" sz="3400" b="1" dirty="0">
                <a:solidFill>
                  <a:srgbClr val="804F8B"/>
                </a:solidFill>
                <a:latin typeface="+mn-lt"/>
              </a:rPr>
              <a:t>Branded merchandise</a:t>
            </a:r>
            <a:br>
              <a:rPr lang="en-NZ" sz="3200" dirty="0"/>
            </a:br>
            <a:endParaRPr lang="en-NZ" sz="3200" dirty="0">
              <a:solidFill>
                <a:srgbClr val="E9BC1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38200" y="1449332"/>
            <a:ext cx="10296526" cy="2431435"/>
          </a:xfrm>
          <a:prstGeom prst="rect">
            <a:avLst/>
          </a:prstGeom>
        </p:spPr>
        <p:txBody>
          <a:bodyPr wrap="square">
            <a:spAutoFit/>
          </a:bodyPr>
          <a:lstStyle/>
          <a:p>
            <a:r>
              <a:rPr lang="en-NZ" sz="1600" dirty="0">
                <a:latin typeface="+mj-lt"/>
              </a:rPr>
              <a:t>Branded merchandise can create unity, heighten awareness in communities and increase brand recognition for your centre. They are also often used as fundraisers.</a:t>
            </a:r>
          </a:p>
          <a:p>
            <a:endParaRPr lang="en-NZ" sz="1600" dirty="0">
              <a:latin typeface="+mj-lt"/>
            </a:endParaRPr>
          </a:p>
          <a:p>
            <a:r>
              <a:rPr lang="en-NZ" sz="1600" dirty="0">
                <a:latin typeface="+mj-lt"/>
              </a:rPr>
              <a:t>Our </a:t>
            </a:r>
            <a:r>
              <a:rPr lang="en-NZ" sz="1600" b="1" dirty="0">
                <a:latin typeface="+mj-lt"/>
                <a:hlinkClick r:id="rId2"/>
              </a:rPr>
              <a:t>branded merchandise procedures </a:t>
            </a:r>
            <a:r>
              <a:rPr lang="en-NZ" sz="1600" dirty="0">
                <a:latin typeface="+mj-lt"/>
              </a:rPr>
              <a:t>are available on the website and provide ideas, templates and designs as well as a merchandise checklist and preferred suppliers.</a:t>
            </a:r>
          </a:p>
          <a:p>
            <a:pPr>
              <a:lnSpc>
                <a:spcPct val="150000"/>
              </a:lnSpc>
            </a:pPr>
            <a:endParaRPr lang="en-NZ" sz="1600" b="1" dirty="0"/>
          </a:p>
          <a:p>
            <a:pPr>
              <a:lnSpc>
                <a:spcPct val="150000"/>
              </a:lnSpc>
            </a:pPr>
            <a:endParaRPr lang="en-NZ" sz="1600" b="1" dirty="0"/>
          </a:p>
          <a:p>
            <a:pPr>
              <a:lnSpc>
                <a:spcPct val="150000"/>
              </a:lnSpc>
            </a:pPr>
            <a:endParaRPr lang="en-NZ" sz="1600" b="1" dirty="0"/>
          </a:p>
        </p:txBody>
      </p:sp>
      <p:pic>
        <p:nvPicPr>
          <p:cNvPr id="4" name="Picture 3">
            <a:extLst>
              <a:ext uri="{FF2B5EF4-FFF2-40B4-BE49-F238E27FC236}">
                <a16:creationId xmlns:a16="http://schemas.microsoft.com/office/drawing/2014/main" id="{FBBA15B8-D1C7-42D5-BBDD-AB94E05BE5AD}"/>
              </a:ext>
            </a:extLst>
          </p:cNvPr>
          <p:cNvPicPr>
            <a:picLocks noChangeAspect="1"/>
          </p:cNvPicPr>
          <p:nvPr/>
        </p:nvPicPr>
        <p:blipFill>
          <a:blip r:embed="rId3"/>
          <a:stretch>
            <a:fillRect/>
          </a:stretch>
        </p:blipFill>
        <p:spPr>
          <a:xfrm>
            <a:off x="3779078" y="2774895"/>
            <a:ext cx="4633843" cy="303888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73987FBC-7B97-AAD2-2402-2D509066B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2921" y="3024742"/>
            <a:ext cx="1947909" cy="2501292"/>
          </a:xfrm>
          <a:prstGeom prst="rect">
            <a:avLst/>
          </a:prstGeom>
        </p:spPr>
      </p:pic>
    </p:spTree>
    <p:extLst>
      <p:ext uri="{BB962C8B-B14F-4D97-AF65-F5344CB8AC3E}">
        <p14:creationId xmlns:p14="http://schemas.microsoft.com/office/powerpoint/2010/main" val="880800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4468" y="376975"/>
            <a:ext cx="10515600" cy="1325563"/>
          </a:xfrm>
        </p:spPr>
        <p:txBody>
          <a:bodyPr>
            <a:normAutofit/>
          </a:bodyPr>
          <a:lstStyle/>
          <a:p>
            <a:r>
              <a:rPr lang="en-NZ" sz="3400" b="1" dirty="0">
                <a:solidFill>
                  <a:srgbClr val="804F8B"/>
                </a:solidFill>
                <a:latin typeface="+mn-lt"/>
              </a:rPr>
              <a:t>Media Coverage</a:t>
            </a:r>
            <a:endParaRPr lang="en-NZ" sz="3400" dirty="0">
              <a:solidFill>
                <a:srgbClr val="804F8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38199" y="1811282"/>
            <a:ext cx="10308771" cy="1200329"/>
          </a:xfrm>
          <a:prstGeom prst="rect">
            <a:avLst/>
          </a:prstGeom>
        </p:spPr>
        <p:txBody>
          <a:bodyPr wrap="square">
            <a:spAutoFit/>
          </a:bodyPr>
          <a:lstStyle/>
          <a:p>
            <a:pPr>
              <a:lnSpc>
                <a:spcPct val="150000"/>
              </a:lnSpc>
            </a:pPr>
            <a:endParaRPr lang="en-NZ" sz="1600" b="1" dirty="0"/>
          </a:p>
          <a:p>
            <a:pPr>
              <a:lnSpc>
                <a:spcPct val="150000"/>
              </a:lnSpc>
            </a:pPr>
            <a:endParaRPr lang="en-NZ" sz="1600" b="1" dirty="0"/>
          </a:p>
          <a:p>
            <a:pPr>
              <a:lnSpc>
                <a:spcPct val="150000"/>
              </a:lnSpc>
            </a:pPr>
            <a:endParaRPr lang="en-NZ" sz="1600" b="1" dirty="0"/>
          </a:p>
        </p:txBody>
      </p:sp>
      <p:sp>
        <p:nvSpPr>
          <p:cNvPr id="4" name="TextBox 3">
            <a:extLst>
              <a:ext uri="{FF2B5EF4-FFF2-40B4-BE49-F238E27FC236}">
                <a16:creationId xmlns:a16="http://schemas.microsoft.com/office/drawing/2014/main" id="{7BB614A2-4A51-446D-9145-89E6185628EA}"/>
              </a:ext>
            </a:extLst>
          </p:cNvPr>
          <p:cNvSpPr txBox="1"/>
          <p:nvPr/>
        </p:nvSpPr>
        <p:spPr>
          <a:xfrm>
            <a:off x="838199" y="1556297"/>
            <a:ext cx="6375335" cy="3913635"/>
          </a:xfrm>
          <a:prstGeom prst="rect">
            <a:avLst/>
          </a:prstGeom>
          <a:noFill/>
        </p:spPr>
        <p:txBody>
          <a:bodyPr wrap="square" rtlCol="0">
            <a:spAutoFit/>
          </a:bodyPr>
          <a:lstStyle/>
          <a:p>
            <a:pPr>
              <a:lnSpc>
                <a:spcPct val="120000"/>
              </a:lnSpc>
            </a:pPr>
            <a:r>
              <a:rPr lang="en-NZ" sz="1600" dirty="0">
                <a:latin typeface="+mj-lt"/>
              </a:rPr>
              <a:t>Write positive and inspiring stories about Playcentre for your local paper. Invite them to Playcentre events and open days.</a:t>
            </a:r>
          </a:p>
          <a:p>
            <a:pPr>
              <a:lnSpc>
                <a:spcPct val="120000"/>
              </a:lnSpc>
            </a:pPr>
            <a:endParaRPr lang="en-NZ" sz="1600" dirty="0">
              <a:latin typeface="+mj-lt"/>
            </a:endParaRPr>
          </a:p>
          <a:p>
            <a:pPr lvl="2">
              <a:lnSpc>
                <a:spcPct val="120000"/>
              </a:lnSpc>
            </a:pPr>
            <a:r>
              <a:rPr lang="en-GB" sz="1600" dirty="0">
                <a:latin typeface="+mj-lt"/>
              </a:rPr>
              <a:t>Community newspapers often publish ‘personalised stories’ for their readers. For an event, phone or email your local paper</a:t>
            </a:r>
            <a:br>
              <a:rPr lang="en-GB" sz="1600" dirty="0">
                <a:latin typeface="+mj-lt"/>
              </a:rPr>
            </a:br>
            <a:r>
              <a:rPr lang="en-GB" sz="1600" dirty="0">
                <a:latin typeface="+mj-lt"/>
              </a:rPr>
              <a:t>and briefly outline the event and invite them to attend. </a:t>
            </a:r>
          </a:p>
          <a:p>
            <a:pPr>
              <a:lnSpc>
                <a:spcPct val="120000"/>
              </a:lnSpc>
            </a:pPr>
            <a:endParaRPr lang="en-NZ" sz="1600" dirty="0">
              <a:latin typeface="+mj-lt"/>
            </a:endParaRPr>
          </a:p>
          <a:p>
            <a:pPr>
              <a:lnSpc>
                <a:spcPct val="120000"/>
              </a:lnSpc>
            </a:pPr>
            <a:r>
              <a:rPr lang="en-NZ" sz="1600" dirty="0">
                <a:latin typeface="+mj-lt"/>
              </a:rPr>
              <a:t>We have a </a:t>
            </a:r>
            <a:r>
              <a:rPr lang="en-NZ" sz="1600" dirty="0">
                <a:latin typeface="+mj-lt"/>
                <a:hlinkClick r:id="rId2"/>
              </a:rPr>
              <a:t>media kit </a:t>
            </a:r>
            <a:r>
              <a:rPr lang="en-NZ" sz="1600" dirty="0">
                <a:latin typeface="+mj-lt"/>
              </a:rPr>
              <a:t>available on our website with templates on how to create a press release and tips and tricks with the media. </a:t>
            </a:r>
          </a:p>
          <a:p>
            <a:pPr>
              <a:lnSpc>
                <a:spcPct val="120000"/>
              </a:lnSpc>
            </a:pPr>
            <a:endParaRPr lang="en-NZ" sz="1600" dirty="0">
              <a:latin typeface="+mj-lt"/>
            </a:endParaRPr>
          </a:p>
          <a:p>
            <a:pPr>
              <a:lnSpc>
                <a:spcPct val="120000"/>
              </a:lnSpc>
            </a:pPr>
            <a:r>
              <a:rPr lang="en-NZ" sz="1600" dirty="0">
                <a:latin typeface="+mj-lt"/>
              </a:rPr>
              <a:t>For advice or support, please contact the National Communications Manager on </a:t>
            </a:r>
            <a:r>
              <a:rPr lang="en-NZ" sz="1600" dirty="0">
                <a:latin typeface="+mj-lt"/>
                <a:hlinkClick r:id="rId3"/>
              </a:rPr>
              <a:t>communications@playcentre.org.nz</a:t>
            </a:r>
            <a:endParaRPr lang="en-NZ" sz="1600" dirty="0">
              <a:latin typeface="+mj-lt"/>
            </a:endParaRPr>
          </a:p>
          <a:p>
            <a:pPr>
              <a:lnSpc>
                <a:spcPct val="120000"/>
              </a:lnSpc>
            </a:pPr>
            <a:endParaRPr lang="en-NZ" sz="1600" dirty="0">
              <a:latin typeface="+mj-lt"/>
            </a:endParaRPr>
          </a:p>
        </p:txBody>
      </p:sp>
      <p:pic>
        <p:nvPicPr>
          <p:cNvPr id="6" name="Picture 5">
            <a:extLst>
              <a:ext uri="{FF2B5EF4-FFF2-40B4-BE49-F238E27FC236}">
                <a16:creationId xmlns:a16="http://schemas.microsoft.com/office/drawing/2014/main" id="{21B2C008-18CE-4EF7-B0E9-97F61A7C79EC}"/>
              </a:ext>
            </a:extLst>
          </p:cNvPr>
          <p:cNvPicPr>
            <a:picLocks noChangeAspect="1"/>
          </p:cNvPicPr>
          <p:nvPr/>
        </p:nvPicPr>
        <p:blipFill>
          <a:blip r:embed="rId4"/>
          <a:stretch>
            <a:fillRect/>
          </a:stretch>
        </p:blipFill>
        <p:spPr>
          <a:xfrm>
            <a:off x="7743255" y="647842"/>
            <a:ext cx="2201778" cy="3142583"/>
          </a:xfrm>
          <a:prstGeom prst="rect">
            <a:avLst/>
          </a:prstGeom>
        </p:spPr>
      </p:pic>
      <p:pic>
        <p:nvPicPr>
          <p:cNvPr id="8" name="Picture 7" descr="PP TIP icon.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468" y="2496094"/>
            <a:ext cx="948001" cy="734701"/>
          </a:xfrm>
          <a:prstGeom prst="rect">
            <a:avLst/>
          </a:prstGeom>
        </p:spPr>
      </p:pic>
      <p:pic>
        <p:nvPicPr>
          <p:cNvPr id="9" name="Picture 8">
            <a:extLst>
              <a:ext uri="{FF2B5EF4-FFF2-40B4-BE49-F238E27FC236}">
                <a16:creationId xmlns:a16="http://schemas.microsoft.com/office/drawing/2014/main" id="{9AF1D7D3-C936-2596-1BA5-601A044C092F}"/>
              </a:ext>
            </a:extLst>
          </p:cNvPr>
          <p:cNvPicPr>
            <a:picLocks noChangeAspect="1"/>
          </p:cNvPicPr>
          <p:nvPr/>
        </p:nvPicPr>
        <p:blipFill>
          <a:blip r:embed="rId6"/>
          <a:stretch>
            <a:fillRect/>
          </a:stretch>
        </p:blipFill>
        <p:spPr>
          <a:xfrm>
            <a:off x="8606697" y="2219132"/>
            <a:ext cx="2540273" cy="3429623"/>
          </a:xfrm>
          <a:prstGeom prst="rect">
            <a:avLst/>
          </a:prstGeom>
        </p:spPr>
      </p:pic>
    </p:spTree>
    <p:extLst>
      <p:ext uri="{BB962C8B-B14F-4D97-AF65-F5344CB8AC3E}">
        <p14:creationId xmlns:p14="http://schemas.microsoft.com/office/powerpoint/2010/main" val="771407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p:txBody>
          <a:bodyPr>
            <a:normAutofit/>
          </a:bodyPr>
          <a:lstStyle/>
          <a:p>
            <a:r>
              <a:rPr lang="en-NZ" sz="3400" b="1" dirty="0">
                <a:solidFill>
                  <a:srgbClr val="804F8B"/>
                </a:solidFill>
                <a:latin typeface="+mn-lt"/>
              </a:rPr>
              <a:t>Attending community events</a:t>
            </a:r>
            <a:br>
              <a:rPr lang="en-NZ" sz="3200" dirty="0"/>
            </a:br>
            <a:endParaRPr lang="en-NZ" sz="3200" dirty="0">
              <a:solidFill>
                <a:srgbClr val="E9BC1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38200" y="1225053"/>
            <a:ext cx="10308771" cy="3847207"/>
          </a:xfrm>
          <a:prstGeom prst="rect">
            <a:avLst/>
          </a:prstGeom>
        </p:spPr>
        <p:txBody>
          <a:bodyPr wrap="square">
            <a:spAutoFit/>
          </a:bodyPr>
          <a:lstStyle/>
          <a:p>
            <a:r>
              <a:rPr lang="en-NZ" sz="1600" dirty="0">
                <a:latin typeface="+mj-lt"/>
              </a:rPr>
              <a:t>It is important that Playcentres are visible and seen as a hub for whānau and are involved in your local community. </a:t>
            </a:r>
          </a:p>
          <a:p>
            <a:r>
              <a:rPr lang="en-NZ" sz="1600" dirty="0">
                <a:latin typeface="+mj-lt"/>
              </a:rPr>
              <a:t> </a:t>
            </a:r>
          </a:p>
          <a:p>
            <a:r>
              <a:rPr lang="en-NZ" sz="1600" dirty="0">
                <a:latin typeface="+mj-lt"/>
              </a:rPr>
              <a:t>We would recommend that you participate in: </a:t>
            </a:r>
          </a:p>
          <a:p>
            <a:pPr marL="285750" lvl="0" indent="-285750">
              <a:buFont typeface="Arial" panose="020B0604020202020204" pitchFamily="34" charset="0"/>
              <a:buChar char="•"/>
            </a:pPr>
            <a:r>
              <a:rPr lang="en-NZ" sz="1600" dirty="0">
                <a:latin typeface="+mj-lt"/>
              </a:rPr>
              <a:t>Local events in your community </a:t>
            </a:r>
            <a:r>
              <a:rPr lang="en-NZ" sz="1600" dirty="0" err="1">
                <a:latin typeface="+mj-lt"/>
              </a:rPr>
              <a:t>ie</a:t>
            </a:r>
            <a:r>
              <a:rPr lang="en-NZ" sz="1600" dirty="0">
                <a:latin typeface="+mj-lt"/>
              </a:rPr>
              <a:t>. School fairs, community market days</a:t>
            </a:r>
          </a:p>
          <a:p>
            <a:pPr marL="285750" lvl="0" indent="-285750">
              <a:buFont typeface="Arial" panose="020B0604020202020204" pitchFamily="34" charset="0"/>
              <a:buChar char="•"/>
            </a:pPr>
            <a:r>
              <a:rPr lang="en-NZ" sz="1600" dirty="0">
                <a:latin typeface="+mj-lt"/>
              </a:rPr>
              <a:t>BBQ’s at events</a:t>
            </a:r>
          </a:p>
          <a:p>
            <a:pPr marL="285750" lvl="0" indent="-285750">
              <a:buFont typeface="Arial" panose="020B0604020202020204" pitchFamily="34" charset="0"/>
              <a:buChar char="•"/>
            </a:pPr>
            <a:r>
              <a:rPr lang="en-NZ" sz="1600" dirty="0">
                <a:latin typeface="+mj-lt"/>
              </a:rPr>
              <a:t>Fundraisers (</a:t>
            </a:r>
            <a:r>
              <a:rPr lang="en-NZ" sz="1600" dirty="0" err="1">
                <a:latin typeface="+mj-lt"/>
              </a:rPr>
              <a:t>ie</a:t>
            </a:r>
            <a:r>
              <a:rPr lang="en-NZ" sz="1600" dirty="0">
                <a:latin typeface="+mj-lt"/>
              </a:rPr>
              <a:t>. Movie nights, bake fairs)</a:t>
            </a:r>
          </a:p>
          <a:p>
            <a:pPr marL="285750" lvl="0" indent="-285750">
              <a:buFont typeface="Arial" panose="020B0604020202020204" pitchFamily="34" charset="0"/>
              <a:buChar char="•"/>
            </a:pPr>
            <a:r>
              <a:rPr lang="en-NZ" sz="1600" dirty="0">
                <a:latin typeface="+mj-lt"/>
              </a:rPr>
              <a:t>Add flyers to ‘Welcome to the neighbourhood’ packs</a:t>
            </a:r>
          </a:p>
          <a:p>
            <a:pPr marL="285750" lvl="0" indent="-285750">
              <a:buFont typeface="Arial" panose="020B0604020202020204" pitchFamily="34" charset="0"/>
              <a:buChar char="•"/>
            </a:pPr>
            <a:r>
              <a:rPr lang="en-NZ" sz="1600" dirty="0">
                <a:latin typeface="+mj-lt"/>
              </a:rPr>
              <a:t>Christmas parades</a:t>
            </a:r>
          </a:p>
          <a:p>
            <a:r>
              <a:rPr lang="en-NZ" sz="1600" dirty="0">
                <a:latin typeface="+mj-lt"/>
              </a:rPr>
              <a:t> </a:t>
            </a:r>
          </a:p>
          <a:p>
            <a:r>
              <a:rPr lang="en-NZ" sz="1600" dirty="0">
                <a:latin typeface="+mj-lt"/>
              </a:rPr>
              <a:t>	</a:t>
            </a:r>
            <a:r>
              <a:rPr lang="en-US" sz="1600" dirty="0">
                <a:latin typeface="+mj-lt"/>
              </a:rPr>
              <a:t> Put up a flag and banner promoting your </a:t>
            </a:r>
            <a:r>
              <a:rPr lang="en-US" sz="1600" dirty="0" err="1">
                <a:latin typeface="+mj-lt"/>
              </a:rPr>
              <a:t>centre</a:t>
            </a:r>
            <a:r>
              <a:rPr lang="en-US" sz="1600" dirty="0">
                <a:latin typeface="+mj-lt"/>
              </a:rPr>
              <a:t> and have promotional </a:t>
            </a:r>
          </a:p>
          <a:p>
            <a:r>
              <a:rPr lang="en-US" sz="1600" dirty="0">
                <a:latin typeface="+mj-lt"/>
              </a:rPr>
              <a:t>	material to give out.</a:t>
            </a:r>
          </a:p>
          <a:p>
            <a:endParaRPr lang="en-NZ" sz="1600" dirty="0">
              <a:latin typeface="+mj-lt"/>
            </a:endParaRPr>
          </a:p>
          <a:p>
            <a:endParaRPr lang="en-NZ" sz="1600" dirty="0">
              <a:latin typeface="+mj-lt"/>
            </a:endParaRPr>
          </a:p>
          <a:p>
            <a:r>
              <a:rPr lang="en-NZ" sz="2000" b="1" i="1" dirty="0">
                <a:solidFill>
                  <a:srgbClr val="552988"/>
                </a:solidFill>
                <a:latin typeface="+mj-lt"/>
              </a:rPr>
              <a:t>Share positive stories at local events, simply tell people what you love about Playcentre.</a:t>
            </a:r>
          </a:p>
          <a:p>
            <a:r>
              <a:rPr lang="en-NZ" sz="1600" dirty="0">
                <a:latin typeface="+mj-lt"/>
              </a:rPr>
              <a:t> </a:t>
            </a:r>
          </a:p>
        </p:txBody>
      </p:sp>
      <p:pic>
        <p:nvPicPr>
          <p:cNvPr id="4" name="Picture 3" descr="A picture containing drawing&#10;&#10;Description automatically generated">
            <a:extLst>
              <a:ext uri="{FF2B5EF4-FFF2-40B4-BE49-F238E27FC236}">
                <a16:creationId xmlns:a16="http://schemas.microsoft.com/office/drawing/2014/main" id="{E8DB3DFE-2263-4E10-84B1-A2E344EB6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037" y="2503840"/>
            <a:ext cx="1820635" cy="1652945"/>
          </a:xfrm>
          <a:prstGeom prst="rect">
            <a:avLst/>
          </a:prstGeom>
        </p:spPr>
      </p:pic>
      <p:sp>
        <p:nvSpPr>
          <p:cNvPr id="5" name="Speech Bubble: Oval 4">
            <a:extLst>
              <a:ext uri="{FF2B5EF4-FFF2-40B4-BE49-F238E27FC236}">
                <a16:creationId xmlns:a16="http://schemas.microsoft.com/office/drawing/2014/main" id="{9A081657-9F5A-47A4-8E2B-248B87959479}"/>
              </a:ext>
            </a:extLst>
          </p:cNvPr>
          <p:cNvSpPr/>
          <p:nvPr/>
        </p:nvSpPr>
        <p:spPr>
          <a:xfrm>
            <a:off x="9187047" y="1662758"/>
            <a:ext cx="2647950" cy="1156513"/>
          </a:xfrm>
          <a:prstGeom prst="wedgeEllipseCallout">
            <a:avLst/>
          </a:prstGeom>
          <a:solidFill>
            <a:srgbClr val="804F8B"/>
          </a:solidFill>
          <a:ln>
            <a:solidFill>
              <a:srgbClr val="5429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 name="Rectangle 5">
            <a:extLst>
              <a:ext uri="{FF2B5EF4-FFF2-40B4-BE49-F238E27FC236}">
                <a16:creationId xmlns:a16="http://schemas.microsoft.com/office/drawing/2014/main" id="{E4BED7BB-A14D-46E7-9275-B5CA2D4A0E61}"/>
              </a:ext>
            </a:extLst>
          </p:cNvPr>
          <p:cNvSpPr/>
          <p:nvPr/>
        </p:nvSpPr>
        <p:spPr>
          <a:xfrm>
            <a:off x="9600704" y="2011397"/>
            <a:ext cx="1820635" cy="492443"/>
          </a:xfrm>
          <a:prstGeom prst="rect">
            <a:avLst/>
          </a:prstGeom>
        </p:spPr>
        <p:txBody>
          <a:bodyPr wrap="square">
            <a:spAutoFit/>
          </a:bodyPr>
          <a:lstStyle/>
          <a:p>
            <a:pPr algn="ctr"/>
            <a:r>
              <a:rPr lang="en-NZ" sz="1300" dirty="0">
                <a:solidFill>
                  <a:schemeClr val="bg1"/>
                </a:solidFill>
              </a:rPr>
              <a:t>Which events would Sam attend?</a:t>
            </a:r>
          </a:p>
        </p:txBody>
      </p:sp>
      <p:pic>
        <p:nvPicPr>
          <p:cNvPr id="7" name="Picture 6" descr="PP TIP icon.ai">
            <a:extLst>
              <a:ext uri="{FF2B5EF4-FFF2-40B4-BE49-F238E27FC236}">
                <a16:creationId xmlns:a16="http://schemas.microsoft.com/office/drawing/2014/main" id="{177937CC-35F2-45C4-913C-A554F2857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644654"/>
            <a:ext cx="948001" cy="734701"/>
          </a:xfrm>
          <a:prstGeom prst="rect">
            <a:avLst/>
          </a:prstGeom>
        </p:spPr>
      </p:pic>
    </p:spTree>
    <p:extLst>
      <p:ext uri="{BB962C8B-B14F-4D97-AF65-F5344CB8AC3E}">
        <p14:creationId xmlns:p14="http://schemas.microsoft.com/office/powerpoint/2010/main" val="2535576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p:txBody>
          <a:bodyPr>
            <a:normAutofit/>
          </a:bodyPr>
          <a:lstStyle/>
          <a:p>
            <a:r>
              <a:rPr lang="en-NZ" sz="3400" b="1" dirty="0">
                <a:solidFill>
                  <a:srgbClr val="804F8B"/>
                </a:solidFill>
                <a:latin typeface="+mn-lt"/>
              </a:rPr>
              <a:t>Hosting events at your centre</a:t>
            </a:r>
            <a:br>
              <a:rPr lang="en-NZ" sz="3200" dirty="0"/>
            </a:br>
            <a:endParaRPr lang="en-NZ" sz="3200" dirty="0">
              <a:solidFill>
                <a:srgbClr val="E9BC1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50712" y="1129640"/>
            <a:ext cx="10308771" cy="5040098"/>
          </a:xfrm>
          <a:prstGeom prst="rect">
            <a:avLst/>
          </a:prstGeom>
        </p:spPr>
        <p:txBody>
          <a:bodyPr wrap="square">
            <a:spAutoFit/>
          </a:bodyPr>
          <a:lstStyle/>
          <a:p>
            <a:pPr marL="285750" indent="-285750">
              <a:buFont typeface="Arial"/>
              <a:buChar char="•"/>
            </a:pPr>
            <a:r>
              <a:rPr lang="en-NZ" sz="1600" dirty="0">
                <a:latin typeface="+mj-lt"/>
              </a:rPr>
              <a:t>Promote national Playcentre events in your local community (e.g. </a:t>
            </a:r>
            <a:r>
              <a:rPr lang="en-NZ" sz="1600" b="1" dirty="0">
                <a:latin typeface="+mj-lt"/>
              </a:rPr>
              <a:t>Playcentre Open Week, Messy Play Week</a:t>
            </a:r>
            <a:r>
              <a:rPr lang="mi-NZ" sz="1600" dirty="0">
                <a:latin typeface="+mj-lt"/>
              </a:rPr>
              <a:t>)</a:t>
            </a:r>
            <a:endParaRPr lang="en-NZ" sz="1600" dirty="0">
              <a:latin typeface="+mj-lt"/>
            </a:endParaRPr>
          </a:p>
          <a:p>
            <a:pPr marL="285750" indent="-285750">
              <a:buFont typeface="Arial"/>
              <a:buChar char="•"/>
            </a:pPr>
            <a:r>
              <a:rPr lang="en-NZ" sz="1600" dirty="0">
                <a:latin typeface="+mj-lt"/>
              </a:rPr>
              <a:t>Open days</a:t>
            </a:r>
          </a:p>
          <a:p>
            <a:pPr marL="285750" indent="-285750">
              <a:buFont typeface="Arial"/>
              <a:buChar char="•"/>
            </a:pPr>
            <a:r>
              <a:rPr lang="en-NZ" sz="1600" dirty="0">
                <a:latin typeface="+mj-lt"/>
              </a:rPr>
              <a:t>Whānau days</a:t>
            </a:r>
          </a:p>
          <a:p>
            <a:pPr marL="285750" indent="-285750">
              <a:buFont typeface="Arial"/>
              <a:buChar char="•"/>
            </a:pPr>
            <a:r>
              <a:rPr lang="en-NZ" sz="1600" dirty="0">
                <a:latin typeface="+mj-lt"/>
              </a:rPr>
              <a:t>Play workshops (open to the local community)</a:t>
            </a:r>
          </a:p>
          <a:p>
            <a:pPr marL="285750" indent="-285750">
              <a:buFont typeface="Arial"/>
              <a:buChar char="•"/>
            </a:pPr>
            <a:r>
              <a:rPr lang="en-NZ" sz="1600" dirty="0">
                <a:latin typeface="+mj-lt"/>
              </a:rPr>
              <a:t>Coffee mornings with your local community</a:t>
            </a:r>
          </a:p>
          <a:p>
            <a:pPr marL="285750" indent="-285750">
              <a:buFont typeface="Arial"/>
              <a:buChar char="•"/>
            </a:pPr>
            <a:r>
              <a:rPr lang="en-NZ" sz="1600" dirty="0">
                <a:latin typeface="+mj-lt"/>
              </a:rPr>
              <a:t>Host morning teas supporting a cause</a:t>
            </a:r>
          </a:p>
          <a:p>
            <a:pPr marL="285750" lvl="0" indent="-285750">
              <a:buFont typeface="Arial"/>
              <a:buChar char="•"/>
            </a:pPr>
            <a:r>
              <a:rPr lang="en-GB" sz="1600" dirty="0" err="1">
                <a:latin typeface="+mj-lt"/>
              </a:rPr>
              <a:t>Hāngī</a:t>
            </a:r>
            <a:r>
              <a:rPr lang="en-GB" sz="1600" dirty="0">
                <a:latin typeface="+mj-lt"/>
              </a:rPr>
              <a:t>, </a:t>
            </a:r>
            <a:r>
              <a:rPr lang="en-GB" sz="1600" dirty="0" err="1">
                <a:latin typeface="+mj-lt"/>
              </a:rPr>
              <a:t>umu</a:t>
            </a:r>
            <a:r>
              <a:rPr lang="en-GB" sz="1600" dirty="0">
                <a:latin typeface="+mj-lt"/>
              </a:rPr>
              <a:t> or other cultural feasts (these can also make for a great fundraiser)</a:t>
            </a:r>
            <a:endParaRPr lang="en-NZ" sz="1600" dirty="0">
              <a:latin typeface="+mj-lt"/>
            </a:endParaRPr>
          </a:p>
          <a:p>
            <a:pPr marL="285750" lvl="0" indent="-285750">
              <a:buFont typeface="Arial"/>
              <a:buChar char="•"/>
            </a:pPr>
            <a:r>
              <a:rPr lang="en-GB" sz="1600" dirty="0" err="1">
                <a:latin typeface="+mj-lt"/>
              </a:rPr>
              <a:t>Matariki</a:t>
            </a:r>
            <a:r>
              <a:rPr lang="en-GB" sz="1600" dirty="0">
                <a:latin typeface="+mj-lt"/>
              </a:rPr>
              <a:t> or </a:t>
            </a:r>
            <a:r>
              <a:rPr lang="en-GB" sz="1600" dirty="0" err="1">
                <a:latin typeface="+mj-lt"/>
              </a:rPr>
              <a:t>Puaka</a:t>
            </a:r>
            <a:r>
              <a:rPr lang="en-GB" sz="1600" dirty="0">
                <a:latin typeface="+mj-lt"/>
              </a:rPr>
              <a:t> nights</a:t>
            </a:r>
          </a:p>
          <a:p>
            <a:pPr marL="285750" lvl="0" indent="-285750">
              <a:buFont typeface="Arial"/>
              <a:buChar char="•"/>
            </a:pPr>
            <a:r>
              <a:rPr lang="en-GB" sz="1600" dirty="0">
                <a:latin typeface="+mj-lt"/>
              </a:rPr>
              <a:t>Offer ‘Welcome to the neighbourhood’ events</a:t>
            </a:r>
            <a:endParaRPr lang="en-NZ" sz="1600" dirty="0">
              <a:latin typeface="+mj-lt"/>
            </a:endParaRPr>
          </a:p>
          <a:p>
            <a:pPr marL="285750" indent="-285750">
              <a:buFont typeface="Arial"/>
              <a:buChar char="•"/>
            </a:pPr>
            <a:r>
              <a:rPr lang="en-NZ" sz="1600" dirty="0">
                <a:latin typeface="+mj-lt"/>
              </a:rPr>
              <a:t>Join with other centres in your cluster to host a joint event</a:t>
            </a:r>
          </a:p>
          <a:p>
            <a:endParaRPr lang="en-NZ" sz="1600" dirty="0">
              <a:latin typeface="+mj-lt"/>
            </a:endParaRPr>
          </a:p>
          <a:p>
            <a:pPr marL="285750" indent="-285750">
              <a:buFontTx/>
              <a:buChar char="-"/>
            </a:pPr>
            <a:r>
              <a:rPr lang="en-NZ" sz="1600" dirty="0">
                <a:latin typeface="+mj-lt"/>
              </a:rPr>
              <a:t>Publicise the events if appropriate. List the events on Facebook, Instagram, community pages, put up posters, listings / adverts in community newspapers, </a:t>
            </a:r>
            <a:r>
              <a:rPr lang="en-NZ" sz="1600" dirty="0" err="1">
                <a:latin typeface="+mj-lt"/>
              </a:rPr>
              <a:t>Eventfinda</a:t>
            </a:r>
            <a:r>
              <a:rPr lang="en-NZ" sz="1600" dirty="0">
                <a:latin typeface="+mj-lt"/>
              </a:rPr>
              <a:t> and through Neighbourly.</a:t>
            </a:r>
          </a:p>
          <a:p>
            <a:endParaRPr lang="en-NZ" dirty="0"/>
          </a:p>
          <a:p>
            <a:pPr lvl="2"/>
            <a:r>
              <a:rPr lang="en-NZ" sz="1600" b="1" dirty="0">
                <a:latin typeface="+mj-lt"/>
              </a:rPr>
              <a:t>Every day is technically an open day</a:t>
            </a:r>
            <a:r>
              <a:rPr lang="en-NZ" sz="1600" dirty="0">
                <a:latin typeface="+mj-lt"/>
              </a:rPr>
              <a:t>. However, this offers the opportunity or prompt for those to come along who perhaps haven’t seriously considered joining yet and offers current members an opening to invite people along. </a:t>
            </a:r>
          </a:p>
          <a:p>
            <a:endParaRPr lang="en-NZ" dirty="0"/>
          </a:p>
          <a:p>
            <a:pPr>
              <a:lnSpc>
                <a:spcPct val="150000"/>
              </a:lnSpc>
            </a:pPr>
            <a:endParaRPr lang="en-NZ" sz="1600" b="1" dirty="0"/>
          </a:p>
          <a:p>
            <a:pPr>
              <a:lnSpc>
                <a:spcPct val="150000"/>
              </a:lnSpc>
            </a:pPr>
            <a:endParaRPr lang="en-NZ" sz="1600" b="1" dirty="0"/>
          </a:p>
        </p:txBody>
      </p:sp>
      <p:pic>
        <p:nvPicPr>
          <p:cNvPr id="4" name="Picture 3" descr="PP TIP icon.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469" y="4541763"/>
            <a:ext cx="948001" cy="734701"/>
          </a:xfrm>
          <a:prstGeom prst="rect">
            <a:avLst/>
          </a:prstGeom>
        </p:spPr>
      </p:pic>
    </p:spTree>
    <p:extLst>
      <p:ext uri="{BB962C8B-B14F-4D97-AF65-F5344CB8AC3E}">
        <p14:creationId xmlns:p14="http://schemas.microsoft.com/office/powerpoint/2010/main" val="568368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p:txBody>
          <a:bodyPr>
            <a:normAutofit fontScale="90000"/>
          </a:bodyPr>
          <a:lstStyle/>
          <a:p>
            <a:r>
              <a:rPr lang="en-NZ" sz="3800" b="1" dirty="0">
                <a:solidFill>
                  <a:srgbClr val="804F8B"/>
                </a:solidFill>
                <a:latin typeface="+mn-lt"/>
              </a:rPr>
              <a:t>Partnerships with local organisations</a:t>
            </a:r>
            <a:br>
              <a:rPr lang="en-NZ" sz="3200" dirty="0"/>
            </a:br>
            <a:br>
              <a:rPr lang="en-NZ" sz="3200" dirty="0"/>
            </a:br>
            <a:endParaRPr lang="en-NZ" sz="3200" dirty="0">
              <a:solidFill>
                <a:srgbClr val="E9BC1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56969" y="1123384"/>
            <a:ext cx="10308771" cy="4362989"/>
          </a:xfrm>
          <a:prstGeom prst="rect">
            <a:avLst/>
          </a:prstGeom>
        </p:spPr>
        <p:txBody>
          <a:bodyPr wrap="square">
            <a:spAutoFit/>
          </a:bodyPr>
          <a:lstStyle/>
          <a:p>
            <a:r>
              <a:rPr lang="en-NZ" sz="1600" dirty="0">
                <a:latin typeface="+mj-lt"/>
              </a:rPr>
              <a:t>At a national level, Playcentre Aotearoa are building and strengthening partnerships.</a:t>
            </a:r>
          </a:p>
          <a:p>
            <a:endParaRPr lang="en-NZ" sz="1600" dirty="0">
              <a:latin typeface="+mj-lt"/>
            </a:endParaRPr>
          </a:p>
          <a:p>
            <a:r>
              <a:rPr lang="en-NZ" sz="1600" dirty="0">
                <a:latin typeface="+mj-lt"/>
              </a:rPr>
              <a:t>We do encourage centres to strengthen these same partnerships at a local level. We recommend contacting the following to raise the profile of Playcentre in your local community and provide them with associated promotional material.</a:t>
            </a:r>
          </a:p>
          <a:p>
            <a:endParaRPr lang="en-NZ" sz="1600" dirty="0">
              <a:latin typeface="+mj-lt"/>
            </a:endParaRPr>
          </a:p>
          <a:p>
            <a:pPr marL="285750" lvl="0" indent="-285750">
              <a:buFont typeface="Arial" panose="020B0604020202020204" pitchFamily="34" charset="0"/>
              <a:buChar char="•"/>
            </a:pPr>
            <a:r>
              <a:rPr lang="en-NZ" sz="1600" dirty="0">
                <a:latin typeface="+mj-lt"/>
              </a:rPr>
              <a:t>Local Plunket nurse</a:t>
            </a:r>
          </a:p>
          <a:p>
            <a:pPr marL="285750" indent="-285750">
              <a:buFont typeface="Arial" panose="020B0604020202020204" pitchFamily="34" charset="0"/>
              <a:buChar char="•"/>
            </a:pPr>
            <a:r>
              <a:rPr lang="en-NZ" sz="1600" dirty="0">
                <a:latin typeface="+mj-lt"/>
              </a:rPr>
              <a:t>Local midwives </a:t>
            </a:r>
          </a:p>
          <a:p>
            <a:pPr marL="285750" lvl="0" indent="-285750">
              <a:buFont typeface="Arial" panose="020B0604020202020204" pitchFamily="34" charset="0"/>
              <a:buChar char="•"/>
            </a:pPr>
            <a:r>
              <a:rPr lang="en-NZ" sz="1600" dirty="0">
                <a:latin typeface="+mj-lt"/>
              </a:rPr>
              <a:t>Doctors surgeries</a:t>
            </a:r>
          </a:p>
          <a:p>
            <a:pPr marL="285750" lvl="0" indent="-285750">
              <a:buFont typeface="Arial" panose="020B0604020202020204" pitchFamily="34" charset="0"/>
              <a:buChar char="•"/>
            </a:pPr>
            <a:r>
              <a:rPr lang="en-NZ" sz="1600" dirty="0">
                <a:latin typeface="+mj-lt"/>
              </a:rPr>
              <a:t>Mainly Music groups</a:t>
            </a:r>
          </a:p>
          <a:p>
            <a:pPr marL="285750" lvl="0" indent="-285750">
              <a:buFont typeface="Arial" panose="020B0604020202020204" pitchFamily="34" charset="0"/>
              <a:buChar char="•"/>
            </a:pPr>
            <a:r>
              <a:rPr lang="en-NZ" sz="1600" dirty="0">
                <a:latin typeface="+mj-lt"/>
              </a:rPr>
              <a:t>Libraries / related shops</a:t>
            </a:r>
          </a:p>
          <a:p>
            <a:pPr marL="285750" lvl="0" indent="-285750">
              <a:buFont typeface="Arial" panose="020B0604020202020204" pitchFamily="34" charset="0"/>
              <a:buChar char="•"/>
            </a:pPr>
            <a:r>
              <a:rPr lang="en-NZ" sz="1600" dirty="0">
                <a:latin typeface="+mj-lt"/>
              </a:rPr>
              <a:t>Local school</a:t>
            </a:r>
          </a:p>
          <a:p>
            <a:pPr marL="285750" lvl="0" indent="-285750">
              <a:buFont typeface="Arial" panose="020B0604020202020204" pitchFamily="34" charset="0"/>
              <a:buChar char="•"/>
            </a:pPr>
            <a:r>
              <a:rPr lang="en-NZ" sz="1600" dirty="0">
                <a:latin typeface="+mj-lt"/>
              </a:rPr>
              <a:t>Community radio and newspapers</a:t>
            </a:r>
          </a:p>
          <a:p>
            <a:pPr lvl="0"/>
            <a:endParaRPr lang="en-NZ" sz="1600" dirty="0">
              <a:latin typeface="+mj-lt"/>
            </a:endParaRPr>
          </a:p>
          <a:p>
            <a:r>
              <a:rPr lang="en-NZ" sz="1600" dirty="0">
                <a:latin typeface="+mj-lt"/>
              </a:rPr>
              <a:t>We encourage you to invite your local Plunket nurse, midwives and any other community groups to a morning at Playcentre. This way they know what they are recommending and can see first-hand what Playcentre does and what is so special about it. It gives you a chance to firm up the local relationship and they are more likely to refer people to you. </a:t>
            </a:r>
            <a:endParaRPr lang="en-NZ" sz="1600" b="1" dirty="0"/>
          </a:p>
          <a:p>
            <a:pPr>
              <a:lnSpc>
                <a:spcPct val="150000"/>
              </a:lnSpc>
            </a:pPr>
            <a:endParaRPr lang="en-NZ" sz="1600" b="1" dirty="0"/>
          </a:p>
        </p:txBody>
      </p:sp>
    </p:spTree>
    <p:extLst>
      <p:ext uri="{BB962C8B-B14F-4D97-AF65-F5344CB8AC3E}">
        <p14:creationId xmlns:p14="http://schemas.microsoft.com/office/powerpoint/2010/main" val="2888254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p:txBody>
          <a:bodyPr>
            <a:normAutofit/>
          </a:bodyPr>
          <a:lstStyle/>
          <a:p>
            <a:r>
              <a:rPr lang="en-NZ" sz="3400" b="1" dirty="0">
                <a:solidFill>
                  <a:srgbClr val="804F8B"/>
                </a:solidFill>
                <a:latin typeface="+mn-lt"/>
              </a:rPr>
              <a:t>Infant programmes </a:t>
            </a:r>
            <a:br>
              <a:rPr lang="en-NZ" sz="3200" dirty="0"/>
            </a:br>
            <a:endParaRPr lang="en-NZ" sz="3200" dirty="0">
              <a:solidFill>
                <a:srgbClr val="E9BC1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38201" y="1452777"/>
            <a:ext cx="7911874" cy="3870547"/>
          </a:xfrm>
          <a:prstGeom prst="rect">
            <a:avLst/>
          </a:prstGeom>
        </p:spPr>
        <p:txBody>
          <a:bodyPr wrap="square">
            <a:spAutoFit/>
          </a:bodyPr>
          <a:lstStyle/>
          <a:p>
            <a:r>
              <a:rPr lang="en-NZ" sz="1600" dirty="0">
                <a:latin typeface="+mj-lt"/>
              </a:rPr>
              <a:t>Space and Babies Can Play infant programmes are hosted at many Playcentres, providing an opportunity for whānau and groups to continue their connection by joining Playcentre. </a:t>
            </a:r>
          </a:p>
          <a:p>
            <a:endParaRPr lang="en-NZ" sz="1600" dirty="0">
              <a:latin typeface="+mj-lt"/>
            </a:endParaRPr>
          </a:p>
          <a:p>
            <a:pPr marL="0" marR="0">
              <a:spcBef>
                <a:spcPts val="0"/>
              </a:spcBef>
              <a:spcAft>
                <a:spcPts val="0"/>
              </a:spcAft>
            </a:pPr>
            <a:r>
              <a:rPr lang="en-NZ" sz="1600" dirty="0">
                <a:latin typeface="+mj-lt"/>
              </a:rPr>
              <a:t>To encourage this, we would suggest having a Playcentre member visit a Space or Babies Can Play session to explain what Playcentre is all about, invite whānau to mixed-age sessions and to centre functions. They already live locally, know where you are located and feel at home in your centre. This would help to maximise the number of whānau that join Playcentre after completing their Space or Babies Can Play journey.  </a:t>
            </a:r>
          </a:p>
          <a:p>
            <a:pPr marL="0" marR="0">
              <a:spcBef>
                <a:spcPts val="0"/>
              </a:spcBef>
              <a:spcAft>
                <a:spcPts val="0"/>
              </a:spcAft>
            </a:pPr>
            <a:r>
              <a:rPr lang="en-NZ" sz="1600" dirty="0">
                <a:latin typeface="+mj-lt"/>
              </a:rPr>
              <a:t> </a:t>
            </a:r>
          </a:p>
          <a:p>
            <a:pPr marL="0" marR="0">
              <a:spcBef>
                <a:spcPts val="0"/>
              </a:spcBef>
              <a:spcAft>
                <a:spcPts val="0"/>
              </a:spcAft>
            </a:pPr>
            <a:r>
              <a:rPr lang="en-NZ" sz="1600" dirty="0">
                <a:latin typeface="+mj-lt"/>
              </a:rPr>
              <a:t>Anecdotal research suggests that even if they don’t join your centre initially, they often join a couple of years later (perhaps once they have had a second child or circumstances change).</a:t>
            </a:r>
          </a:p>
          <a:p>
            <a:pPr marL="0" marR="0">
              <a:spcBef>
                <a:spcPts val="0"/>
              </a:spcBef>
              <a:spcAft>
                <a:spcPts val="0"/>
              </a:spcAft>
            </a:pPr>
            <a:endParaRPr lang="en-NZ" sz="1600" dirty="0">
              <a:latin typeface="+mj-lt"/>
            </a:endParaRPr>
          </a:p>
          <a:p>
            <a:pPr marL="0" marR="0">
              <a:spcBef>
                <a:spcPts val="0"/>
              </a:spcBef>
              <a:spcAft>
                <a:spcPts val="0"/>
              </a:spcAft>
            </a:pPr>
            <a:r>
              <a:rPr lang="en-NZ" sz="1600" dirty="0">
                <a:latin typeface="+mj-lt"/>
              </a:rPr>
              <a:t>If you would like more information on how to facilitate this, please feel free to contact your region’s </a:t>
            </a:r>
            <a:r>
              <a:rPr lang="en-NZ" sz="1600" dirty="0">
                <a:latin typeface="+mj-lt"/>
                <a:hlinkClick r:id="rId2"/>
              </a:rPr>
              <a:t>Whānau Programme Lead</a:t>
            </a:r>
            <a:r>
              <a:rPr lang="en-NZ" sz="1600" dirty="0">
                <a:latin typeface="+mj-lt"/>
              </a:rPr>
              <a:t>. </a:t>
            </a:r>
          </a:p>
          <a:p>
            <a:pPr>
              <a:lnSpc>
                <a:spcPct val="150000"/>
              </a:lnSpc>
            </a:pPr>
            <a:endParaRPr lang="en-NZ" sz="1600" b="1" dirty="0"/>
          </a:p>
        </p:txBody>
      </p:sp>
      <p:pic>
        <p:nvPicPr>
          <p:cNvPr id="4" name="Picture 3">
            <a:extLst>
              <a:ext uri="{FF2B5EF4-FFF2-40B4-BE49-F238E27FC236}">
                <a16:creationId xmlns:a16="http://schemas.microsoft.com/office/drawing/2014/main" id="{0C6DF461-EEB5-49E0-BC2F-38BCEE259880}"/>
              </a:ext>
            </a:extLst>
          </p:cNvPr>
          <p:cNvPicPr>
            <a:picLocks noChangeAspect="1"/>
          </p:cNvPicPr>
          <p:nvPr/>
        </p:nvPicPr>
        <p:blipFill>
          <a:blip r:embed="rId3"/>
          <a:stretch>
            <a:fillRect/>
          </a:stretch>
        </p:blipFill>
        <p:spPr>
          <a:xfrm>
            <a:off x="9395208" y="2998029"/>
            <a:ext cx="2323001" cy="2627419"/>
          </a:xfrm>
          <a:prstGeom prst="rect">
            <a:avLst/>
          </a:prstGeom>
        </p:spPr>
      </p:pic>
      <p:pic>
        <p:nvPicPr>
          <p:cNvPr id="9" name="Picture 8" descr="A picture containing text, person, indoor, baby&#10;&#10;Description automatically generated">
            <a:extLst>
              <a:ext uri="{FF2B5EF4-FFF2-40B4-BE49-F238E27FC236}">
                <a16:creationId xmlns:a16="http://schemas.microsoft.com/office/drawing/2014/main" id="{8CF491AA-AEDE-89CA-C76B-B60C8B323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3808" y="228365"/>
            <a:ext cx="2514835" cy="2514835"/>
          </a:xfrm>
          <a:prstGeom prst="rect">
            <a:avLst/>
          </a:prstGeom>
        </p:spPr>
      </p:pic>
    </p:spTree>
    <p:extLst>
      <p:ext uri="{BB962C8B-B14F-4D97-AF65-F5344CB8AC3E}">
        <p14:creationId xmlns:p14="http://schemas.microsoft.com/office/powerpoint/2010/main" val="3049459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 l blue box arrow.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208330" cy="1201127"/>
          </a:xfrm>
          <a:prstGeom prst="rect">
            <a:avLst/>
          </a:prstGeom>
        </p:spPr>
      </p:pic>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1175657" y="201250"/>
            <a:ext cx="10515600" cy="1325563"/>
          </a:xfrm>
        </p:spPr>
        <p:txBody>
          <a:bodyPr>
            <a:noAutofit/>
          </a:bodyPr>
          <a:lstStyle/>
          <a:p>
            <a:r>
              <a:rPr lang="en-NZ" sz="3200" b="1" dirty="0">
                <a:solidFill>
                  <a:schemeClr val="bg1"/>
                </a:solidFill>
                <a:latin typeface="+mn-lt"/>
              </a:rPr>
              <a:t>Sam’s first visit to her local Playcentre </a:t>
            </a:r>
            <a:r>
              <a:rPr lang="en-NZ" sz="2400" b="1" dirty="0">
                <a:solidFill>
                  <a:schemeClr val="bg1"/>
                </a:solidFill>
                <a:latin typeface="+mn-lt"/>
              </a:rPr>
              <a:t>(the first visit)</a:t>
            </a:r>
            <a:br>
              <a:rPr lang="en-NZ" sz="3200" dirty="0"/>
            </a:br>
            <a:br>
              <a:rPr lang="en-NZ" sz="3200" dirty="0"/>
            </a:br>
            <a:endParaRPr lang="en-NZ" sz="3200" dirty="0">
              <a:solidFill>
                <a:srgbClr val="E9BC1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38200" y="1329828"/>
            <a:ext cx="10308771" cy="1162113"/>
          </a:xfrm>
          <a:prstGeom prst="rect">
            <a:avLst/>
          </a:prstGeom>
        </p:spPr>
        <p:txBody>
          <a:bodyPr wrap="square">
            <a:spAutoFit/>
          </a:bodyPr>
          <a:lstStyle/>
          <a:p>
            <a:pPr>
              <a:lnSpc>
                <a:spcPct val="150000"/>
              </a:lnSpc>
            </a:pPr>
            <a:endParaRPr lang="en-NZ" sz="1600" b="1" dirty="0"/>
          </a:p>
          <a:p>
            <a:pPr>
              <a:lnSpc>
                <a:spcPct val="150000"/>
              </a:lnSpc>
            </a:pPr>
            <a:endParaRPr lang="en-NZ" sz="1600" b="1" dirty="0"/>
          </a:p>
          <a:p>
            <a:pPr>
              <a:lnSpc>
                <a:spcPct val="150000"/>
              </a:lnSpc>
            </a:pPr>
            <a:endParaRPr lang="en-NZ" sz="1600" b="1" dirty="0"/>
          </a:p>
        </p:txBody>
      </p:sp>
      <p:sp>
        <p:nvSpPr>
          <p:cNvPr id="6" name="TextBox 5">
            <a:extLst>
              <a:ext uri="{FF2B5EF4-FFF2-40B4-BE49-F238E27FC236}">
                <a16:creationId xmlns:a16="http://schemas.microsoft.com/office/drawing/2014/main" id="{8F1D9B36-57B9-4C20-981D-0CF9DFC9D459}"/>
              </a:ext>
            </a:extLst>
          </p:cNvPr>
          <p:cNvSpPr txBox="1"/>
          <p:nvPr/>
        </p:nvSpPr>
        <p:spPr>
          <a:xfrm>
            <a:off x="1175657" y="1526813"/>
            <a:ext cx="8995954" cy="4247317"/>
          </a:xfrm>
          <a:prstGeom prst="rect">
            <a:avLst/>
          </a:prstGeom>
          <a:noFill/>
        </p:spPr>
        <p:txBody>
          <a:bodyPr wrap="square" rtlCol="0">
            <a:spAutoFit/>
          </a:bodyPr>
          <a:lstStyle/>
          <a:p>
            <a:r>
              <a:rPr lang="en-NZ" sz="2000" b="1" dirty="0">
                <a:solidFill>
                  <a:schemeClr val="bg1">
                    <a:lumMod val="50000"/>
                  </a:schemeClr>
                </a:solidFill>
              </a:rPr>
              <a:t>What can we do to make sure that Sam’s first visit to Playcentre makes them want to come back?</a:t>
            </a:r>
          </a:p>
          <a:p>
            <a:endParaRPr lang="en-NZ" sz="2000" b="1" dirty="0">
              <a:solidFill>
                <a:schemeClr val="bg1">
                  <a:lumMod val="50000"/>
                </a:schemeClr>
              </a:solidFill>
            </a:endParaRPr>
          </a:p>
          <a:p>
            <a:r>
              <a:rPr lang="en-NZ" sz="1600" dirty="0">
                <a:latin typeface="+mj-lt"/>
              </a:rPr>
              <a:t>The goal is for visitors to your centre to join up as members.</a:t>
            </a:r>
          </a:p>
          <a:p>
            <a:r>
              <a:rPr lang="en-NZ" sz="1600" dirty="0">
                <a:latin typeface="+mj-lt"/>
              </a:rPr>
              <a:t> </a:t>
            </a:r>
          </a:p>
          <a:p>
            <a:r>
              <a:rPr lang="en-NZ" sz="1600" dirty="0">
                <a:latin typeface="+mj-lt"/>
              </a:rPr>
              <a:t>Firstly, ensure that your centre email and voicemail is checked regularly to see if people are wanting to book in for a visit. Reply to them in a timely and friendly manner, inviting them to come along. </a:t>
            </a:r>
          </a:p>
          <a:p>
            <a:endParaRPr lang="en-NZ" sz="1600" dirty="0">
              <a:latin typeface="+mj-lt"/>
            </a:endParaRPr>
          </a:p>
          <a:p>
            <a:r>
              <a:rPr lang="en-NZ" sz="1600" dirty="0">
                <a:latin typeface="+mj-lt"/>
              </a:rPr>
              <a:t>Do you have a process to manage phone and email enquiries from new whānau wanting to arrange a visit during school holidays?</a:t>
            </a:r>
          </a:p>
          <a:p>
            <a:r>
              <a:rPr lang="en-NZ" sz="1600" dirty="0">
                <a:latin typeface="+mj-lt"/>
              </a:rPr>
              <a:t> </a:t>
            </a:r>
          </a:p>
          <a:p>
            <a:r>
              <a:rPr lang="en-NZ" sz="1600" dirty="0">
                <a:latin typeface="+mj-lt"/>
              </a:rPr>
              <a:t>	If someone does turn up unannounced (and your centre practice is to pre-book a visit) always 	greet the visitor positively. Even if you can only invite them in for a short time. Take their contact details and arrange for them to have a visit another day.  At every session, there should be someone that can welcome a visitor appropriately.</a:t>
            </a:r>
          </a:p>
          <a:p>
            <a:endParaRPr lang="en-NZ" dirty="0"/>
          </a:p>
        </p:txBody>
      </p:sp>
      <p:pic>
        <p:nvPicPr>
          <p:cNvPr id="7" name="Picture 6" descr="PP TIP icon.ai">
            <a:extLst>
              <a:ext uri="{FF2B5EF4-FFF2-40B4-BE49-F238E27FC236}">
                <a16:creationId xmlns:a16="http://schemas.microsoft.com/office/drawing/2014/main" id="{79B1BAE3-F1EB-4322-9822-94940D584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413" y="4202858"/>
            <a:ext cx="948001" cy="734701"/>
          </a:xfrm>
          <a:prstGeom prst="rect">
            <a:avLst/>
          </a:prstGeom>
        </p:spPr>
      </p:pic>
      <p:pic>
        <p:nvPicPr>
          <p:cNvPr id="8" name="Picture 7" descr="person icon.ai">
            <a:extLst>
              <a:ext uri="{FF2B5EF4-FFF2-40B4-BE49-F238E27FC236}">
                <a16:creationId xmlns:a16="http://schemas.microsoft.com/office/drawing/2014/main" id="{7EB0260B-5BD8-4E62-A68E-0F9674B781D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4193" y="1452128"/>
            <a:ext cx="650836" cy="742062"/>
          </a:xfrm>
          <a:prstGeom prst="rect">
            <a:avLst/>
          </a:prstGeom>
        </p:spPr>
      </p:pic>
      <p:sp>
        <p:nvSpPr>
          <p:cNvPr id="9" name="TextBox 8">
            <a:extLst>
              <a:ext uri="{FF2B5EF4-FFF2-40B4-BE49-F238E27FC236}">
                <a16:creationId xmlns:a16="http://schemas.microsoft.com/office/drawing/2014/main" id="{DA690B4A-505E-44DE-81DA-763AC8BCC3BE}"/>
              </a:ext>
            </a:extLst>
          </p:cNvPr>
          <p:cNvSpPr txBox="1"/>
          <p:nvPr/>
        </p:nvSpPr>
        <p:spPr>
          <a:xfrm>
            <a:off x="228990" y="-21787"/>
            <a:ext cx="670560" cy="861774"/>
          </a:xfrm>
          <a:prstGeom prst="rect">
            <a:avLst/>
          </a:prstGeom>
          <a:noFill/>
        </p:spPr>
        <p:txBody>
          <a:bodyPr wrap="square" rtlCol="0">
            <a:spAutoFit/>
          </a:bodyPr>
          <a:lstStyle/>
          <a:p>
            <a:r>
              <a:rPr lang="en-NZ" sz="5000" b="1" dirty="0">
                <a:solidFill>
                  <a:schemeClr val="bg1"/>
                </a:solidFill>
              </a:rPr>
              <a:t>3</a:t>
            </a:r>
          </a:p>
        </p:txBody>
      </p:sp>
    </p:spTree>
    <p:extLst>
      <p:ext uri="{BB962C8B-B14F-4D97-AF65-F5344CB8AC3E}">
        <p14:creationId xmlns:p14="http://schemas.microsoft.com/office/powerpoint/2010/main" val="3687360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1045029" y="276814"/>
            <a:ext cx="10238997" cy="1325563"/>
          </a:xfrm>
        </p:spPr>
        <p:txBody>
          <a:bodyPr>
            <a:normAutofit fontScale="90000"/>
          </a:bodyPr>
          <a:lstStyle/>
          <a:p>
            <a:r>
              <a:rPr lang="en-NZ" sz="3800" b="1" dirty="0">
                <a:solidFill>
                  <a:srgbClr val="007AB7"/>
                </a:solidFill>
                <a:latin typeface="+mn-lt"/>
              </a:rPr>
              <a:t>So Sam and their whānau is at the gate entering your Playcentre for the first time...now what?</a:t>
            </a:r>
            <a:br>
              <a:rPr lang="en-NZ" sz="3600" dirty="0"/>
            </a:br>
            <a:endParaRPr lang="en-NZ" sz="3200" dirty="0">
              <a:solidFill>
                <a:srgbClr val="E9BC1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38200" y="1329828"/>
            <a:ext cx="10308771" cy="1162113"/>
          </a:xfrm>
          <a:prstGeom prst="rect">
            <a:avLst/>
          </a:prstGeom>
        </p:spPr>
        <p:txBody>
          <a:bodyPr wrap="square">
            <a:spAutoFit/>
          </a:bodyPr>
          <a:lstStyle/>
          <a:p>
            <a:pPr>
              <a:lnSpc>
                <a:spcPct val="150000"/>
              </a:lnSpc>
            </a:pPr>
            <a:endParaRPr lang="en-NZ" sz="1600" b="1"/>
          </a:p>
          <a:p>
            <a:pPr>
              <a:lnSpc>
                <a:spcPct val="150000"/>
              </a:lnSpc>
            </a:pPr>
            <a:endParaRPr lang="en-NZ" sz="1600" b="1"/>
          </a:p>
          <a:p>
            <a:pPr>
              <a:lnSpc>
                <a:spcPct val="150000"/>
              </a:lnSpc>
            </a:pPr>
            <a:endParaRPr lang="en-NZ" sz="1600" b="1" dirty="0"/>
          </a:p>
        </p:txBody>
      </p:sp>
      <p:sp>
        <p:nvSpPr>
          <p:cNvPr id="6" name="TextBox 5">
            <a:extLst>
              <a:ext uri="{FF2B5EF4-FFF2-40B4-BE49-F238E27FC236}">
                <a16:creationId xmlns:a16="http://schemas.microsoft.com/office/drawing/2014/main" id="{8F1D9B36-57B9-4C20-981D-0CF9DFC9D459}"/>
              </a:ext>
            </a:extLst>
          </p:cNvPr>
          <p:cNvSpPr txBox="1"/>
          <p:nvPr/>
        </p:nvSpPr>
        <p:spPr>
          <a:xfrm>
            <a:off x="1045030" y="1418906"/>
            <a:ext cx="7886396" cy="3296736"/>
          </a:xfrm>
          <a:prstGeom prst="rect">
            <a:avLst/>
          </a:prstGeom>
          <a:noFill/>
        </p:spPr>
        <p:txBody>
          <a:bodyPr wrap="square" rtlCol="0">
            <a:spAutoFit/>
          </a:bodyPr>
          <a:lstStyle/>
          <a:p>
            <a:pPr marL="171450" lvl="0" indent="-171450">
              <a:lnSpc>
                <a:spcPct val="110000"/>
              </a:lnSpc>
              <a:buFont typeface="Arial" panose="020B0604020202020204" pitchFamily="34" charset="0"/>
              <a:buChar char="•"/>
            </a:pPr>
            <a:r>
              <a:rPr lang="en-NZ" sz="1600" dirty="0">
                <a:latin typeface="+mj-lt"/>
              </a:rPr>
              <a:t>If you see them approaching, help them with the gate and introduce yourself.</a:t>
            </a:r>
          </a:p>
          <a:p>
            <a:pPr marL="171450" lvl="0" indent="-171450">
              <a:lnSpc>
                <a:spcPct val="110000"/>
              </a:lnSpc>
              <a:buFont typeface="Arial" panose="020B0604020202020204" pitchFamily="34" charset="0"/>
              <a:buChar char="•"/>
            </a:pPr>
            <a:r>
              <a:rPr lang="en-NZ" sz="1600" dirty="0">
                <a:latin typeface="+mj-lt"/>
              </a:rPr>
              <a:t>Ask their names, the names of their tamariki, their ages and interests.</a:t>
            </a:r>
          </a:p>
          <a:p>
            <a:pPr marL="171450" lvl="0" indent="-171450">
              <a:lnSpc>
                <a:spcPct val="110000"/>
              </a:lnSpc>
              <a:buFont typeface="Arial" panose="020B0604020202020204" pitchFamily="34" charset="0"/>
              <a:buChar char="•"/>
            </a:pPr>
            <a:r>
              <a:rPr lang="en-NZ" sz="1600" dirty="0">
                <a:latin typeface="+mj-lt"/>
              </a:rPr>
              <a:t>If you are free show them around. If you aren’t free, be friendly and introduce them to someone else who can show them around.</a:t>
            </a:r>
          </a:p>
          <a:p>
            <a:pPr marL="171450" lvl="0" indent="-171450">
              <a:lnSpc>
                <a:spcPct val="110000"/>
              </a:lnSpc>
              <a:buFont typeface="Arial" panose="020B0604020202020204" pitchFamily="34" charset="0"/>
              <a:buChar char="•"/>
            </a:pPr>
            <a:r>
              <a:rPr lang="en-NZ" sz="1600" dirty="0">
                <a:latin typeface="+mj-lt"/>
              </a:rPr>
              <a:t>Tell them a bit about Playcentre </a:t>
            </a:r>
          </a:p>
          <a:p>
            <a:pPr marL="171450" lvl="0" indent="-171450">
              <a:lnSpc>
                <a:spcPct val="110000"/>
              </a:lnSpc>
              <a:buFont typeface="Arial" panose="020B0604020202020204" pitchFamily="34" charset="0"/>
              <a:buChar char="•"/>
            </a:pPr>
            <a:r>
              <a:rPr lang="en-NZ" sz="1600" dirty="0">
                <a:latin typeface="+mj-lt"/>
              </a:rPr>
              <a:t>Show them where the toilets are, changing table (if needed) and fire exit.</a:t>
            </a:r>
          </a:p>
          <a:p>
            <a:pPr marL="171450" lvl="0" indent="-171450">
              <a:lnSpc>
                <a:spcPct val="110000"/>
              </a:lnSpc>
              <a:buFont typeface="Arial" panose="020B0604020202020204" pitchFamily="34" charset="0"/>
              <a:buChar char="•"/>
            </a:pPr>
            <a:r>
              <a:rPr lang="en-NZ" sz="1600" dirty="0">
                <a:latin typeface="+mj-lt"/>
              </a:rPr>
              <a:t>Provide them with a </a:t>
            </a:r>
            <a:r>
              <a:rPr lang="en-NZ" sz="1600" b="1" dirty="0">
                <a:latin typeface="+mj-lt"/>
                <a:hlinkClick r:id="rId3"/>
              </a:rPr>
              <a:t>visitor sheet </a:t>
            </a:r>
            <a:r>
              <a:rPr lang="en-NZ" sz="1600" dirty="0">
                <a:latin typeface="+mj-lt"/>
              </a:rPr>
              <a:t>that they can read at home (there are templates available in the Resource Centre on our website).</a:t>
            </a:r>
          </a:p>
          <a:p>
            <a:pPr marL="171450" lvl="0" indent="-171450">
              <a:lnSpc>
                <a:spcPct val="110000"/>
              </a:lnSpc>
              <a:buFont typeface="Arial" panose="020B0604020202020204" pitchFamily="34" charset="0"/>
              <a:buChar char="•"/>
            </a:pPr>
            <a:r>
              <a:rPr lang="en-NZ" sz="1600" dirty="0">
                <a:latin typeface="+mj-lt"/>
              </a:rPr>
              <a:t>Illustrate the supportive whānau environment and that tamariki build relationships with other adults and tamariki of all ages (this is unique to Playcentre).</a:t>
            </a:r>
          </a:p>
          <a:p>
            <a:pPr marL="171450" lvl="0" indent="-171450">
              <a:lnSpc>
                <a:spcPct val="110000"/>
              </a:lnSpc>
              <a:buFont typeface="Arial" panose="020B0604020202020204" pitchFamily="34" charset="0"/>
              <a:buChar char="•"/>
            </a:pPr>
            <a:r>
              <a:rPr lang="en-NZ" sz="1600" dirty="0">
                <a:latin typeface="+mj-lt"/>
              </a:rPr>
              <a:t>Answer any questions they might have.</a:t>
            </a:r>
          </a:p>
          <a:p>
            <a:pPr>
              <a:lnSpc>
                <a:spcPct val="110000"/>
              </a:lnSpc>
            </a:pPr>
            <a:endParaRPr lang="en-NZ" sz="1400" dirty="0"/>
          </a:p>
        </p:txBody>
      </p:sp>
      <p:pic>
        <p:nvPicPr>
          <p:cNvPr id="8" name="Picture 7">
            <a:extLst>
              <a:ext uri="{FF2B5EF4-FFF2-40B4-BE49-F238E27FC236}">
                <a16:creationId xmlns:a16="http://schemas.microsoft.com/office/drawing/2014/main" id="{90C2155D-8416-4F54-A83E-7499436C9B38}"/>
              </a:ext>
            </a:extLst>
          </p:cNvPr>
          <p:cNvPicPr>
            <a:picLocks noChangeAspect="1"/>
          </p:cNvPicPr>
          <p:nvPr/>
        </p:nvPicPr>
        <p:blipFill>
          <a:blip r:embed="rId4"/>
          <a:stretch>
            <a:fillRect/>
          </a:stretch>
        </p:blipFill>
        <p:spPr>
          <a:xfrm>
            <a:off x="9778870" y="937340"/>
            <a:ext cx="2280111" cy="323165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C929430-C2FA-4A41-A4E6-8BFF50D5E646}"/>
              </a:ext>
            </a:extLst>
          </p:cNvPr>
          <p:cNvPicPr>
            <a:picLocks noChangeAspect="1"/>
          </p:cNvPicPr>
          <p:nvPr/>
        </p:nvPicPr>
        <p:blipFill>
          <a:blip r:embed="rId5"/>
          <a:stretch>
            <a:fillRect/>
          </a:stretch>
        </p:blipFill>
        <p:spPr>
          <a:xfrm>
            <a:off x="9396929" y="1597297"/>
            <a:ext cx="2398572" cy="3357242"/>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7FED3FAC-F744-4FD6-A11C-51DB89C665AB}"/>
              </a:ext>
            </a:extLst>
          </p:cNvPr>
          <p:cNvPicPr>
            <a:picLocks noChangeAspect="1"/>
          </p:cNvPicPr>
          <p:nvPr/>
        </p:nvPicPr>
        <p:blipFill>
          <a:blip r:embed="rId6"/>
          <a:stretch>
            <a:fillRect/>
          </a:stretch>
        </p:blipFill>
        <p:spPr>
          <a:xfrm>
            <a:off x="9138256" y="2233144"/>
            <a:ext cx="2476849" cy="35069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559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487953-FEF7-4043-8CC5-3E4A285AB467}"/>
              </a:ext>
            </a:extLst>
          </p:cNvPr>
          <p:cNvSpPr/>
          <p:nvPr/>
        </p:nvSpPr>
        <p:spPr>
          <a:xfrm>
            <a:off x="838200" y="1329828"/>
            <a:ext cx="10308771" cy="1162113"/>
          </a:xfrm>
          <a:prstGeom prst="rect">
            <a:avLst/>
          </a:prstGeom>
        </p:spPr>
        <p:txBody>
          <a:bodyPr wrap="square">
            <a:spAutoFit/>
          </a:bodyPr>
          <a:lstStyle/>
          <a:p>
            <a:pPr>
              <a:lnSpc>
                <a:spcPct val="150000"/>
              </a:lnSpc>
            </a:pPr>
            <a:endParaRPr lang="en-NZ" sz="1600" b="1"/>
          </a:p>
          <a:p>
            <a:pPr>
              <a:lnSpc>
                <a:spcPct val="150000"/>
              </a:lnSpc>
            </a:pPr>
            <a:endParaRPr lang="en-NZ" sz="1600" b="1"/>
          </a:p>
          <a:p>
            <a:pPr>
              <a:lnSpc>
                <a:spcPct val="150000"/>
              </a:lnSpc>
            </a:pPr>
            <a:endParaRPr lang="en-NZ" sz="1600" b="1" dirty="0"/>
          </a:p>
        </p:txBody>
      </p:sp>
      <p:sp>
        <p:nvSpPr>
          <p:cNvPr id="6" name="TextBox 5">
            <a:extLst>
              <a:ext uri="{FF2B5EF4-FFF2-40B4-BE49-F238E27FC236}">
                <a16:creationId xmlns:a16="http://schemas.microsoft.com/office/drawing/2014/main" id="{8F1D9B36-57B9-4C20-981D-0CF9DFC9D459}"/>
              </a:ext>
            </a:extLst>
          </p:cNvPr>
          <p:cNvSpPr txBox="1"/>
          <p:nvPr/>
        </p:nvSpPr>
        <p:spPr>
          <a:xfrm>
            <a:off x="1045029" y="1329828"/>
            <a:ext cx="8948716" cy="4539063"/>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NZ" sz="1600" dirty="0">
                <a:latin typeface="+mj-lt"/>
              </a:rPr>
              <a:t>Some centres find name badges (for both adults and tamariki helpful).</a:t>
            </a:r>
          </a:p>
          <a:p>
            <a:pPr marL="285750" indent="-285750">
              <a:lnSpc>
                <a:spcPct val="120000"/>
              </a:lnSpc>
              <a:buFont typeface="Arial" panose="020B0604020202020204" pitchFamily="34" charset="0"/>
              <a:buChar char="•"/>
            </a:pPr>
            <a:r>
              <a:rPr lang="en-NZ" sz="1600" dirty="0">
                <a:latin typeface="+mj-lt"/>
              </a:rPr>
              <a:t>Decide prior as a centre how much information you want to give the visitor. Some prefer to give very little at the beginning and others like to state what is expected but emphasise that the time invested is very worthwhile.</a:t>
            </a:r>
          </a:p>
          <a:p>
            <a:pPr marL="285750" lvl="0" indent="-285750">
              <a:lnSpc>
                <a:spcPct val="120000"/>
              </a:lnSpc>
              <a:buFont typeface="Arial" panose="020B0604020202020204" pitchFamily="34" charset="0"/>
              <a:buChar char="•"/>
            </a:pPr>
            <a:r>
              <a:rPr lang="en-NZ" sz="1600" dirty="0">
                <a:latin typeface="+mj-lt"/>
              </a:rPr>
              <a:t>Invite them to like your public social media pages.</a:t>
            </a:r>
          </a:p>
          <a:p>
            <a:pPr marL="285750" indent="-285750">
              <a:lnSpc>
                <a:spcPct val="120000"/>
              </a:lnSpc>
              <a:buFont typeface="Arial" panose="020B0604020202020204" pitchFamily="34" charset="0"/>
              <a:buChar char="•"/>
            </a:pPr>
            <a:r>
              <a:rPr lang="en-NZ" sz="1600" dirty="0">
                <a:latin typeface="+mj-lt"/>
              </a:rPr>
              <a:t>If time allows, write a short learning story for them.</a:t>
            </a:r>
          </a:p>
          <a:p>
            <a:pPr marL="285750" lvl="0" indent="-285750">
              <a:lnSpc>
                <a:spcPct val="120000"/>
              </a:lnSpc>
              <a:buFont typeface="Arial" panose="020B0604020202020204" pitchFamily="34" charset="0"/>
              <a:buChar char="•"/>
            </a:pPr>
            <a:r>
              <a:rPr lang="en-NZ" sz="1600" b="1" dirty="0">
                <a:latin typeface="+mj-lt"/>
              </a:rPr>
              <a:t>Take their contact details and keep a record of visitors </a:t>
            </a:r>
            <a:r>
              <a:rPr lang="en-NZ" sz="1600" dirty="0">
                <a:latin typeface="+mj-lt"/>
              </a:rPr>
              <a:t>(you can do this in the Discover app on your centre tablet) so that if they don’t initially join, over the next 12 months you can communicate with them and invite them to open days, events and community whānau activities.</a:t>
            </a:r>
          </a:p>
          <a:p>
            <a:pPr>
              <a:lnSpc>
                <a:spcPct val="120000"/>
              </a:lnSpc>
            </a:pPr>
            <a:endParaRPr lang="en-NZ" sz="1600" dirty="0">
              <a:latin typeface="+mj-lt"/>
            </a:endParaRPr>
          </a:p>
          <a:p>
            <a:pPr>
              <a:lnSpc>
                <a:spcPct val="120000"/>
              </a:lnSpc>
            </a:pPr>
            <a:r>
              <a:rPr lang="en-NZ" sz="1600" dirty="0">
                <a:latin typeface="+mj-lt"/>
              </a:rPr>
              <a:t>	</a:t>
            </a:r>
          </a:p>
          <a:p>
            <a:pPr>
              <a:lnSpc>
                <a:spcPct val="120000"/>
              </a:lnSpc>
            </a:pPr>
            <a:r>
              <a:rPr lang="en-NZ" sz="1600" dirty="0">
                <a:latin typeface="+mj-lt"/>
              </a:rPr>
              <a:t>	</a:t>
            </a:r>
            <a:r>
              <a:rPr lang="en-NZ" sz="1600" b="1" dirty="0">
                <a:latin typeface="+mj-lt"/>
              </a:rPr>
              <a:t>Buddies</a:t>
            </a:r>
            <a:r>
              <a:rPr lang="en-NZ" sz="1600" dirty="0">
                <a:latin typeface="+mj-lt"/>
              </a:rPr>
              <a:t> – once a visitor enrols (or even before) buddy them up with a more experienced 	member that can help with any questions, orientation, working through the Welcome to 	Playcentre booklet etc.</a:t>
            </a:r>
          </a:p>
          <a:p>
            <a:pPr>
              <a:lnSpc>
                <a:spcPct val="120000"/>
              </a:lnSpc>
            </a:pPr>
            <a:endParaRPr lang="en-NZ" dirty="0"/>
          </a:p>
        </p:txBody>
      </p:sp>
      <p:sp>
        <p:nvSpPr>
          <p:cNvPr id="2" name="TextBox 1">
            <a:extLst>
              <a:ext uri="{FF2B5EF4-FFF2-40B4-BE49-F238E27FC236}">
                <a16:creationId xmlns:a16="http://schemas.microsoft.com/office/drawing/2014/main" id="{66FD2B0A-295D-4355-9047-7879A03D66B0}"/>
              </a:ext>
            </a:extLst>
          </p:cNvPr>
          <p:cNvSpPr txBox="1"/>
          <p:nvPr/>
        </p:nvSpPr>
        <p:spPr>
          <a:xfrm>
            <a:off x="1045029" y="333375"/>
            <a:ext cx="10763250" cy="892552"/>
          </a:xfrm>
          <a:prstGeom prst="rect">
            <a:avLst/>
          </a:prstGeom>
          <a:noFill/>
        </p:spPr>
        <p:txBody>
          <a:bodyPr wrap="square" rtlCol="0">
            <a:spAutoFit/>
          </a:bodyPr>
          <a:lstStyle/>
          <a:p>
            <a:r>
              <a:rPr lang="en-NZ" sz="3400" b="1" dirty="0">
                <a:solidFill>
                  <a:srgbClr val="007AB7"/>
                </a:solidFill>
              </a:rPr>
              <a:t>Helpful hints </a:t>
            </a:r>
            <a:endParaRPr lang="en-NZ" sz="3400" dirty="0">
              <a:solidFill>
                <a:srgbClr val="007AB7"/>
              </a:solidFill>
            </a:endParaRPr>
          </a:p>
          <a:p>
            <a:endParaRPr lang="en-NZ" dirty="0"/>
          </a:p>
        </p:txBody>
      </p:sp>
      <p:pic>
        <p:nvPicPr>
          <p:cNvPr id="10" name="Picture 9" descr="PP TIP icon.ai">
            <a:extLst>
              <a:ext uri="{FF2B5EF4-FFF2-40B4-BE49-F238E27FC236}">
                <a16:creationId xmlns:a16="http://schemas.microsoft.com/office/drawing/2014/main" id="{5249E6D3-E8CA-4F14-8EB8-BC1642414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029" y="4545561"/>
            <a:ext cx="948001" cy="734701"/>
          </a:xfrm>
          <a:prstGeom prst="rect">
            <a:avLst/>
          </a:prstGeom>
        </p:spPr>
      </p:pic>
    </p:spTree>
    <p:extLst>
      <p:ext uri="{BB962C8B-B14F-4D97-AF65-F5344CB8AC3E}">
        <p14:creationId xmlns:p14="http://schemas.microsoft.com/office/powerpoint/2010/main" val="1776741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487953-FEF7-4043-8CC5-3E4A285AB467}"/>
              </a:ext>
            </a:extLst>
          </p:cNvPr>
          <p:cNvSpPr/>
          <p:nvPr/>
        </p:nvSpPr>
        <p:spPr>
          <a:xfrm>
            <a:off x="838200" y="1329828"/>
            <a:ext cx="10308771" cy="1162113"/>
          </a:xfrm>
          <a:prstGeom prst="rect">
            <a:avLst/>
          </a:prstGeom>
        </p:spPr>
        <p:txBody>
          <a:bodyPr wrap="square">
            <a:spAutoFit/>
          </a:bodyPr>
          <a:lstStyle/>
          <a:p>
            <a:pPr>
              <a:lnSpc>
                <a:spcPct val="150000"/>
              </a:lnSpc>
            </a:pPr>
            <a:endParaRPr lang="en-NZ" sz="1600" b="1"/>
          </a:p>
          <a:p>
            <a:pPr>
              <a:lnSpc>
                <a:spcPct val="150000"/>
              </a:lnSpc>
            </a:pPr>
            <a:endParaRPr lang="en-NZ" sz="1600" b="1"/>
          </a:p>
          <a:p>
            <a:pPr>
              <a:lnSpc>
                <a:spcPct val="150000"/>
              </a:lnSpc>
            </a:pPr>
            <a:endParaRPr lang="en-NZ" sz="1600" b="1" dirty="0"/>
          </a:p>
        </p:txBody>
      </p:sp>
      <p:sp>
        <p:nvSpPr>
          <p:cNvPr id="6" name="TextBox 5">
            <a:extLst>
              <a:ext uri="{FF2B5EF4-FFF2-40B4-BE49-F238E27FC236}">
                <a16:creationId xmlns:a16="http://schemas.microsoft.com/office/drawing/2014/main" id="{8F1D9B36-57B9-4C20-981D-0CF9DFC9D459}"/>
              </a:ext>
            </a:extLst>
          </p:cNvPr>
          <p:cNvSpPr txBox="1"/>
          <p:nvPr/>
        </p:nvSpPr>
        <p:spPr>
          <a:xfrm>
            <a:off x="1045029" y="1609984"/>
            <a:ext cx="10048751" cy="3293209"/>
          </a:xfrm>
          <a:prstGeom prst="rect">
            <a:avLst/>
          </a:prstGeom>
          <a:noFill/>
        </p:spPr>
        <p:txBody>
          <a:bodyPr wrap="square" rtlCol="0">
            <a:spAutoFit/>
          </a:bodyPr>
          <a:lstStyle/>
          <a:p>
            <a:r>
              <a:rPr lang="en-NZ" sz="1600" dirty="0">
                <a:latin typeface="+mj-lt"/>
              </a:rPr>
              <a:t>If you have the opportunity, after their visit send them a friendly email or text saying how nice it was to meet them and their tamariki and that you look forward to seeing them again. Letting them know, if they have any questions, feel free to ask. Keep it light-hearted. </a:t>
            </a:r>
          </a:p>
          <a:p>
            <a:r>
              <a:rPr lang="en-NZ" sz="1600" dirty="0">
                <a:latin typeface="+mj-lt"/>
              </a:rPr>
              <a:t> </a:t>
            </a:r>
          </a:p>
          <a:p>
            <a:r>
              <a:rPr lang="en-NZ" sz="1600" dirty="0">
                <a:latin typeface="+mj-lt"/>
              </a:rPr>
              <a:t>Even if Playcentre isn’t for them, they can still be a source of word of mouth and may join in the future or recommend to a friend or someone in their network that they join. </a:t>
            </a:r>
          </a:p>
          <a:p>
            <a:r>
              <a:rPr lang="en-NZ" sz="1600" dirty="0">
                <a:latin typeface="+mj-lt"/>
              </a:rPr>
              <a:t> </a:t>
            </a:r>
          </a:p>
          <a:p>
            <a:r>
              <a:rPr lang="en-NZ" sz="1600" dirty="0">
                <a:latin typeface="+mj-lt"/>
              </a:rPr>
              <a:t>Once someone does enrol, keep supporting them as they find their feet at Playcentre. </a:t>
            </a:r>
          </a:p>
          <a:p>
            <a:r>
              <a:rPr lang="en-NZ" sz="1600" dirty="0">
                <a:latin typeface="+mj-lt"/>
              </a:rPr>
              <a:t>Get to know them, make them a part of your village and support them.</a:t>
            </a:r>
          </a:p>
          <a:p>
            <a:endParaRPr lang="en-NZ" sz="1600" dirty="0">
              <a:latin typeface="+mj-lt"/>
            </a:endParaRPr>
          </a:p>
          <a:p>
            <a:r>
              <a:rPr lang="en-NZ" sz="1600" dirty="0">
                <a:latin typeface="+mj-lt"/>
              </a:rPr>
              <a:t>The ‘</a:t>
            </a:r>
            <a:r>
              <a:rPr lang="en-NZ" sz="1600" b="1" dirty="0">
                <a:latin typeface="+mj-lt"/>
                <a:hlinkClick r:id="rId2"/>
              </a:rPr>
              <a:t>Welcome to Playcentre</a:t>
            </a:r>
            <a:r>
              <a:rPr lang="en-NZ" sz="1600" b="1" dirty="0">
                <a:latin typeface="+mj-lt"/>
              </a:rPr>
              <a:t>’ </a:t>
            </a:r>
            <a:r>
              <a:rPr lang="en-NZ" sz="1600" dirty="0">
                <a:latin typeface="+mj-lt"/>
              </a:rPr>
              <a:t>booklet which can be downloaded from our website</a:t>
            </a:r>
          </a:p>
          <a:p>
            <a:r>
              <a:rPr lang="en-NZ" sz="1600" dirty="0">
                <a:latin typeface="+mj-lt"/>
              </a:rPr>
              <a:t>is a useful tool.  </a:t>
            </a:r>
          </a:p>
          <a:p>
            <a:endParaRPr lang="en-NZ" sz="1600" dirty="0">
              <a:latin typeface="+mj-lt"/>
            </a:endParaRPr>
          </a:p>
        </p:txBody>
      </p:sp>
      <p:sp>
        <p:nvSpPr>
          <p:cNvPr id="8" name="Title 7">
            <a:extLst>
              <a:ext uri="{FF2B5EF4-FFF2-40B4-BE49-F238E27FC236}">
                <a16:creationId xmlns:a16="http://schemas.microsoft.com/office/drawing/2014/main" id="{FB149ECD-E3D0-4504-8EA4-4A93AD283144}"/>
              </a:ext>
            </a:extLst>
          </p:cNvPr>
          <p:cNvSpPr>
            <a:spLocks noGrp="1"/>
          </p:cNvSpPr>
          <p:nvPr>
            <p:ph type="title"/>
          </p:nvPr>
        </p:nvSpPr>
        <p:spPr>
          <a:xfrm>
            <a:off x="1045029" y="423132"/>
            <a:ext cx="10515600" cy="1325563"/>
          </a:xfrm>
        </p:spPr>
        <p:txBody>
          <a:bodyPr/>
          <a:lstStyle/>
          <a:p>
            <a:r>
              <a:rPr lang="en-NZ" sz="3400" b="1" dirty="0">
                <a:solidFill>
                  <a:srgbClr val="1E82BB"/>
                </a:solidFill>
                <a:latin typeface="+mn-lt"/>
              </a:rPr>
              <a:t>After they visit </a:t>
            </a:r>
            <a:br>
              <a:rPr lang="en-NZ" dirty="0"/>
            </a:br>
            <a:endParaRPr lang="en-NZ" dirty="0"/>
          </a:p>
        </p:txBody>
      </p:sp>
      <p:pic>
        <p:nvPicPr>
          <p:cNvPr id="7" name="Picture 6" descr="A picture containing drawing&#10;&#10;Description automatically generated">
            <a:extLst>
              <a:ext uri="{FF2B5EF4-FFF2-40B4-BE49-F238E27FC236}">
                <a16:creationId xmlns:a16="http://schemas.microsoft.com/office/drawing/2014/main" id="{3B51BAFE-66B2-4188-B795-4D16F6675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093" y="4253477"/>
            <a:ext cx="1820635" cy="1652945"/>
          </a:xfrm>
          <a:prstGeom prst="rect">
            <a:avLst/>
          </a:prstGeom>
        </p:spPr>
      </p:pic>
      <p:sp>
        <p:nvSpPr>
          <p:cNvPr id="9" name="Speech Bubble: Oval 8">
            <a:extLst>
              <a:ext uri="{FF2B5EF4-FFF2-40B4-BE49-F238E27FC236}">
                <a16:creationId xmlns:a16="http://schemas.microsoft.com/office/drawing/2014/main" id="{E5D685B6-415E-4862-8CD0-DA3E76CB3AF1}"/>
              </a:ext>
            </a:extLst>
          </p:cNvPr>
          <p:cNvSpPr/>
          <p:nvPr/>
        </p:nvSpPr>
        <p:spPr>
          <a:xfrm>
            <a:off x="8771411" y="3429000"/>
            <a:ext cx="2647950" cy="1156513"/>
          </a:xfrm>
          <a:prstGeom prst="wedgeEllipseCallout">
            <a:avLst/>
          </a:prstGeom>
          <a:solidFill>
            <a:srgbClr val="804F8B"/>
          </a:solidFill>
          <a:ln>
            <a:solidFill>
              <a:srgbClr val="5429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1" name="Rectangle 10">
            <a:extLst>
              <a:ext uri="{FF2B5EF4-FFF2-40B4-BE49-F238E27FC236}">
                <a16:creationId xmlns:a16="http://schemas.microsoft.com/office/drawing/2014/main" id="{92F54176-3BFC-442C-915D-894E9017B712}"/>
              </a:ext>
            </a:extLst>
          </p:cNvPr>
          <p:cNvSpPr/>
          <p:nvPr/>
        </p:nvSpPr>
        <p:spPr>
          <a:xfrm>
            <a:off x="9185068" y="3761034"/>
            <a:ext cx="1820635" cy="492443"/>
          </a:xfrm>
          <a:prstGeom prst="rect">
            <a:avLst/>
          </a:prstGeom>
        </p:spPr>
        <p:txBody>
          <a:bodyPr wrap="square">
            <a:spAutoFit/>
          </a:bodyPr>
          <a:lstStyle/>
          <a:p>
            <a:pPr algn="ctr"/>
            <a:r>
              <a:rPr lang="en-NZ" sz="1300" dirty="0">
                <a:solidFill>
                  <a:schemeClr val="bg1"/>
                </a:solidFill>
              </a:rPr>
              <a:t>What would support Sam at this stage?</a:t>
            </a:r>
          </a:p>
        </p:txBody>
      </p:sp>
    </p:spTree>
    <p:extLst>
      <p:ext uri="{BB962C8B-B14F-4D97-AF65-F5344CB8AC3E}">
        <p14:creationId xmlns:p14="http://schemas.microsoft.com/office/powerpoint/2010/main" val="371416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199" y="417436"/>
            <a:ext cx="10515600" cy="1133915"/>
          </a:xfrm>
        </p:spPr>
        <p:txBody>
          <a:bodyPr>
            <a:normAutofit/>
          </a:bodyPr>
          <a:lstStyle/>
          <a:p>
            <a:r>
              <a:rPr lang="en-NZ" sz="3400" b="1" dirty="0">
                <a:solidFill>
                  <a:schemeClr val="bg1">
                    <a:lumMod val="50000"/>
                  </a:schemeClr>
                </a:solidFill>
                <a:latin typeface="+mn-lt"/>
              </a:rPr>
              <a:t>Role Description</a:t>
            </a:r>
          </a:p>
        </p:txBody>
      </p:sp>
      <p:sp>
        <p:nvSpPr>
          <p:cNvPr id="3" name="Rectangle 2">
            <a:extLst>
              <a:ext uri="{FF2B5EF4-FFF2-40B4-BE49-F238E27FC236}">
                <a16:creationId xmlns:a16="http://schemas.microsoft.com/office/drawing/2014/main" id="{E4487953-FEF7-4043-8CC5-3E4A285AB467}"/>
              </a:ext>
            </a:extLst>
          </p:cNvPr>
          <p:cNvSpPr/>
          <p:nvPr/>
        </p:nvSpPr>
        <p:spPr>
          <a:xfrm>
            <a:off x="2613947" y="1570839"/>
            <a:ext cx="8508363" cy="3747436"/>
          </a:xfrm>
          <a:prstGeom prst="rect">
            <a:avLst/>
          </a:prstGeom>
        </p:spPr>
        <p:txBody>
          <a:bodyPr wrap="square">
            <a:spAutoFit/>
          </a:bodyPr>
          <a:lstStyle/>
          <a:p>
            <a:pPr>
              <a:lnSpc>
                <a:spcPct val="150000"/>
              </a:lnSpc>
            </a:pPr>
            <a:r>
              <a:rPr lang="en-NZ" sz="2400" b="1" dirty="0">
                <a:latin typeface="Calibri"/>
                <a:cs typeface="Calibri"/>
              </a:rPr>
              <a:t>Purpose</a:t>
            </a:r>
          </a:p>
          <a:p>
            <a:pPr>
              <a:lnSpc>
                <a:spcPct val="150000"/>
              </a:lnSpc>
            </a:pPr>
            <a:r>
              <a:rPr lang="en-US" sz="1600" dirty="0">
                <a:latin typeface="Calibri Light"/>
                <a:cs typeface="Calibri Light"/>
              </a:rPr>
              <a:t>To promote Playcentre externally (to attract new whānau) and internally (to retain current whānau) for your Centre.</a:t>
            </a:r>
          </a:p>
          <a:p>
            <a:pPr>
              <a:lnSpc>
                <a:spcPct val="150000"/>
              </a:lnSpc>
            </a:pPr>
            <a:endParaRPr lang="en-US" sz="1600" dirty="0">
              <a:latin typeface="Calibri Light"/>
              <a:cs typeface="Calibri Light"/>
            </a:endParaRPr>
          </a:p>
          <a:p>
            <a:pPr>
              <a:lnSpc>
                <a:spcPct val="150000"/>
              </a:lnSpc>
            </a:pPr>
            <a:r>
              <a:rPr lang="en-US" sz="2400" b="1" dirty="0">
                <a:latin typeface="Calibri"/>
                <a:cs typeface="Calibri"/>
              </a:rPr>
              <a:t>Common Tasks</a:t>
            </a:r>
          </a:p>
          <a:p>
            <a:pPr marL="285750" indent="-285750">
              <a:lnSpc>
                <a:spcPct val="150000"/>
              </a:lnSpc>
              <a:buFont typeface="Arial"/>
              <a:buChar char="•"/>
            </a:pPr>
            <a:r>
              <a:rPr lang="en-US" sz="1600" dirty="0">
                <a:latin typeface="Calibri Light"/>
                <a:cs typeface="Calibri Light"/>
              </a:rPr>
              <a:t>Promote </a:t>
            </a:r>
            <a:r>
              <a:rPr lang="mi-NZ" sz="1600" dirty="0">
                <a:latin typeface="Calibri Light"/>
                <a:cs typeface="Calibri Light"/>
              </a:rPr>
              <a:t>your Centre in your local community to attract new whānau.</a:t>
            </a:r>
            <a:endParaRPr lang="en-US" sz="1600" dirty="0">
              <a:latin typeface="Calibri Light"/>
              <a:cs typeface="Calibri Light"/>
            </a:endParaRPr>
          </a:p>
          <a:p>
            <a:pPr marL="285750" indent="-285750">
              <a:lnSpc>
                <a:spcPct val="150000"/>
              </a:lnSpc>
              <a:buFont typeface="Arial"/>
              <a:buChar char="•"/>
            </a:pPr>
            <a:r>
              <a:rPr lang="en-US" sz="1600" dirty="0">
                <a:latin typeface="Calibri Light"/>
                <a:cs typeface="Calibri Light"/>
              </a:rPr>
              <a:t>Coordinate social events for centre whānau and celebrate achievements.</a:t>
            </a:r>
          </a:p>
          <a:p>
            <a:pPr marL="285750" indent="-285750">
              <a:lnSpc>
                <a:spcPct val="150000"/>
              </a:lnSpc>
              <a:buFont typeface="Arial"/>
              <a:buChar char="•"/>
            </a:pPr>
            <a:r>
              <a:rPr lang="en-US" sz="1600" dirty="0">
                <a:latin typeface="Calibri Light"/>
                <a:cs typeface="Calibri Light"/>
              </a:rPr>
              <a:t>Assist with fundraising projects at Centre.</a:t>
            </a:r>
            <a:endParaRPr lang="en-NZ" sz="1600" b="1" dirty="0">
              <a:latin typeface="Calibri Light"/>
              <a:cs typeface="Calibri Light"/>
            </a:endParaRPr>
          </a:p>
          <a:p>
            <a:pPr>
              <a:lnSpc>
                <a:spcPct val="150000"/>
              </a:lnSpc>
            </a:pPr>
            <a:endParaRPr lang="en-NZ" sz="1600" b="1" dirty="0">
              <a:latin typeface="Calibri Light"/>
              <a:cs typeface="Calibri Light"/>
            </a:endParaRPr>
          </a:p>
        </p:txBody>
      </p:sp>
      <p:pic>
        <p:nvPicPr>
          <p:cNvPr id="4" name="Picture 3">
            <a:extLst>
              <a:ext uri="{FF2B5EF4-FFF2-40B4-BE49-F238E27FC236}">
                <a16:creationId xmlns:a16="http://schemas.microsoft.com/office/drawing/2014/main" id="{782D15C7-7505-424F-886E-4A0E8E99ADD9}"/>
              </a:ext>
            </a:extLst>
          </p:cNvPr>
          <p:cNvPicPr>
            <a:picLocks noChangeAspect="1"/>
          </p:cNvPicPr>
          <p:nvPr/>
        </p:nvPicPr>
        <p:blipFill>
          <a:blip r:embed="rId3"/>
          <a:stretch>
            <a:fillRect/>
          </a:stretch>
        </p:blipFill>
        <p:spPr>
          <a:xfrm flipH="1">
            <a:off x="869024" y="1531199"/>
            <a:ext cx="1560494" cy="1689995"/>
          </a:xfrm>
          <a:prstGeom prst="rect">
            <a:avLst/>
          </a:prstGeom>
        </p:spPr>
      </p:pic>
    </p:spTree>
    <p:extLst>
      <p:ext uri="{BB962C8B-B14F-4D97-AF65-F5344CB8AC3E}">
        <p14:creationId xmlns:p14="http://schemas.microsoft.com/office/powerpoint/2010/main" val="2775838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 dk blue box arrow.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1188000"/>
          </a:xfrm>
          <a:prstGeom prst="rect">
            <a:avLst/>
          </a:prstGeom>
        </p:spPr>
      </p:pic>
      <p:sp>
        <p:nvSpPr>
          <p:cNvPr id="3" name="Rectangle 2">
            <a:extLst>
              <a:ext uri="{FF2B5EF4-FFF2-40B4-BE49-F238E27FC236}">
                <a16:creationId xmlns:a16="http://schemas.microsoft.com/office/drawing/2014/main" id="{E4487953-FEF7-4043-8CC5-3E4A285AB467}"/>
              </a:ext>
            </a:extLst>
          </p:cNvPr>
          <p:cNvSpPr/>
          <p:nvPr/>
        </p:nvSpPr>
        <p:spPr>
          <a:xfrm>
            <a:off x="838200" y="1329828"/>
            <a:ext cx="10308771" cy="1162113"/>
          </a:xfrm>
          <a:prstGeom prst="rect">
            <a:avLst/>
          </a:prstGeom>
        </p:spPr>
        <p:txBody>
          <a:bodyPr wrap="square">
            <a:spAutoFit/>
          </a:bodyPr>
          <a:lstStyle/>
          <a:p>
            <a:pPr>
              <a:lnSpc>
                <a:spcPct val="150000"/>
              </a:lnSpc>
            </a:pPr>
            <a:endParaRPr lang="en-NZ" sz="1600" b="1" dirty="0"/>
          </a:p>
          <a:p>
            <a:pPr>
              <a:lnSpc>
                <a:spcPct val="150000"/>
              </a:lnSpc>
            </a:pPr>
            <a:endParaRPr lang="en-NZ" sz="1600" b="1" dirty="0"/>
          </a:p>
          <a:p>
            <a:pPr>
              <a:lnSpc>
                <a:spcPct val="150000"/>
              </a:lnSpc>
            </a:pPr>
            <a:endParaRPr lang="en-NZ" sz="1600" b="1" dirty="0"/>
          </a:p>
        </p:txBody>
      </p:sp>
      <p:sp>
        <p:nvSpPr>
          <p:cNvPr id="6" name="TextBox 5">
            <a:extLst>
              <a:ext uri="{FF2B5EF4-FFF2-40B4-BE49-F238E27FC236}">
                <a16:creationId xmlns:a16="http://schemas.microsoft.com/office/drawing/2014/main" id="{8F1D9B36-57B9-4C20-981D-0CF9DFC9D459}"/>
              </a:ext>
            </a:extLst>
          </p:cNvPr>
          <p:cNvSpPr txBox="1"/>
          <p:nvPr/>
        </p:nvSpPr>
        <p:spPr>
          <a:xfrm>
            <a:off x="1239883" y="1188000"/>
            <a:ext cx="8995954" cy="5139869"/>
          </a:xfrm>
          <a:prstGeom prst="rect">
            <a:avLst/>
          </a:prstGeom>
          <a:noFill/>
        </p:spPr>
        <p:txBody>
          <a:bodyPr wrap="square" rtlCol="0">
            <a:spAutoFit/>
          </a:bodyPr>
          <a:lstStyle/>
          <a:p>
            <a:r>
              <a:rPr lang="en-NZ" sz="1600" dirty="0">
                <a:latin typeface="+mj-lt"/>
              </a:rPr>
              <a:t>Depending on the size of your centre, some of these ideas listed could be taken up by another role.</a:t>
            </a:r>
          </a:p>
          <a:p>
            <a:endParaRPr lang="en-NZ" sz="1600" dirty="0">
              <a:latin typeface="+mj-lt"/>
            </a:endParaRPr>
          </a:p>
          <a:p>
            <a:pPr marL="171450" lvl="0" indent="-171450">
              <a:buFont typeface="Arial" panose="020B0604020202020204" pitchFamily="34" charset="0"/>
              <a:buChar char="•"/>
            </a:pPr>
            <a:r>
              <a:rPr lang="en-NZ" sz="1600" dirty="0">
                <a:latin typeface="+mj-lt"/>
              </a:rPr>
              <a:t>Coordinate social events for centre whānau and celebrate achievements.</a:t>
            </a:r>
          </a:p>
          <a:p>
            <a:pPr marL="171450" lvl="0" indent="-171450">
              <a:buFont typeface="Arial" panose="020B0604020202020204" pitchFamily="34" charset="0"/>
              <a:buChar char="•"/>
            </a:pPr>
            <a:r>
              <a:rPr lang="en-NZ" sz="1600" dirty="0">
                <a:latin typeface="+mj-lt"/>
              </a:rPr>
              <a:t>Welcoming new visitors.</a:t>
            </a:r>
          </a:p>
          <a:p>
            <a:pPr marL="171450" lvl="0" indent="-171450">
              <a:buFont typeface="Arial" panose="020B0604020202020204" pitchFamily="34" charset="0"/>
              <a:buChar char="•"/>
            </a:pPr>
            <a:r>
              <a:rPr lang="en-NZ" sz="1600" dirty="0">
                <a:latin typeface="+mj-lt"/>
              </a:rPr>
              <a:t>Following up with visitors who don’t return.</a:t>
            </a:r>
          </a:p>
          <a:p>
            <a:pPr marL="171450" lvl="0" indent="-171450">
              <a:buFont typeface="Arial" panose="020B0604020202020204" pitchFamily="34" charset="0"/>
              <a:buChar char="•"/>
            </a:pPr>
            <a:r>
              <a:rPr lang="en-NZ" sz="1600" dirty="0">
                <a:latin typeface="+mj-lt"/>
              </a:rPr>
              <a:t>Arranging buddies for new whānau.</a:t>
            </a:r>
          </a:p>
          <a:p>
            <a:pPr marL="171450" indent="-171450">
              <a:buFont typeface="Arial" panose="020B0604020202020204" pitchFamily="34" charset="0"/>
              <a:buChar char="•"/>
            </a:pPr>
            <a:r>
              <a:rPr lang="en-NZ" sz="1600" dirty="0">
                <a:latin typeface="+mj-lt"/>
              </a:rPr>
              <a:t>Give out certificates when appropriate. </a:t>
            </a:r>
            <a:r>
              <a:rPr lang="en-NZ" sz="1600" b="1" dirty="0">
                <a:latin typeface="+mj-lt"/>
                <a:hlinkClick r:id="rId3"/>
              </a:rPr>
              <a:t>Templates</a:t>
            </a:r>
            <a:r>
              <a:rPr lang="en-NZ" sz="1600" dirty="0">
                <a:latin typeface="+mj-lt"/>
              </a:rPr>
              <a:t> for tamariki and adults are available on our website.</a:t>
            </a:r>
          </a:p>
          <a:p>
            <a:pPr marL="171450" lvl="0" indent="-171450">
              <a:buFont typeface="Arial" panose="020B0604020202020204" pitchFamily="34" charset="0"/>
              <a:buChar char="•"/>
            </a:pPr>
            <a:r>
              <a:rPr lang="en-NZ" sz="1600" dirty="0">
                <a:latin typeface="+mj-lt"/>
              </a:rPr>
              <a:t>Arranging baking/meals/gifts for members going through difficulties or have new babies.</a:t>
            </a:r>
          </a:p>
          <a:p>
            <a:pPr marL="171450" lvl="0" indent="-171450">
              <a:buFont typeface="Arial" panose="020B0604020202020204" pitchFamily="34" charset="0"/>
              <a:buChar char="•"/>
            </a:pPr>
            <a:r>
              <a:rPr lang="en-NZ" sz="1600" dirty="0">
                <a:latin typeface="+mj-lt"/>
              </a:rPr>
              <a:t>Birthday cards for members.</a:t>
            </a:r>
          </a:p>
          <a:p>
            <a:pPr marL="171450" lvl="0" indent="-171450">
              <a:buFont typeface="Arial" panose="020B0604020202020204" pitchFamily="34" charset="0"/>
              <a:buChar char="•"/>
            </a:pPr>
            <a:r>
              <a:rPr lang="en-NZ" sz="1600" dirty="0">
                <a:latin typeface="+mj-lt"/>
              </a:rPr>
              <a:t>Publicise events occurring at the centre.</a:t>
            </a:r>
          </a:p>
          <a:p>
            <a:pPr marL="171450" lvl="0" indent="-171450">
              <a:buFont typeface="Arial" panose="020B0604020202020204" pitchFamily="34" charset="0"/>
              <a:buChar char="•"/>
            </a:pPr>
            <a:r>
              <a:rPr lang="en-NZ" sz="1600" dirty="0">
                <a:latin typeface="+mj-lt"/>
              </a:rPr>
              <a:t>Taking photographs (ensuring that no imagery is to be used without signed consent from </a:t>
            </a:r>
          </a:p>
          <a:p>
            <a:pPr lvl="0"/>
            <a:r>
              <a:rPr lang="en-NZ" sz="1600" dirty="0">
                <a:latin typeface="+mj-lt"/>
              </a:rPr>
              <a:t>the parents).</a:t>
            </a:r>
          </a:p>
          <a:p>
            <a:pPr marL="171450" lvl="0" indent="-171450">
              <a:buFont typeface="Arial" panose="020B0604020202020204" pitchFamily="34" charset="0"/>
              <a:buChar char="•"/>
            </a:pPr>
            <a:r>
              <a:rPr lang="en-NZ" sz="1600" dirty="0">
                <a:latin typeface="+mj-lt"/>
              </a:rPr>
              <a:t>Internal newsletters and Facebook groups.</a:t>
            </a:r>
          </a:p>
          <a:p>
            <a:pPr marL="171450" lvl="0" indent="-171450">
              <a:buFont typeface="Arial" panose="020B0604020202020204" pitchFamily="34" charset="0"/>
              <a:buChar char="•"/>
            </a:pPr>
            <a:r>
              <a:rPr lang="en-NZ" sz="1600" dirty="0">
                <a:latin typeface="+mj-lt"/>
              </a:rPr>
              <a:t>A ‘warm fuzzy’ board to share thanks to other members.</a:t>
            </a:r>
          </a:p>
          <a:p>
            <a:pPr marL="171450" lvl="0" indent="-171450">
              <a:buFont typeface="Arial" panose="020B0604020202020204" pitchFamily="34" charset="0"/>
              <a:buChar char="•"/>
            </a:pPr>
            <a:r>
              <a:rPr lang="en-NZ" sz="1600" dirty="0">
                <a:latin typeface="+mj-lt"/>
              </a:rPr>
              <a:t>Assist with fundraising projects.</a:t>
            </a:r>
          </a:p>
          <a:p>
            <a:endParaRPr lang="en-US" sz="1600" dirty="0">
              <a:latin typeface="+mj-lt"/>
            </a:endParaRPr>
          </a:p>
          <a:p>
            <a:r>
              <a:rPr lang="en-NZ" sz="2000" b="1" dirty="0" err="1">
                <a:solidFill>
                  <a:schemeClr val="bg1">
                    <a:lumMod val="50000"/>
                  </a:schemeClr>
                </a:solidFill>
              </a:rPr>
              <a:t>Manākitanga</a:t>
            </a:r>
            <a:r>
              <a:rPr lang="en-US" sz="2000" b="1" dirty="0"/>
              <a:t> </a:t>
            </a:r>
            <a:r>
              <a:rPr lang="en-US" sz="2000" dirty="0">
                <a:latin typeface="+mj-lt"/>
              </a:rPr>
              <a:t>-</a:t>
            </a:r>
            <a:r>
              <a:rPr lang="en-US" sz="2000" b="1" dirty="0">
                <a:latin typeface="+mj-lt"/>
              </a:rPr>
              <a:t> </a:t>
            </a:r>
            <a:r>
              <a:rPr lang="en-US" sz="1600" dirty="0">
                <a:latin typeface="+mj-lt"/>
              </a:rPr>
              <a:t>enhance other peoples mana </a:t>
            </a:r>
            <a:r>
              <a:rPr lang="en-NZ" sz="1600" dirty="0">
                <a:latin typeface="+mj-lt"/>
              </a:rPr>
              <a:t>and your own so that it is a </a:t>
            </a:r>
            <a:r>
              <a:rPr lang="en-US" sz="1600" dirty="0">
                <a:latin typeface="+mj-lt"/>
              </a:rPr>
              <a:t>place where members are valued, accepted, encouraged and needed.</a:t>
            </a:r>
          </a:p>
          <a:p>
            <a:endParaRPr lang="en-NZ" dirty="0"/>
          </a:p>
          <a:p>
            <a:endParaRPr lang="en-NZ" dirty="0"/>
          </a:p>
        </p:txBody>
      </p:sp>
      <p:sp>
        <p:nvSpPr>
          <p:cNvPr id="8" name="Title 7">
            <a:extLst>
              <a:ext uri="{FF2B5EF4-FFF2-40B4-BE49-F238E27FC236}">
                <a16:creationId xmlns:a16="http://schemas.microsoft.com/office/drawing/2014/main" id="{FB149ECD-E3D0-4504-8EA4-4A93AD283144}"/>
              </a:ext>
            </a:extLst>
          </p:cNvPr>
          <p:cNvSpPr>
            <a:spLocks noGrp="1"/>
          </p:cNvSpPr>
          <p:nvPr>
            <p:ph type="title"/>
          </p:nvPr>
        </p:nvSpPr>
        <p:spPr>
          <a:xfrm>
            <a:off x="1239883" y="150712"/>
            <a:ext cx="10515600" cy="1325563"/>
          </a:xfrm>
        </p:spPr>
        <p:txBody>
          <a:bodyPr>
            <a:normAutofit/>
          </a:bodyPr>
          <a:lstStyle/>
          <a:p>
            <a:r>
              <a:rPr lang="en-NZ" sz="3200" b="1" dirty="0">
                <a:solidFill>
                  <a:schemeClr val="bg1"/>
                </a:solidFill>
                <a:latin typeface="+mn-lt"/>
              </a:rPr>
              <a:t>Sam’s time as a Playcentre member (internal PR)</a:t>
            </a:r>
            <a:br>
              <a:rPr lang="en-NZ" dirty="0"/>
            </a:br>
            <a:endParaRPr lang="en-NZ" dirty="0"/>
          </a:p>
        </p:txBody>
      </p:sp>
      <p:sp>
        <p:nvSpPr>
          <p:cNvPr id="7" name="Oval 6">
            <a:extLst>
              <a:ext uri="{FF2B5EF4-FFF2-40B4-BE49-F238E27FC236}">
                <a16:creationId xmlns:a16="http://schemas.microsoft.com/office/drawing/2014/main" id="{DAEFFC8A-F6AD-4325-AAA1-150B90490E9F}"/>
              </a:ext>
            </a:extLst>
          </p:cNvPr>
          <p:cNvSpPr/>
          <p:nvPr/>
        </p:nvSpPr>
        <p:spPr>
          <a:xfrm>
            <a:off x="9279996" y="2766045"/>
            <a:ext cx="2715048" cy="2715048"/>
          </a:xfrm>
          <a:prstGeom prst="ellipse">
            <a:avLst/>
          </a:prstGeom>
          <a:solidFill>
            <a:srgbClr val="00396D"/>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noFill/>
            </a:endParaRPr>
          </a:p>
        </p:txBody>
      </p:sp>
      <p:sp>
        <p:nvSpPr>
          <p:cNvPr id="4" name="TextBox 3">
            <a:extLst>
              <a:ext uri="{FF2B5EF4-FFF2-40B4-BE49-F238E27FC236}">
                <a16:creationId xmlns:a16="http://schemas.microsoft.com/office/drawing/2014/main" id="{44657CAD-39CF-4C72-8E93-95704128E603}"/>
              </a:ext>
            </a:extLst>
          </p:cNvPr>
          <p:cNvSpPr txBox="1"/>
          <p:nvPr/>
        </p:nvSpPr>
        <p:spPr>
          <a:xfrm>
            <a:off x="9589769" y="3331859"/>
            <a:ext cx="2095501" cy="2000548"/>
          </a:xfrm>
          <a:prstGeom prst="rect">
            <a:avLst/>
          </a:prstGeom>
          <a:noFill/>
        </p:spPr>
        <p:txBody>
          <a:bodyPr wrap="square" rtlCol="0">
            <a:spAutoFit/>
          </a:bodyPr>
          <a:lstStyle/>
          <a:p>
            <a:pPr algn="ctr"/>
            <a:r>
              <a:rPr lang="en-NZ" sz="1400" b="1" dirty="0">
                <a:solidFill>
                  <a:schemeClr val="bg1"/>
                </a:solidFill>
              </a:rPr>
              <a:t>Promote a centre </a:t>
            </a:r>
            <a:r>
              <a:rPr lang="en-US" sz="1400" b="1" dirty="0">
                <a:solidFill>
                  <a:schemeClr val="bg1"/>
                </a:solidFill>
              </a:rPr>
              <a:t>culture </a:t>
            </a:r>
          </a:p>
          <a:p>
            <a:pPr algn="ctr"/>
            <a:r>
              <a:rPr lang="en-US" sz="1200" dirty="0">
                <a:solidFill>
                  <a:schemeClr val="bg1"/>
                </a:solidFill>
                <a:latin typeface="+mj-lt"/>
              </a:rPr>
              <a:t>where members are proud </a:t>
            </a:r>
          </a:p>
          <a:p>
            <a:pPr algn="ctr"/>
            <a:r>
              <a:rPr lang="en-US" sz="1200" dirty="0">
                <a:solidFill>
                  <a:schemeClr val="bg1"/>
                </a:solidFill>
                <a:latin typeface="+mj-lt"/>
              </a:rPr>
              <a:t>of what they do and </a:t>
            </a:r>
          </a:p>
          <a:p>
            <a:pPr algn="ctr"/>
            <a:r>
              <a:rPr lang="en-US" sz="1200" dirty="0">
                <a:solidFill>
                  <a:schemeClr val="bg1"/>
                </a:solidFill>
                <a:latin typeface="+mj-lt"/>
              </a:rPr>
              <a:t>support each other. </a:t>
            </a:r>
          </a:p>
          <a:p>
            <a:pPr algn="ctr"/>
            <a:endParaRPr lang="en-US" sz="1200" dirty="0">
              <a:solidFill>
                <a:schemeClr val="bg1"/>
              </a:solidFill>
              <a:latin typeface="+mj-lt"/>
            </a:endParaRPr>
          </a:p>
          <a:p>
            <a:pPr algn="ctr"/>
            <a:r>
              <a:rPr lang="en-US" sz="1200" dirty="0">
                <a:solidFill>
                  <a:schemeClr val="bg1"/>
                </a:solidFill>
                <a:latin typeface="+mj-lt"/>
              </a:rPr>
              <a:t>Celebrate each other and say positive things about other members out loud </a:t>
            </a:r>
          </a:p>
          <a:p>
            <a:pPr algn="ctr"/>
            <a:r>
              <a:rPr lang="en-US" sz="1200" dirty="0">
                <a:solidFill>
                  <a:schemeClr val="bg1"/>
                </a:solidFill>
                <a:latin typeface="+mj-lt"/>
              </a:rPr>
              <a:t>to others. </a:t>
            </a:r>
          </a:p>
          <a:p>
            <a:endParaRPr lang="en-NZ" sz="1400" dirty="0">
              <a:latin typeface="+mj-lt"/>
            </a:endParaRPr>
          </a:p>
        </p:txBody>
      </p:sp>
      <p:sp>
        <p:nvSpPr>
          <p:cNvPr id="9" name="TextBox 8">
            <a:extLst>
              <a:ext uri="{FF2B5EF4-FFF2-40B4-BE49-F238E27FC236}">
                <a16:creationId xmlns:a16="http://schemas.microsoft.com/office/drawing/2014/main" id="{1F33EF3C-3D00-47F9-B5BC-346118873196}"/>
              </a:ext>
            </a:extLst>
          </p:cNvPr>
          <p:cNvSpPr txBox="1"/>
          <p:nvPr/>
        </p:nvSpPr>
        <p:spPr>
          <a:xfrm>
            <a:off x="228990" y="-21787"/>
            <a:ext cx="670560" cy="861774"/>
          </a:xfrm>
          <a:prstGeom prst="rect">
            <a:avLst/>
          </a:prstGeom>
          <a:noFill/>
        </p:spPr>
        <p:txBody>
          <a:bodyPr wrap="square" rtlCol="0">
            <a:spAutoFit/>
          </a:bodyPr>
          <a:lstStyle/>
          <a:p>
            <a:r>
              <a:rPr lang="en-NZ" sz="5000" b="1" dirty="0">
                <a:solidFill>
                  <a:schemeClr val="bg1"/>
                </a:solidFill>
              </a:rPr>
              <a:t>4</a:t>
            </a:r>
          </a:p>
        </p:txBody>
      </p:sp>
    </p:spTree>
    <p:extLst>
      <p:ext uri="{BB962C8B-B14F-4D97-AF65-F5344CB8AC3E}">
        <p14:creationId xmlns:p14="http://schemas.microsoft.com/office/powerpoint/2010/main" val="4227253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p:txBody>
          <a:bodyPr>
            <a:normAutofit fontScale="90000"/>
          </a:bodyPr>
          <a:lstStyle/>
          <a:p>
            <a:r>
              <a:rPr lang="en-NZ" sz="3800" b="1" dirty="0">
                <a:solidFill>
                  <a:srgbClr val="542988"/>
                </a:solidFill>
                <a:latin typeface="+mn-lt"/>
              </a:rPr>
              <a:t>More Information</a:t>
            </a:r>
            <a:br>
              <a:rPr lang="en-NZ" sz="3200" dirty="0"/>
            </a:br>
            <a:br>
              <a:rPr lang="en-NZ" sz="3200" dirty="0"/>
            </a:br>
            <a:endParaRPr lang="en-NZ" sz="3200" dirty="0">
              <a:solidFill>
                <a:srgbClr val="E9BC1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38200" y="1271841"/>
            <a:ext cx="10308771" cy="1580689"/>
          </a:xfrm>
          <a:prstGeom prst="rect">
            <a:avLst/>
          </a:prstGeom>
        </p:spPr>
        <p:txBody>
          <a:bodyPr wrap="square">
            <a:spAutoFit/>
          </a:bodyPr>
          <a:lstStyle/>
          <a:p>
            <a:r>
              <a:rPr lang="en-NZ" sz="1600" dirty="0">
                <a:latin typeface="+mj-lt"/>
              </a:rPr>
              <a:t>This PR Toolkit and the PR resources outlined in this presentation are all available on the Playcentre website under </a:t>
            </a:r>
            <a:r>
              <a:rPr lang="en-NZ" sz="1600" dirty="0">
                <a:latin typeface="+mj-lt"/>
                <a:hlinkClick r:id="rId2"/>
              </a:rPr>
              <a:t>PR/Communications </a:t>
            </a:r>
            <a:r>
              <a:rPr lang="en-NZ" sz="1600" dirty="0">
                <a:latin typeface="+mj-lt"/>
              </a:rPr>
              <a:t>(in the member only section).</a:t>
            </a:r>
          </a:p>
          <a:p>
            <a:endParaRPr lang="en-NZ" sz="1600" dirty="0">
              <a:latin typeface="+mj-lt"/>
            </a:endParaRPr>
          </a:p>
          <a:p>
            <a:r>
              <a:rPr lang="en-NZ" sz="1600" dirty="0">
                <a:latin typeface="+mj-lt"/>
              </a:rPr>
              <a:t>We are here to support you and help your centre thrive. Please feel free to contact me on </a:t>
            </a:r>
            <a:r>
              <a:rPr lang="en-NZ" sz="1600" u="sng" dirty="0">
                <a:latin typeface="+mj-lt"/>
                <a:hlinkClick r:id="rId3"/>
              </a:rPr>
              <a:t>communications@playcentre.org.nz</a:t>
            </a:r>
            <a:r>
              <a:rPr lang="en-NZ" sz="1600" dirty="0">
                <a:latin typeface="+mj-lt"/>
              </a:rPr>
              <a:t> with any questions, ideas and feedback. </a:t>
            </a:r>
          </a:p>
          <a:p>
            <a:pPr>
              <a:lnSpc>
                <a:spcPct val="110000"/>
              </a:lnSpc>
            </a:pPr>
            <a:endParaRPr lang="en-NZ" sz="1600" dirty="0">
              <a:latin typeface="+mj-lt"/>
            </a:endParaRPr>
          </a:p>
        </p:txBody>
      </p:sp>
    </p:spTree>
    <p:extLst>
      <p:ext uri="{BB962C8B-B14F-4D97-AF65-F5344CB8AC3E}">
        <p14:creationId xmlns:p14="http://schemas.microsoft.com/office/powerpoint/2010/main" val="2564864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487953-FEF7-4043-8CC5-3E4A285AB467}"/>
              </a:ext>
            </a:extLst>
          </p:cNvPr>
          <p:cNvSpPr/>
          <p:nvPr/>
        </p:nvSpPr>
        <p:spPr>
          <a:xfrm>
            <a:off x="838200" y="1329828"/>
            <a:ext cx="10308771" cy="1162113"/>
          </a:xfrm>
          <a:prstGeom prst="rect">
            <a:avLst/>
          </a:prstGeom>
        </p:spPr>
        <p:txBody>
          <a:bodyPr wrap="square">
            <a:spAutoFit/>
          </a:bodyPr>
          <a:lstStyle/>
          <a:p>
            <a:pPr>
              <a:lnSpc>
                <a:spcPct val="150000"/>
              </a:lnSpc>
            </a:pPr>
            <a:endParaRPr lang="en-NZ" sz="1600" b="1" dirty="0"/>
          </a:p>
          <a:p>
            <a:pPr>
              <a:lnSpc>
                <a:spcPct val="150000"/>
              </a:lnSpc>
            </a:pPr>
            <a:endParaRPr lang="en-NZ" sz="1600" b="1" dirty="0"/>
          </a:p>
          <a:p>
            <a:pPr>
              <a:lnSpc>
                <a:spcPct val="150000"/>
              </a:lnSpc>
            </a:pPr>
            <a:endParaRPr lang="en-NZ" sz="1600" b="1" dirty="0"/>
          </a:p>
        </p:txBody>
      </p:sp>
      <p:sp>
        <p:nvSpPr>
          <p:cNvPr id="6" name="TextBox 5">
            <a:extLst>
              <a:ext uri="{FF2B5EF4-FFF2-40B4-BE49-F238E27FC236}">
                <a16:creationId xmlns:a16="http://schemas.microsoft.com/office/drawing/2014/main" id="{8F1D9B36-57B9-4C20-981D-0CF9DFC9D459}"/>
              </a:ext>
            </a:extLst>
          </p:cNvPr>
          <p:cNvSpPr txBox="1"/>
          <p:nvPr/>
        </p:nvSpPr>
        <p:spPr>
          <a:xfrm>
            <a:off x="2389553" y="3389000"/>
            <a:ext cx="7206063" cy="1107996"/>
          </a:xfrm>
          <a:prstGeom prst="rect">
            <a:avLst/>
          </a:prstGeom>
          <a:noFill/>
        </p:spPr>
        <p:txBody>
          <a:bodyPr wrap="square" rtlCol="0">
            <a:spAutoFit/>
          </a:bodyPr>
          <a:lstStyle/>
          <a:p>
            <a:r>
              <a:rPr lang="en-NZ" sz="1600" dirty="0">
                <a:latin typeface="+mj-lt"/>
              </a:rPr>
              <a:t>Thank you for choosing to be a part of the Playcentre Village and for volunteering to take up the Public Relations and Communications Officer role for your centre.</a:t>
            </a:r>
          </a:p>
          <a:p>
            <a:endParaRPr lang="en-NZ" sz="1600" dirty="0">
              <a:latin typeface="+mj-lt"/>
            </a:endParaRPr>
          </a:p>
          <a:p>
            <a:endParaRPr lang="en-NZ" dirty="0">
              <a:latin typeface="+mj-lt"/>
            </a:endParaRPr>
          </a:p>
        </p:txBody>
      </p:sp>
      <p:pic>
        <p:nvPicPr>
          <p:cNvPr id="10" name="Picture 9" descr="PP thank you word.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819" y="432769"/>
            <a:ext cx="6896100" cy="2654300"/>
          </a:xfrm>
          <a:prstGeom prst="rect">
            <a:avLst/>
          </a:prstGeom>
        </p:spPr>
      </p:pic>
    </p:spTree>
    <p:extLst>
      <p:ext uri="{BB962C8B-B14F-4D97-AF65-F5344CB8AC3E}">
        <p14:creationId xmlns:p14="http://schemas.microsoft.com/office/powerpoint/2010/main" val="209402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p:txBody>
          <a:bodyPr>
            <a:normAutofit/>
          </a:bodyPr>
          <a:lstStyle/>
          <a:p>
            <a:r>
              <a:rPr lang="en-NZ" sz="3400" b="1" dirty="0">
                <a:solidFill>
                  <a:srgbClr val="804F8B"/>
                </a:solidFill>
                <a:latin typeface="+mn-lt"/>
              </a:rPr>
              <a:t>Karakia </a:t>
            </a:r>
            <a:r>
              <a:rPr lang="en-NZ" sz="3400" b="1" dirty="0" err="1">
                <a:solidFill>
                  <a:srgbClr val="804F8B"/>
                </a:solidFill>
                <a:latin typeface="+mn-lt"/>
              </a:rPr>
              <a:t>Whakamutunga</a:t>
            </a:r>
            <a:endParaRPr lang="en-NZ" sz="3400" b="1" dirty="0">
              <a:solidFill>
                <a:srgbClr val="804F8B"/>
              </a:solidFill>
              <a:latin typeface="+mn-lt"/>
            </a:endParaRPr>
          </a:p>
        </p:txBody>
      </p:sp>
      <p:sp>
        <p:nvSpPr>
          <p:cNvPr id="5" name="Rectangle 4">
            <a:extLst>
              <a:ext uri="{FF2B5EF4-FFF2-40B4-BE49-F238E27FC236}">
                <a16:creationId xmlns:a16="http://schemas.microsoft.com/office/drawing/2014/main" id="{45459195-EF4E-495F-880D-2274CEE81112}"/>
              </a:ext>
            </a:extLst>
          </p:cNvPr>
          <p:cNvSpPr/>
          <p:nvPr/>
        </p:nvSpPr>
        <p:spPr>
          <a:xfrm>
            <a:off x="0" y="5674886"/>
            <a:ext cx="12192000" cy="1203819"/>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graphicFrame>
        <p:nvGraphicFramePr>
          <p:cNvPr id="4" name="Table 3">
            <a:extLst>
              <a:ext uri="{FF2B5EF4-FFF2-40B4-BE49-F238E27FC236}">
                <a16:creationId xmlns:a16="http://schemas.microsoft.com/office/drawing/2014/main" id="{D875AF1A-3CB7-9B54-7E3A-8BEC60DAFCA8}"/>
              </a:ext>
            </a:extLst>
          </p:cNvPr>
          <p:cNvGraphicFramePr>
            <a:graphicFrameLocks noGrp="1"/>
          </p:cNvGraphicFramePr>
          <p:nvPr>
            <p:extLst>
              <p:ext uri="{D42A27DB-BD31-4B8C-83A1-F6EECF244321}">
                <p14:modId xmlns:p14="http://schemas.microsoft.com/office/powerpoint/2010/main" val="1310651075"/>
              </p:ext>
            </p:extLst>
          </p:nvPr>
        </p:nvGraphicFramePr>
        <p:xfrm>
          <a:off x="794582" y="1816253"/>
          <a:ext cx="9803080" cy="3185593"/>
        </p:xfrm>
        <a:graphic>
          <a:graphicData uri="http://schemas.openxmlformats.org/drawingml/2006/table">
            <a:tbl>
              <a:tblPr firstRow="1" bandRow="1">
                <a:tableStyleId>{5C22544A-7EE6-4342-B048-85BDC9FD1C3A}</a:tableStyleId>
              </a:tblPr>
              <a:tblGrid>
                <a:gridCol w="4901540">
                  <a:extLst>
                    <a:ext uri="{9D8B030D-6E8A-4147-A177-3AD203B41FA5}">
                      <a16:colId xmlns:a16="http://schemas.microsoft.com/office/drawing/2014/main" val="1064961122"/>
                    </a:ext>
                  </a:extLst>
                </a:gridCol>
                <a:gridCol w="4901540">
                  <a:extLst>
                    <a:ext uri="{9D8B030D-6E8A-4147-A177-3AD203B41FA5}">
                      <a16:colId xmlns:a16="http://schemas.microsoft.com/office/drawing/2014/main" val="3208442821"/>
                    </a:ext>
                  </a:extLst>
                </a:gridCol>
              </a:tblGrid>
              <a:tr h="3185593">
                <a:tc>
                  <a:txBody>
                    <a:bodyPr/>
                    <a:lstStyle/>
                    <a:p>
                      <a:pPr algn="l">
                        <a:lnSpc>
                          <a:spcPct val="100000"/>
                        </a:lnSpc>
                      </a:pPr>
                      <a:r>
                        <a:rPr lang="en-NZ" b="1" dirty="0" err="1">
                          <a:solidFill>
                            <a:schemeClr val="tx1"/>
                          </a:solidFill>
                          <a:latin typeface="Calibri body"/>
                        </a:rPr>
                        <a:t>Koia</a:t>
                      </a:r>
                      <a:r>
                        <a:rPr lang="en-NZ" b="1" dirty="0">
                          <a:solidFill>
                            <a:schemeClr val="tx1"/>
                          </a:solidFill>
                          <a:latin typeface="Calibri body"/>
                        </a:rPr>
                        <a:t> </a:t>
                      </a:r>
                      <a:r>
                        <a:rPr lang="en-NZ" b="1" dirty="0" err="1">
                          <a:solidFill>
                            <a:schemeClr val="tx1"/>
                          </a:solidFill>
                          <a:latin typeface="Calibri body"/>
                        </a:rPr>
                        <a:t>kei</a:t>
                      </a:r>
                      <a:r>
                        <a:rPr lang="en-NZ" b="1" dirty="0">
                          <a:solidFill>
                            <a:schemeClr val="tx1"/>
                          </a:solidFill>
                          <a:latin typeface="Calibri body"/>
                        </a:rPr>
                        <a:t> </a:t>
                      </a:r>
                      <a:r>
                        <a:rPr lang="en-NZ" b="1" dirty="0" err="1">
                          <a:solidFill>
                            <a:schemeClr val="tx1"/>
                          </a:solidFill>
                          <a:latin typeface="Calibri body"/>
                        </a:rPr>
                        <a:t>runga</a:t>
                      </a:r>
                      <a:endParaRPr lang="en-NZ" b="1" dirty="0">
                        <a:solidFill>
                          <a:schemeClr val="tx1"/>
                        </a:solidFill>
                        <a:latin typeface="Calibri body"/>
                      </a:endParaRPr>
                    </a:p>
                    <a:p>
                      <a:pPr algn="l">
                        <a:lnSpc>
                          <a:spcPct val="100000"/>
                        </a:lnSpc>
                      </a:pPr>
                      <a:r>
                        <a:rPr lang="en-NZ" b="1" dirty="0" err="1">
                          <a:solidFill>
                            <a:schemeClr val="tx1"/>
                          </a:solidFill>
                          <a:latin typeface="Calibri body"/>
                        </a:rPr>
                        <a:t>Koia</a:t>
                      </a:r>
                      <a:r>
                        <a:rPr lang="en-NZ" b="1" dirty="0">
                          <a:solidFill>
                            <a:schemeClr val="tx1"/>
                          </a:solidFill>
                          <a:latin typeface="Calibri body"/>
                        </a:rPr>
                        <a:t> </a:t>
                      </a:r>
                      <a:r>
                        <a:rPr lang="en-NZ" b="1" dirty="0" err="1">
                          <a:solidFill>
                            <a:schemeClr val="tx1"/>
                          </a:solidFill>
                          <a:latin typeface="Calibri body"/>
                        </a:rPr>
                        <a:t>kei</a:t>
                      </a:r>
                      <a:r>
                        <a:rPr lang="en-NZ" b="1" dirty="0">
                          <a:solidFill>
                            <a:schemeClr val="tx1"/>
                          </a:solidFill>
                          <a:latin typeface="Calibri body"/>
                        </a:rPr>
                        <a:t> </a:t>
                      </a:r>
                      <a:r>
                        <a:rPr lang="en-NZ" b="1" dirty="0" err="1">
                          <a:solidFill>
                            <a:schemeClr val="tx1"/>
                          </a:solidFill>
                          <a:latin typeface="Calibri body"/>
                        </a:rPr>
                        <a:t>raro</a:t>
                      </a:r>
                      <a:endParaRPr lang="en-NZ" b="1" dirty="0">
                        <a:solidFill>
                          <a:schemeClr val="tx1"/>
                        </a:solidFill>
                        <a:latin typeface="Calibri body"/>
                      </a:endParaRPr>
                    </a:p>
                    <a:p>
                      <a:pPr algn="l">
                        <a:lnSpc>
                          <a:spcPct val="100000"/>
                        </a:lnSpc>
                      </a:pPr>
                      <a:r>
                        <a:rPr lang="en-NZ" b="1" dirty="0" err="1">
                          <a:solidFill>
                            <a:schemeClr val="tx1"/>
                          </a:solidFill>
                          <a:latin typeface="Calibri body"/>
                        </a:rPr>
                        <a:t>Koia</a:t>
                      </a:r>
                      <a:r>
                        <a:rPr lang="en-NZ" b="1" dirty="0">
                          <a:solidFill>
                            <a:schemeClr val="tx1"/>
                          </a:solidFill>
                          <a:latin typeface="Calibri body"/>
                        </a:rPr>
                        <a:t> </a:t>
                      </a:r>
                      <a:r>
                        <a:rPr lang="en-NZ" b="1" dirty="0" err="1">
                          <a:solidFill>
                            <a:schemeClr val="tx1"/>
                          </a:solidFill>
                          <a:latin typeface="Calibri body"/>
                        </a:rPr>
                        <a:t>kei</a:t>
                      </a:r>
                      <a:r>
                        <a:rPr lang="en-NZ" b="1" dirty="0">
                          <a:solidFill>
                            <a:schemeClr val="tx1"/>
                          </a:solidFill>
                          <a:latin typeface="Calibri body"/>
                        </a:rPr>
                        <a:t> </a:t>
                      </a:r>
                      <a:r>
                        <a:rPr lang="en-NZ" b="1" dirty="0" err="1">
                          <a:solidFill>
                            <a:schemeClr val="tx1"/>
                          </a:solidFill>
                          <a:latin typeface="Calibri body"/>
                        </a:rPr>
                        <a:t>waho</a:t>
                      </a:r>
                      <a:endParaRPr lang="en-NZ" b="1" dirty="0">
                        <a:solidFill>
                          <a:schemeClr val="tx1"/>
                        </a:solidFill>
                        <a:latin typeface="Calibri body"/>
                      </a:endParaRPr>
                    </a:p>
                    <a:p>
                      <a:pPr algn="l">
                        <a:lnSpc>
                          <a:spcPct val="100000"/>
                        </a:lnSpc>
                      </a:pPr>
                      <a:r>
                        <a:rPr lang="en-NZ" b="1" dirty="0" err="1">
                          <a:solidFill>
                            <a:schemeClr val="tx1"/>
                          </a:solidFill>
                          <a:latin typeface="Calibri body"/>
                        </a:rPr>
                        <a:t>Koia</a:t>
                      </a:r>
                      <a:r>
                        <a:rPr lang="en-NZ" b="1" dirty="0">
                          <a:solidFill>
                            <a:schemeClr val="tx1"/>
                          </a:solidFill>
                          <a:latin typeface="Calibri body"/>
                        </a:rPr>
                        <a:t> </a:t>
                      </a:r>
                      <a:r>
                        <a:rPr lang="en-NZ" b="1" dirty="0" err="1">
                          <a:solidFill>
                            <a:schemeClr val="tx1"/>
                          </a:solidFill>
                          <a:latin typeface="Calibri body"/>
                        </a:rPr>
                        <a:t>kei</a:t>
                      </a:r>
                      <a:r>
                        <a:rPr lang="en-NZ" b="1" dirty="0">
                          <a:solidFill>
                            <a:schemeClr val="tx1"/>
                          </a:solidFill>
                          <a:latin typeface="Calibri body"/>
                        </a:rPr>
                        <a:t> roto</a:t>
                      </a:r>
                    </a:p>
                    <a:p>
                      <a:pPr algn="l">
                        <a:lnSpc>
                          <a:spcPct val="100000"/>
                        </a:lnSpc>
                      </a:pPr>
                      <a:r>
                        <a:rPr lang="en-NZ" b="1" dirty="0">
                          <a:solidFill>
                            <a:schemeClr val="tx1"/>
                          </a:solidFill>
                          <a:latin typeface="Calibri body"/>
                        </a:rPr>
                        <a:t>Ko </a:t>
                      </a:r>
                      <a:r>
                        <a:rPr lang="en-NZ" b="1" dirty="0" err="1">
                          <a:solidFill>
                            <a:schemeClr val="tx1"/>
                          </a:solidFill>
                          <a:latin typeface="Calibri body"/>
                        </a:rPr>
                        <a:t>te</a:t>
                      </a:r>
                      <a:r>
                        <a:rPr lang="en-NZ" b="1" dirty="0">
                          <a:solidFill>
                            <a:schemeClr val="tx1"/>
                          </a:solidFill>
                          <a:latin typeface="Calibri body"/>
                        </a:rPr>
                        <a:t> mauri </a:t>
                      </a:r>
                      <a:r>
                        <a:rPr lang="en-NZ" b="1" dirty="0" err="1">
                          <a:solidFill>
                            <a:schemeClr val="tx1"/>
                          </a:solidFill>
                          <a:latin typeface="Calibri body"/>
                        </a:rPr>
                        <a:t>ako</a:t>
                      </a:r>
                      <a:endParaRPr lang="en-NZ" b="1" dirty="0">
                        <a:solidFill>
                          <a:schemeClr val="tx1"/>
                        </a:solidFill>
                        <a:latin typeface="Calibri body"/>
                      </a:endParaRPr>
                    </a:p>
                    <a:p>
                      <a:pPr algn="l">
                        <a:lnSpc>
                          <a:spcPct val="100000"/>
                        </a:lnSpc>
                      </a:pPr>
                      <a:r>
                        <a:rPr lang="en-NZ" b="1" dirty="0">
                          <a:solidFill>
                            <a:schemeClr val="tx1"/>
                          </a:solidFill>
                          <a:latin typeface="Calibri body"/>
                        </a:rPr>
                        <a:t>Ko </a:t>
                      </a:r>
                      <a:r>
                        <a:rPr lang="en-NZ" b="1" dirty="0" err="1">
                          <a:solidFill>
                            <a:schemeClr val="tx1"/>
                          </a:solidFill>
                          <a:latin typeface="Calibri body"/>
                        </a:rPr>
                        <a:t>te</a:t>
                      </a:r>
                      <a:r>
                        <a:rPr lang="en-NZ" b="1" dirty="0">
                          <a:solidFill>
                            <a:schemeClr val="tx1"/>
                          </a:solidFill>
                          <a:latin typeface="Calibri body"/>
                        </a:rPr>
                        <a:t> mauri </a:t>
                      </a:r>
                      <a:r>
                        <a:rPr lang="en-NZ" b="1" dirty="0" err="1">
                          <a:solidFill>
                            <a:schemeClr val="tx1"/>
                          </a:solidFill>
                          <a:latin typeface="Calibri body"/>
                        </a:rPr>
                        <a:t>ora</a:t>
                      </a:r>
                      <a:endParaRPr lang="en-NZ" b="1" dirty="0">
                        <a:solidFill>
                          <a:schemeClr val="tx1"/>
                        </a:solidFill>
                        <a:latin typeface="Calibri body"/>
                      </a:endParaRPr>
                    </a:p>
                    <a:p>
                      <a:pPr algn="l">
                        <a:lnSpc>
                          <a:spcPct val="100000"/>
                        </a:lnSpc>
                      </a:pPr>
                      <a:r>
                        <a:rPr lang="en-NZ" b="1" dirty="0" err="1">
                          <a:solidFill>
                            <a:schemeClr val="tx1"/>
                          </a:solidFill>
                          <a:latin typeface="Calibri body"/>
                        </a:rPr>
                        <a:t>Kua</a:t>
                      </a:r>
                      <a:r>
                        <a:rPr lang="en-NZ" b="1" dirty="0">
                          <a:solidFill>
                            <a:schemeClr val="tx1"/>
                          </a:solidFill>
                          <a:latin typeface="Calibri body"/>
                        </a:rPr>
                        <a:t> tau, </a:t>
                      </a:r>
                      <a:r>
                        <a:rPr lang="en-NZ" b="1" dirty="0" err="1">
                          <a:solidFill>
                            <a:schemeClr val="tx1"/>
                          </a:solidFill>
                          <a:latin typeface="Calibri body"/>
                        </a:rPr>
                        <a:t>kua</a:t>
                      </a:r>
                      <a:r>
                        <a:rPr lang="en-NZ" b="1" dirty="0">
                          <a:solidFill>
                            <a:schemeClr val="tx1"/>
                          </a:solidFill>
                          <a:latin typeface="Calibri body"/>
                        </a:rPr>
                        <a:t> tau, </a:t>
                      </a:r>
                      <a:r>
                        <a:rPr lang="en-NZ" b="1" dirty="0" err="1">
                          <a:solidFill>
                            <a:schemeClr val="tx1"/>
                          </a:solidFill>
                          <a:latin typeface="Calibri body"/>
                        </a:rPr>
                        <a:t>kua</a:t>
                      </a:r>
                      <a:r>
                        <a:rPr lang="en-NZ" b="1" dirty="0">
                          <a:solidFill>
                            <a:schemeClr val="tx1"/>
                          </a:solidFill>
                          <a:latin typeface="Calibri body"/>
                        </a:rPr>
                        <a:t> tau e.</a:t>
                      </a:r>
                    </a:p>
                    <a:p>
                      <a:pPr>
                        <a:lnSpc>
                          <a:spcPct val="100000"/>
                        </a:lnSpc>
                      </a:pPr>
                      <a:endParaRPr lang="en-NZ" sz="1800" b="1" kern="1200" dirty="0">
                        <a:solidFill>
                          <a:schemeClr val="lt1"/>
                        </a:solidFill>
                        <a:effectLst/>
                        <a:latin typeface="+mn-lt"/>
                        <a:ea typeface="+mn-ea"/>
                        <a:cs typeface="+mn-cs"/>
                      </a:endParaRPr>
                    </a:p>
                  </a:txBody>
                  <a:tcPr>
                    <a:solidFill>
                      <a:schemeClr val="bg1"/>
                    </a:solidFill>
                  </a:tcPr>
                </a:tc>
                <a:tc>
                  <a:txBody>
                    <a:bodyPr/>
                    <a:lstStyle/>
                    <a:p>
                      <a:pPr>
                        <a:lnSpc>
                          <a:spcPct val="100000"/>
                        </a:lnSpc>
                      </a:pPr>
                      <a:r>
                        <a:rPr lang="en-NZ" sz="1800" b="1" kern="1200" dirty="0">
                          <a:solidFill>
                            <a:schemeClr val="tx1"/>
                          </a:solidFill>
                          <a:effectLst/>
                          <a:latin typeface="+mn-lt"/>
                          <a:ea typeface="+mn-ea"/>
                          <a:cs typeface="+mn-cs"/>
                        </a:rPr>
                        <a:t>That which exists below </a:t>
                      </a:r>
                    </a:p>
                    <a:p>
                      <a:pPr>
                        <a:lnSpc>
                          <a:spcPct val="100000"/>
                        </a:lnSpc>
                      </a:pPr>
                      <a:r>
                        <a:rPr lang="en-NZ" sz="1800" b="1" kern="1200" dirty="0">
                          <a:solidFill>
                            <a:schemeClr val="tx1"/>
                          </a:solidFill>
                          <a:effectLst/>
                          <a:latin typeface="+mn-lt"/>
                          <a:ea typeface="+mn-ea"/>
                          <a:cs typeface="+mn-cs"/>
                        </a:rPr>
                        <a:t>That which exists externally </a:t>
                      </a:r>
                    </a:p>
                    <a:p>
                      <a:pPr>
                        <a:lnSpc>
                          <a:spcPct val="100000"/>
                        </a:lnSpc>
                      </a:pPr>
                      <a:r>
                        <a:rPr lang="en-NZ" sz="1800" b="1" kern="1200" dirty="0">
                          <a:solidFill>
                            <a:schemeClr val="tx1"/>
                          </a:solidFill>
                          <a:effectLst/>
                          <a:latin typeface="+mn-lt"/>
                          <a:ea typeface="+mn-ea"/>
                          <a:cs typeface="+mn-cs"/>
                        </a:rPr>
                        <a:t>That which exists internally </a:t>
                      </a:r>
                    </a:p>
                    <a:p>
                      <a:pPr>
                        <a:lnSpc>
                          <a:spcPct val="100000"/>
                        </a:lnSpc>
                      </a:pPr>
                      <a:r>
                        <a:rPr lang="en-NZ" sz="1800" b="1" kern="1200" dirty="0">
                          <a:solidFill>
                            <a:schemeClr val="tx1"/>
                          </a:solidFill>
                          <a:effectLst/>
                          <a:latin typeface="+mn-lt"/>
                          <a:ea typeface="+mn-ea"/>
                          <a:cs typeface="+mn-cs"/>
                        </a:rPr>
                        <a:t>It is the essence of our learning and teaching </a:t>
                      </a:r>
                    </a:p>
                    <a:p>
                      <a:pPr>
                        <a:lnSpc>
                          <a:spcPct val="100000"/>
                        </a:lnSpc>
                      </a:pPr>
                      <a:r>
                        <a:rPr lang="en-NZ" sz="1800" b="1" kern="1200" dirty="0">
                          <a:solidFill>
                            <a:schemeClr val="tx1"/>
                          </a:solidFill>
                          <a:effectLst/>
                          <a:latin typeface="+mn-lt"/>
                          <a:ea typeface="+mn-ea"/>
                          <a:cs typeface="+mn-cs"/>
                        </a:rPr>
                        <a:t>It is the essence of our physical existence </a:t>
                      </a:r>
                    </a:p>
                    <a:p>
                      <a:pPr>
                        <a:lnSpc>
                          <a:spcPct val="100000"/>
                        </a:lnSpc>
                      </a:pPr>
                      <a:r>
                        <a:rPr lang="en-NZ" sz="1800" b="1" kern="1200" dirty="0">
                          <a:solidFill>
                            <a:schemeClr val="tx1"/>
                          </a:solidFill>
                          <a:effectLst/>
                          <a:latin typeface="+mn-lt"/>
                          <a:ea typeface="+mn-ea"/>
                          <a:cs typeface="+mn-cs"/>
                        </a:rPr>
                        <a:t>Let it be at rest for now, let it be, let it be! </a:t>
                      </a:r>
                    </a:p>
                    <a:p>
                      <a:endParaRPr lang="en-NZ" dirty="0">
                        <a:solidFill>
                          <a:schemeClr val="tx1"/>
                        </a:solidFill>
                      </a:endParaRPr>
                    </a:p>
                  </a:txBody>
                  <a:tcPr>
                    <a:solidFill>
                      <a:schemeClr val="bg1"/>
                    </a:solidFill>
                  </a:tcPr>
                </a:tc>
                <a:extLst>
                  <a:ext uri="{0D108BD9-81ED-4DB2-BD59-A6C34878D82A}">
                    <a16:rowId xmlns:a16="http://schemas.microsoft.com/office/drawing/2014/main" val="1873915827"/>
                  </a:ext>
                </a:extLst>
              </a:tr>
            </a:tbl>
          </a:graphicData>
        </a:graphic>
      </p:graphicFrame>
    </p:spTree>
    <p:extLst>
      <p:ext uri="{BB962C8B-B14F-4D97-AF65-F5344CB8AC3E}">
        <p14:creationId xmlns:p14="http://schemas.microsoft.com/office/powerpoint/2010/main" val="3227515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8BD56E0-5AE1-4CCB-BA55-5A259691F235}"/>
              </a:ext>
            </a:extLst>
          </p:cNvPr>
          <p:cNvPicPr>
            <a:picLocks noChangeAspect="1"/>
          </p:cNvPicPr>
          <p:nvPr/>
        </p:nvPicPr>
        <p:blipFill>
          <a:blip r:embed="rId3"/>
          <a:stretch>
            <a:fillRect/>
          </a:stretch>
        </p:blipFill>
        <p:spPr>
          <a:xfrm>
            <a:off x="0" y="0"/>
            <a:ext cx="12192000" cy="5987845"/>
          </a:xfrm>
          <a:prstGeom prst="rect">
            <a:avLst/>
          </a:prstGeom>
        </p:spPr>
      </p:pic>
    </p:spTree>
    <p:extLst>
      <p:ext uri="{BB962C8B-B14F-4D97-AF65-F5344CB8AC3E}">
        <p14:creationId xmlns:p14="http://schemas.microsoft.com/office/powerpoint/2010/main" val="4026272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60754" y="3969687"/>
            <a:ext cx="5024656" cy="1570697"/>
          </a:xfrm>
          <a:prstGeom prst="rect">
            <a:avLst/>
          </a:prstGeom>
          <a:solidFill>
            <a:srgbClr val="804F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6F376F"/>
              </a:solidFill>
            </a:endParaRPr>
          </a:p>
        </p:txBody>
      </p:sp>
      <p:sp>
        <p:nvSpPr>
          <p:cNvPr id="9" name="Rectangle 8"/>
          <p:cNvSpPr/>
          <p:nvPr/>
        </p:nvSpPr>
        <p:spPr>
          <a:xfrm>
            <a:off x="6000137" y="3975822"/>
            <a:ext cx="5153494" cy="1564562"/>
          </a:xfrm>
          <a:prstGeom prst="rect">
            <a:avLst/>
          </a:prstGeom>
          <a:solidFill>
            <a:srgbClr val="0039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000137" y="2687367"/>
            <a:ext cx="5153494" cy="1043041"/>
          </a:xfrm>
          <a:prstGeom prst="rect">
            <a:avLst/>
          </a:prstGeom>
          <a:solidFill>
            <a:srgbClr val="007A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760754" y="2699639"/>
            <a:ext cx="5024656" cy="1030770"/>
          </a:xfrm>
          <a:prstGeom prst="rect">
            <a:avLst/>
          </a:prstGeom>
          <a:solidFill>
            <a:srgbClr val="54298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365126"/>
            <a:ext cx="10515600" cy="848817"/>
          </a:xfrm>
        </p:spPr>
        <p:txBody>
          <a:bodyPr>
            <a:normAutofit/>
          </a:bodyPr>
          <a:lstStyle/>
          <a:p>
            <a:r>
              <a:rPr lang="en-NZ" sz="3400" b="1" dirty="0">
                <a:solidFill>
                  <a:schemeClr val="bg1">
                    <a:lumMod val="50000"/>
                  </a:schemeClr>
                </a:solidFill>
                <a:latin typeface="+mn-lt"/>
              </a:rPr>
              <a:t>Public Relations Seminar Outline</a:t>
            </a:r>
          </a:p>
        </p:txBody>
      </p:sp>
      <p:sp>
        <p:nvSpPr>
          <p:cNvPr id="3" name="Rectangle 2">
            <a:extLst>
              <a:ext uri="{FF2B5EF4-FFF2-40B4-BE49-F238E27FC236}">
                <a16:creationId xmlns:a16="http://schemas.microsoft.com/office/drawing/2014/main" id="{E4487953-FEF7-4043-8CC5-3E4A285AB467}"/>
              </a:ext>
            </a:extLst>
          </p:cNvPr>
          <p:cNvSpPr/>
          <p:nvPr/>
        </p:nvSpPr>
        <p:spPr>
          <a:xfrm>
            <a:off x="838199" y="1246190"/>
            <a:ext cx="10308771" cy="978729"/>
          </a:xfrm>
          <a:prstGeom prst="rect">
            <a:avLst/>
          </a:prstGeom>
        </p:spPr>
        <p:txBody>
          <a:bodyPr wrap="square">
            <a:spAutoFit/>
          </a:bodyPr>
          <a:lstStyle/>
          <a:p>
            <a:pPr>
              <a:lnSpc>
                <a:spcPct val="120000"/>
              </a:lnSpc>
            </a:pPr>
            <a:r>
              <a:rPr lang="en-NZ" sz="1600" dirty="0">
                <a:latin typeface="+mj-lt"/>
              </a:rPr>
              <a:t>In this workshop we are going to create a fictional persona and follow this single imaginary person on their Playcentre journey. Let’s call them Sam. I am going to take you through the different public relations work we can carry out at the different stages of Sam’s journey.</a:t>
            </a:r>
            <a:endParaRPr lang="en-NZ" sz="1600" b="1" dirty="0"/>
          </a:p>
        </p:txBody>
      </p:sp>
      <p:sp>
        <p:nvSpPr>
          <p:cNvPr id="6" name="TextBox 5"/>
          <p:cNvSpPr txBox="1"/>
          <p:nvPr/>
        </p:nvSpPr>
        <p:spPr>
          <a:xfrm>
            <a:off x="895727" y="2782688"/>
            <a:ext cx="10626012" cy="2926955"/>
          </a:xfrm>
          <a:prstGeom prst="rect">
            <a:avLst/>
          </a:prstGeom>
          <a:noFill/>
        </p:spPr>
        <p:txBody>
          <a:bodyPr wrap="square" numCol="2" rtlCol="0">
            <a:spAutoFit/>
          </a:bodyPr>
          <a:lstStyle/>
          <a:p>
            <a:pPr marL="342900" lvl="0" indent="-342900">
              <a:lnSpc>
                <a:spcPct val="120000"/>
              </a:lnSpc>
              <a:buFont typeface="+mj-lt"/>
              <a:buAutoNum type="arabicPeriod"/>
            </a:pPr>
            <a:r>
              <a:rPr lang="en-NZ" sz="1900" b="1" dirty="0">
                <a:solidFill>
                  <a:schemeClr val="bg1"/>
                </a:solidFill>
              </a:rPr>
              <a:t>Making sure Sam knows Playcentre exists</a:t>
            </a:r>
            <a:br>
              <a:rPr lang="en-NZ" sz="1900" b="1" dirty="0">
                <a:solidFill>
                  <a:schemeClr val="bg1"/>
                </a:solidFill>
              </a:rPr>
            </a:br>
            <a:r>
              <a:rPr lang="en-NZ" sz="1600" dirty="0">
                <a:solidFill>
                  <a:schemeClr val="bg1"/>
                </a:solidFill>
                <a:latin typeface="+mj-lt"/>
              </a:rPr>
              <a:t>(this is the public awareness aspect of the role);</a:t>
            </a:r>
          </a:p>
          <a:p>
            <a:pPr marL="342900" lvl="0" indent="-342900">
              <a:lnSpc>
                <a:spcPct val="120000"/>
              </a:lnSpc>
              <a:buFont typeface="+mj-lt"/>
              <a:buAutoNum type="arabicPeriod"/>
            </a:pPr>
            <a:endParaRPr lang="en-NZ" sz="1600" dirty="0">
              <a:solidFill>
                <a:schemeClr val="bg1"/>
              </a:solidFill>
              <a:latin typeface="+mj-lt"/>
            </a:endParaRPr>
          </a:p>
          <a:p>
            <a:pPr marL="342900" lvl="0" indent="-342900">
              <a:lnSpc>
                <a:spcPct val="120000"/>
              </a:lnSpc>
              <a:buFont typeface="+mj-lt"/>
              <a:buAutoNum type="arabicPeriod"/>
            </a:pPr>
            <a:endParaRPr lang="en-NZ" dirty="0">
              <a:solidFill>
                <a:schemeClr val="bg1"/>
              </a:solidFill>
            </a:endParaRPr>
          </a:p>
          <a:p>
            <a:pPr marL="342900" lvl="0" indent="-342900">
              <a:lnSpc>
                <a:spcPct val="120000"/>
              </a:lnSpc>
              <a:buFont typeface="+mj-lt"/>
              <a:buAutoNum type="arabicPeriod"/>
            </a:pPr>
            <a:r>
              <a:rPr lang="en-NZ" sz="1900" b="1" dirty="0">
                <a:solidFill>
                  <a:schemeClr val="bg1"/>
                </a:solidFill>
              </a:rPr>
              <a:t>Making sure Sam chooses Playcentre</a:t>
            </a:r>
            <a:br>
              <a:rPr lang="en-NZ" sz="2000" b="1" dirty="0">
                <a:solidFill>
                  <a:schemeClr val="bg1"/>
                </a:solidFill>
              </a:rPr>
            </a:br>
            <a:r>
              <a:rPr lang="en-NZ" sz="1600" dirty="0">
                <a:solidFill>
                  <a:schemeClr val="bg1"/>
                </a:solidFill>
                <a:latin typeface="+mj-lt"/>
              </a:rPr>
              <a:t>(this is the public awareness of the benefits of</a:t>
            </a:r>
            <a:br>
              <a:rPr lang="en-NZ" sz="1600" dirty="0">
                <a:solidFill>
                  <a:schemeClr val="bg1"/>
                </a:solidFill>
                <a:latin typeface="+mj-lt"/>
              </a:rPr>
            </a:br>
            <a:r>
              <a:rPr lang="en-NZ" sz="1600" dirty="0">
                <a:solidFill>
                  <a:schemeClr val="bg1"/>
                </a:solidFill>
                <a:latin typeface="+mj-lt"/>
              </a:rPr>
              <a:t>Playcentre over other ECE options and also the</a:t>
            </a:r>
            <a:br>
              <a:rPr lang="en-NZ" sz="1600" dirty="0">
                <a:solidFill>
                  <a:schemeClr val="bg1"/>
                </a:solidFill>
                <a:latin typeface="+mj-lt"/>
              </a:rPr>
            </a:br>
            <a:r>
              <a:rPr lang="en-NZ" sz="1600" dirty="0">
                <a:solidFill>
                  <a:schemeClr val="bg1"/>
                </a:solidFill>
                <a:latin typeface="+mj-lt"/>
              </a:rPr>
              <a:t>benefits of your specific centre);</a:t>
            </a:r>
          </a:p>
          <a:p>
            <a:pPr marL="342900" lvl="0" indent="-342900">
              <a:lnSpc>
                <a:spcPct val="120000"/>
              </a:lnSpc>
              <a:buFont typeface="+mj-lt"/>
              <a:buAutoNum type="arabicPeriod"/>
            </a:pPr>
            <a:endParaRPr lang="en-NZ" dirty="0">
              <a:solidFill>
                <a:schemeClr val="bg1"/>
              </a:solidFill>
            </a:endParaRPr>
          </a:p>
          <a:p>
            <a:pPr marL="342900" lvl="0" indent="-342900">
              <a:lnSpc>
                <a:spcPct val="120000"/>
              </a:lnSpc>
              <a:buFont typeface="+mj-lt"/>
              <a:buAutoNum type="arabicPeriod"/>
            </a:pPr>
            <a:r>
              <a:rPr lang="en-NZ" sz="1900" b="1" dirty="0">
                <a:solidFill>
                  <a:schemeClr val="bg1"/>
                </a:solidFill>
              </a:rPr>
              <a:t>Sam’s first visit to their local Playcentre</a:t>
            </a:r>
            <a:br>
              <a:rPr lang="en-NZ" sz="1900" b="1" dirty="0">
                <a:solidFill>
                  <a:schemeClr val="bg1"/>
                </a:solidFill>
              </a:rPr>
            </a:br>
            <a:r>
              <a:rPr lang="en-NZ" sz="1600" dirty="0">
                <a:solidFill>
                  <a:schemeClr val="bg1"/>
                </a:solidFill>
                <a:latin typeface="+mj-lt"/>
              </a:rPr>
              <a:t>(now this may seem minor, but the first visit is crucial);</a:t>
            </a:r>
          </a:p>
          <a:p>
            <a:pPr marL="342900" lvl="0" indent="-342900">
              <a:lnSpc>
                <a:spcPct val="120000"/>
              </a:lnSpc>
              <a:buFont typeface="+mj-lt"/>
              <a:buAutoNum type="arabicPeriod"/>
            </a:pPr>
            <a:endParaRPr lang="en-NZ" sz="1600" dirty="0">
              <a:solidFill>
                <a:schemeClr val="bg1"/>
              </a:solidFill>
              <a:latin typeface="+mj-lt"/>
            </a:endParaRPr>
          </a:p>
          <a:p>
            <a:pPr marL="342900" lvl="0" indent="-342900">
              <a:lnSpc>
                <a:spcPct val="120000"/>
              </a:lnSpc>
              <a:buFont typeface="+mj-lt"/>
              <a:buAutoNum type="arabicPeriod"/>
            </a:pPr>
            <a:endParaRPr lang="en-NZ" dirty="0">
              <a:solidFill>
                <a:schemeClr val="bg1"/>
              </a:solidFill>
            </a:endParaRPr>
          </a:p>
          <a:p>
            <a:pPr marL="342900" lvl="0" indent="-342900">
              <a:lnSpc>
                <a:spcPct val="120000"/>
              </a:lnSpc>
              <a:buFont typeface="+mj-lt"/>
              <a:buAutoNum type="arabicPeriod"/>
            </a:pPr>
            <a:r>
              <a:rPr lang="en-NZ" sz="1900" b="1" dirty="0">
                <a:solidFill>
                  <a:schemeClr val="bg1"/>
                </a:solidFill>
              </a:rPr>
              <a:t>Sam’s time as a Playcentre member</a:t>
            </a:r>
            <a:br>
              <a:rPr lang="en-NZ" sz="1900" b="1" dirty="0">
                <a:solidFill>
                  <a:schemeClr val="bg1"/>
                </a:solidFill>
              </a:rPr>
            </a:br>
            <a:r>
              <a:rPr lang="en-NZ" sz="1600" dirty="0">
                <a:solidFill>
                  <a:schemeClr val="bg1"/>
                </a:solidFill>
                <a:latin typeface="+mj-lt"/>
              </a:rPr>
              <a:t>(ensuring someone has a positive experience as a Playcentre member comes down to a lot more than</a:t>
            </a:r>
            <a:br>
              <a:rPr lang="en-NZ" sz="1600" dirty="0">
                <a:solidFill>
                  <a:schemeClr val="bg1"/>
                </a:solidFill>
                <a:latin typeface="+mj-lt"/>
              </a:rPr>
            </a:br>
            <a:r>
              <a:rPr lang="en-NZ" sz="1600" dirty="0">
                <a:solidFill>
                  <a:schemeClr val="bg1"/>
                </a:solidFill>
                <a:latin typeface="+mj-lt"/>
              </a:rPr>
              <a:t>just PR, but PR can be significant).</a:t>
            </a:r>
            <a:endParaRPr lang="en-US" dirty="0">
              <a:solidFill>
                <a:schemeClr val="bg1"/>
              </a:solidFill>
            </a:endParaRPr>
          </a:p>
        </p:txBody>
      </p:sp>
    </p:spTree>
    <p:extLst>
      <p:ext uri="{BB962C8B-B14F-4D97-AF65-F5344CB8AC3E}">
        <p14:creationId xmlns:p14="http://schemas.microsoft.com/office/powerpoint/2010/main" val="944031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A17891-CDBA-48E2-B1A0-33441E60B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1209675"/>
          </a:xfrm>
          <a:prstGeom prst="rect">
            <a:avLst/>
          </a:prstGeom>
        </p:spPr>
      </p:pic>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99550" y="177206"/>
            <a:ext cx="10515600" cy="1325563"/>
          </a:xfrm>
        </p:spPr>
        <p:txBody>
          <a:bodyPr>
            <a:normAutofit/>
          </a:bodyPr>
          <a:lstStyle/>
          <a:p>
            <a:r>
              <a:rPr lang="en-NZ" sz="3000" b="1" dirty="0">
                <a:solidFill>
                  <a:schemeClr val="bg1"/>
                </a:solidFill>
                <a:latin typeface="+mn-lt"/>
              </a:rPr>
              <a:t>Making sure Sam knows Playcentre exists (public awareness)</a:t>
            </a:r>
          </a:p>
        </p:txBody>
      </p:sp>
      <p:sp>
        <p:nvSpPr>
          <p:cNvPr id="3" name="Rectangle 2">
            <a:extLst>
              <a:ext uri="{FF2B5EF4-FFF2-40B4-BE49-F238E27FC236}">
                <a16:creationId xmlns:a16="http://schemas.microsoft.com/office/drawing/2014/main" id="{E4487953-FEF7-4043-8CC5-3E4A285AB467}"/>
              </a:ext>
            </a:extLst>
          </p:cNvPr>
          <p:cNvSpPr/>
          <p:nvPr/>
        </p:nvSpPr>
        <p:spPr>
          <a:xfrm>
            <a:off x="899550" y="1108218"/>
            <a:ext cx="10308771" cy="5901872"/>
          </a:xfrm>
          <a:prstGeom prst="rect">
            <a:avLst/>
          </a:prstGeom>
        </p:spPr>
        <p:txBody>
          <a:bodyPr wrap="square">
            <a:spAutoFit/>
          </a:bodyPr>
          <a:lstStyle/>
          <a:p>
            <a:r>
              <a:rPr lang="en-NZ" sz="2000" b="1" dirty="0">
                <a:solidFill>
                  <a:schemeClr val="bg1">
                    <a:lumMod val="50000"/>
                  </a:schemeClr>
                </a:solidFill>
                <a:latin typeface="Calibri"/>
                <a:cs typeface="Calibri"/>
              </a:rPr>
              <a:t>How people hear about Playcentre</a:t>
            </a:r>
          </a:p>
          <a:p>
            <a:endParaRPr lang="en-NZ" sz="1600" dirty="0">
              <a:latin typeface="+mj-lt"/>
            </a:endParaRPr>
          </a:p>
          <a:p>
            <a:pPr marL="285750" indent="-285750">
              <a:buFont typeface="Arial"/>
              <a:buChar char="•"/>
            </a:pPr>
            <a:r>
              <a:rPr lang="en-NZ" sz="1600" dirty="0">
                <a:latin typeface="+mj-lt"/>
              </a:rPr>
              <a:t>Word of Mouth</a:t>
            </a:r>
          </a:p>
          <a:p>
            <a:pPr marL="285750" indent="-285750">
              <a:buFont typeface="Arial"/>
              <a:buChar char="•"/>
            </a:pPr>
            <a:r>
              <a:rPr lang="en-NZ" sz="1600" dirty="0">
                <a:latin typeface="+mj-lt"/>
              </a:rPr>
              <a:t>Have attended Space or Babies Can Play</a:t>
            </a:r>
          </a:p>
          <a:p>
            <a:pPr marL="285750" indent="-285750">
              <a:buFont typeface="Arial"/>
              <a:buChar char="•"/>
            </a:pPr>
            <a:r>
              <a:rPr lang="en-NZ" sz="1600" dirty="0">
                <a:latin typeface="+mj-lt"/>
              </a:rPr>
              <a:t>Were Playcentre tamariki themselves</a:t>
            </a:r>
          </a:p>
          <a:p>
            <a:pPr marL="285750" indent="-285750">
              <a:buFont typeface="Arial"/>
              <a:buChar char="•"/>
            </a:pPr>
            <a:r>
              <a:rPr lang="en-NZ" sz="1600" dirty="0">
                <a:latin typeface="+mj-lt"/>
              </a:rPr>
              <a:t>Advertising </a:t>
            </a:r>
          </a:p>
          <a:p>
            <a:pPr marL="285750" indent="-285750">
              <a:buFont typeface="Arial"/>
              <a:buChar char="•"/>
            </a:pPr>
            <a:r>
              <a:rPr lang="en-NZ" sz="1600" dirty="0">
                <a:latin typeface="+mj-lt"/>
              </a:rPr>
              <a:t>Social Media</a:t>
            </a:r>
          </a:p>
          <a:p>
            <a:pPr marL="285750" indent="-285750">
              <a:buFont typeface="Arial"/>
              <a:buChar char="•"/>
            </a:pPr>
            <a:r>
              <a:rPr lang="en-NZ" sz="1600" dirty="0">
                <a:latin typeface="+mj-lt"/>
              </a:rPr>
              <a:t>Plunket referral </a:t>
            </a:r>
          </a:p>
          <a:p>
            <a:pPr marL="285750" indent="-285750">
              <a:buFont typeface="Arial"/>
              <a:buChar char="•"/>
            </a:pPr>
            <a:r>
              <a:rPr lang="en-NZ" sz="1600" dirty="0">
                <a:latin typeface="+mj-lt"/>
              </a:rPr>
              <a:t>Website</a:t>
            </a:r>
          </a:p>
          <a:p>
            <a:pPr marL="285750" indent="-285750">
              <a:buFont typeface="Arial"/>
              <a:buChar char="•"/>
            </a:pPr>
            <a:r>
              <a:rPr lang="en-NZ" sz="1600" dirty="0">
                <a:latin typeface="+mj-lt"/>
              </a:rPr>
              <a:t>Posters</a:t>
            </a:r>
          </a:p>
          <a:p>
            <a:pPr marL="285750" indent="-285750">
              <a:buFont typeface="Arial"/>
              <a:buChar char="•"/>
            </a:pPr>
            <a:r>
              <a:rPr lang="en-NZ" sz="1600" dirty="0">
                <a:latin typeface="+mj-lt"/>
              </a:rPr>
              <a:t>Mail drops</a:t>
            </a:r>
          </a:p>
          <a:p>
            <a:pPr marL="285750" indent="-285750">
              <a:buFont typeface="Arial"/>
              <a:buChar char="•"/>
            </a:pPr>
            <a:r>
              <a:rPr lang="en-NZ" sz="1600" dirty="0">
                <a:latin typeface="+mj-lt"/>
              </a:rPr>
              <a:t>Baby expos</a:t>
            </a:r>
          </a:p>
          <a:p>
            <a:pPr marL="285750" indent="-285750">
              <a:buFont typeface="Arial"/>
              <a:buChar char="•"/>
            </a:pPr>
            <a:r>
              <a:rPr lang="en-NZ" sz="1600" dirty="0">
                <a:latin typeface="+mj-lt"/>
              </a:rPr>
              <a:t>Local community events</a:t>
            </a:r>
          </a:p>
          <a:p>
            <a:pPr marL="285750" indent="-285750">
              <a:buFont typeface="Arial"/>
              <a:buChar char="•"/>
            </a:pPr>
            <a:r>
              <a:rPr lang="en-NZ" sz="1600" dirty="0">
                <a:latin typeface="+mj-lt"/>
              </a:rPr>
              <a:t>Open Days</a:t>
            </a:r>
          </a:p>
          <a:p>
            <a:pPr marL="285750" indent="-285750">
              <a:buFont typeface="Arial"/>
              <a:buChar char="•"/>
            </a:pPr>
            <a:r>
              <a:rPr lang="en-NZ" sz="1600" dirty="0">
                <a:latin typeface="+mj-lt"/>
              </a:rPr>
              <a:t>Visiting a Playcentre for a birthday party or other event</a:t>
            </a:r>
          </a:p>
          <a:p>
            <a:pPr marL="285750" indent="-285750">
              <a:buFont typeface="Arial"/>
              <a:buChar char="•"/>
            </a:pPr>
            <a:r>
              <a:rPr lang="en-NZ" sz="1600" dirty="0">
                <a:latin typeface="+mj-lt"/>
              </a:rPr>
              <a:t>What else?</a:t>
            </a:r>
          </a:p>
          <a:p>
            <a:endParaRPr lang="en-NZ" sz="1600" dirty="0">
              <a:latin typeface="+mj-lt"/>
            </a:endParaRPr>
          </a:p>
          <a:p>
            <a:r>
              <a:rPr lang="en-NZ" sz="1600" b="1" dirty="0">
                <a:latin typeface="+mj-lt"/>
              </a:rPr>
              <a:t>There is a marketing adage called ‘the rule of seven’: a person needs to see or hear your marketing message at least seven times before they take action.</a:t>
            </a:r>
          </a:p>
          <a:p>
            <a:pPr>
              <a:lnSpc>
                <a:spcPct val="150000"/>
              </a:lnSpc>
            </a:pPr>
            <a:endParaRPr lang="en-NZ" sz="1600" b="1" dirty="0">
              <a:latin typeface="+mj-lt"/>
            </a:endParaRPr>
          </a:p>
          <a:p>
            <a:pPr>
              <a:lnSpc>
                <a:spcPct val="150000"/>
              </a:lnSpc>
            </a:pPr>
            <a:endParaRPr lang="en-NZ" sz="1600" b="1" dirty="0">
              <a:latin typeface="+mj-lt"/>
            </a:endParaRPr>
          </a:p>
          <a:p>
            <a:pPr>
              <a:lnSpc>
                <a:spcPct val="150000"/>
              </a:lnSpc>
            </a:pPr>
            <a:endParaRPr lang="en-NZ" sz="1600" b="1" dirty="0"/>
          </a:p>
        </p:txBody>
      </p:sp>
      <p:sp>
        <p:nvSpPr>
          <p:cNvPr id="4" name="TextBox 3">
            <a:extLst>
              <a:ext uri="{FF2B5EF4-FFF2-40B4-BE49-F238E27FC236}">
                <a16:creationId xmlns:a16="http://schemas.microsoft.com/office/drawing/2014/main" id="{69BECC02-ECC8-42A3-B4EA-B514A1F1901E}"/>
              </a:ext>
            </a:extLst>
          </p:cNvPr>
          <p:cNvSpPr txBox="1"/>
          <p:nvPr/>
        </p:nvSpPr>
        <p:spPr>
          <a:xfrm>
            <a:off x="228990" y="-21787"/>
            <a:ext cx="670560" cy="861774"/>
          </a:xfrm>
          <a:prstGeom prst="rect">
            <a:avLst/>
          </a:prstGeom>
          <a:noFill/>
        </p:spPr>
        <p:txBody>
          <a:bodyPr wrap="square" rtlCol="0">
            <a:spAutoFit/>
          </a:bodyPr>
          <a:lstStyle/>
          <a:p>
            <a:r>
              <a:rPr lang="en-NZ" sz="5000" b="1" dirty="0">
                <a:solidFill>
                  <a:schemeClr val="bg1"/>
                </a:solidFill>
              </a:rPr>
              <a:t>1</a:t>
            </a:r>
          </a:p>
        </p:txBody>
      </p:sp>
    </p:spTree>
    <p:extLst>
      <p:ext uri="{BB962C8B-B14F-4D97-AF65-F5344CB8AC3E}">
        <p14:creationId xmlns:p14="http://schemas.microsoft.com/office/powerpoint/2010/main" val="700084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p:txBody>
          <a:bodyPr>
            <a:normAutofit fontScale="90000"/>
          </a:bodyPr>
          <a:lstStyle/>
          <a:p>
            <a:r>
              <a:rPr lang="en-NZ" sz="3800" b="1" dirty="0">
                <a:solidFill>
                  <a:srgbClr val="542988"/>
                </a:solidFill>
                <a:latin typeface="+mn-lt"/>
              </a:rPr>
              <a:t>National Events/Campaigns</a:t>
            </a:r>
            <a:br>
              <a:rPr lang="en-NZ" sz="3200" dirty="0"/>
            </a:br>
            <a:br>
              <a:rPr lang="en-NZ" sz="3200" dirty="0"/>
            </a:br>
            <a:endParaRPr lang="en-NZ" sz="3200" dirty="0">
              <a:solidFill>
                <a:srgbClr val="E9BC1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38200" y="1271841"/>
            <a:ext cx="10308771" cy="4479944"/>
          </a:xfrm>
          <a:prstGeom prst="rect">
            <a:avLst/>
          </a:prstGeom>
        </p:spPr>
        <p:txBody>
          <a:bodyPr wrap="square">
            <a:spAutoFit/>
          </a:bodyPr>
          <a:lstStyle/>
          <a:p>
            <a:pPr>
              <a:lnSpc>
                <a:spcPct val="110000"/>
              </a:lnSpc>
            </a:pPr>
            <a:r>
              <a:rPr lang="en-NZ" sz="1600" dirty="0">
                <a:latin typeface="+mj-lt"/>
              </a:rPr>
              <a:t>As per the Public Relations Strategy we are implementing a range of events, campaigns and initiatives at a national level. </a:t>
            </a:r>
          </a:p>
          <a:p>
            <a:pPr>
              <a:lnSpc>
                <a:spcPct val="110000"/>
              </a:lnSpc>
            </a:pPr>
            <a:r>
              <a:rPr lang="en-NZ" sz="1600" dirty="0">
                <a:latin typeface="+mj-lt"/>
              </a:rPr>
              <a:t>The aim of these is to increase the awareness of Playcentre and support centres to thrive.</a:t>
            </a:r>
          </a:p>
          <a:p>
            <a:pPr>
              <a:lnSpc>
                <a:spcPct val="110000"/>
              </a:lnSpc>
            </a:pPr>
            <a:r>
              <a:rPr lang="en-NZ" sz="1600" dirty="0">
                <a:latin typeface="+mj-lt"/>
              </a:rPr>
              <a:t> </a:t>
            </a:r>
          </a:p>
          <a:p>
            <a:pPr>
              <a:lnSpc>
                <a:spcPct val="110000"/>
              </a:lnSpc>
            </a:pPr>
            <a:r>
              <a:rPr lang="en-NZ" sz="2000" b="1" dirty="0">
                <a:solidFill>
                  <a:schemeClr val="bg1">
                    <a:lumMod val="50000"/>
                  </a:schemeClr>
                </a:solidFill>
              </a:rPr>
              <a:t>Events planned for 2024 are:</a:t>
            </a:r>
          </a:p>
          <a:p>
            <a:pPr marL="285750" indent="-285750">
              <a:lnSpc>
                <a:spcPct val="110000"/>
              </a:lnSpc>
              <a:buFont typeface="Arial"/>
              <a:buChar char="•"/>
            </a:pPr>
            <a:r>
              <a:rPr lang="en-NZ" sz="1600" dirty="0">
                <a:latin typeface="+mj-lt"/>
              </a:rPr>
              <a:t>Waitangi Day (6 February)</a:t>
            </a:r>
          </a:p>
          <a:p>
            <a:pPr marL="285750" indent="-285750">
              <a:lnSpc>
                <a:spcPct val="110000"/>
              </a:lnSpc>
              <a:buFont typeface="Arial"/>
              <a:buChar char="•"/>
            </a:pPr>
            <a:r>
              <a:rPr lang="en-NZ" sz="1600" dirty="0">
                <a:latin typeface="+mj-lt"/>
              </a:rPr>
              <a:t>Playcentre Open Week (4-8 March)</a:t>
            </a:r>
          </a:p>
          <a:p>
            <a:pPr marL="285750" indent="-285750">
              <a:lnSpc>
                <a:spcPct val="110000"/>
              </a:lnSpc>
              <a:buFont typeface="Arial"/>
              <a:buChar char="•"/>
            </a:pPr>
            <a:r>
              <a:rPr lang="en-NZ" sz="1600" dirty="0">
                <a:latin typeface="+mj-lt"/>
              </a:rPr>
              <a:t>National Children’s Day (3 March)</a:t>
            </a:r>
          </a:p>
          <a:p>
            <a:pPr marL="285750" indent="-285750">
              <a:lnSpc>
                <a:spcPct val="110000"/>
              </a:lnSpc>
              <a:buFont typeface="Arial"/>
              <a:buChar char="•"/>
            </a:pPr>
            <a:r>
              <a:rPr lang="en-NZ" sz="1600" dirty="0">
                <a:latin typeface="+mj-lt"/>
              </a:rPr>
              <a:t>National Volunteer Week (16-22 June)</a:t>
            </a:r>
          </a:p>
          <a:p>
            <a:pPr marL="285750" indent="-285750">
              <a:lnSpc>
                <a:spcPct val="110000"/>
              </a:lnSpc>
              <a:buFont typeface="Arial"/>
              <a:buChar char="•"/>
            </a:pPr>
            <a:r>
              <a:rPr lang="en-NZ" sz="1600" dirty="0" err="1">
                <a:latin typeface="+mj-lt"/>
              </a:rPr>
              <a:t>Matariki</a:t>
            </a:r>
            <a:r>
              <a:rPr lang="en-NZ" sz="1600" dirty="0">
                <a:latin typeface="+mj-lt"/>
              </a:rPr>
              <a:t> (28 June)</a:t>
            </a:r>
          </a:p>
          <a:p>
            <a:pPr marL="285750" lvl="0" indent="-285750">
              <a:lnSpc>
                <a:spcPct val="110000"/>
              </a:lnSpc>
              <a:buFont typeface="Arial"/>
              <a:buChar char="•"/>
            </a:pPr>
            <a:r>
              <a:rPr lang="en-NZ" sz="1600" dirty="0">
                <a:latin typeface="+mj-lt"/>
              </a:rPr>
              <a:t>Playcentre Messy Play Week (19-23 August)</a:t>
            </a:r>
          </a:p>
          <a:p>
            <a:pPr marL="285750" lvl="0" indent="-285750">
              <a:lnSpc>
                <a:spcPct val="110000"/>
              </a:lnSpc>
              <a:buFont typeface="Arial"/>
              <a:buChar char="•"/>
            </a:pPr>
            <a:r>
              <a:rPr lang="en-NZ" sz="1600" dirty="0">
                <a:latin typeface="+mj-lt"/>
              </a:rPr>
              <a:t>Te Wiki o </a:t>
            </a:r>
            <a:r>
              <a:rPr lang="en-NZ" sz="1600" dirty="0" err="1">
                <a:latin typeface="+mj-lt"/>
              </a:rPr>
              <a:t>te</a:t>
            </a:r>
            <a:r>
              <a:rPr lang="en-NZ" sz="1600" dirty="0">
                <a:latin typeface="+mj-lt"/>
              </a:rPr>
              <a:t> </a:t>
            </a:r>
            <a:r>
              <a:rPr lang="en-NZ" sz="1600" dirty="0" err="1">
                <a:latin typeface="+mj-lt"/>
              </a:rPr>
              <a:t>Reo</a:t>
            </a:r>
            <a:r>
              <a:rPr lang="en-NZ" sz="1600" dirty="0">
                <a:latin typeface="+mj-lt"/>
              </a:rPr>
              <a:t> Māori (9-15 September)</a:t>
            </a:r>
          </a:p>
          <a:p>
            <a:pPr marL="285750" lvl="0" indent="-285750">
              <a:lnSpc>
                <a:spcPct val="110000"/>
              </a:lnSpc>
              <a:buFont typeface="Arial"/>
              <a:buChar char="•"/>
            </a:pPr>
            <a:r>
              <a:rPr lang="en-NZ" sz="1600" dirty="0">
                <a:latin typeface="+mj-lt"/>
              </a:rPr>
              <a:t>Grandparents Day (6 October 2023)</a:t>
            </a:r>
            <a:endParaRPr lang="en-NZ" sz="1600" b="1" dirty="0"/>
          </a:p>
          <a:p>
            <a:pPr>
              <a:lnSpc>
                <a:spcPct val="110000"/>
              </a:lnSpc>
            </a:pPr>
            <a:endParaRPr lang="en-NZ" sz="1600" b="1" dirty="0"/>
          </a:p>
          <a:p>
            <a:pPr>
              <a:lnSpc>
                <a:spcPct val="110000"/>
              </a:lnSpc>
            </a:pPr>
            <a:r>
              <a:rPr lang="en-NZ" sz="1600" b="1" dirty="0">
                <a:latin typeface="+mj-lt"/>
              </a:rPr>
              <a:t>We encourage you to make the most of these events and use the promotional materials </a:t>
            </a:r>
          </a:p>
          <a:p>
            <a:pPr>
              <a:lnSpc>
                <a:spcPct val="110000"/>
              </a:lnSpc>
            </a:pPr>
            <a:r>
              <a:rPr lang="en-NZ" sz="1600" b="1" dirty="0">
                <a:latin typeface="+mj-lt"/>
              </a:rPr>
              <a:t>created at a national level to promote your centre in your local community!</a:t>
            </a:r>
          </a:p>
          <a:p>
            <a:pPr>
              <a:lnSpc>
                <a:spcPct val="110000"/>
              </a:lnSpc>
            </a:pPr>
            <a:endParaRPr lang="en-NZ" sz="1600" b="1" dirty="0"/>
          </a:p>
        </p:txBody>
      </p:sp>
      <p:pic>
        <p:nvPicPr>
          <p:cNvPr id="5" name="Picture 4" descr="A poster with text and images&#10;&#10;Description automatically generated">
            <a:extLst>
              <a:ext uri="{FF2B5EF4-FFF2-40B4-BE49-F238E27FC236}">
                <a16:creationId xmlns:a16="http://schemas.microsoft.com/office/drawing/2014/main" id="{5B94CFB5-A094-45F9-605F-BC1BA497A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222" y="1588411"/>
            <a:ext cx="3012052" cy="4260596"/>
          </a:xfrm>
          <a:prstGeom prst="rect">
            <a:avLst/>
          </a:prstGeom>
        </p:spPr>
      </p:pic>
    </p:spTree>
    <p:extLst>
      <p:ext uri="{BB962C8B-B14F-4D97-AF65-F5344CB8AC3E}">
        <p14:creationId xmlns:p14="http://schemas.microsoft.com/office/powerpoint/2010/main" val="2167598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p:txBody>
          <a:bodyPr>
            <a:normAutofit fontScale="90000"/>
          </a:bodyPr>
          <a:lstStyle/>
          <a:p>
            <a:r>
              <a:rPr lang="en-NZ" sz="3800" b="1" dirty="0">
                <a:solidFill>
                  <a:srgbClr val="542988"/>
                </a:solidFill>
                <a:latin typeface="+mn-lt"/>
              </a:rPr>
              <a:t>Playcentre brand</a:t>
            </a:r>
            <a:br>
              <a:rPr lang="en-NZ" sz="3200" dirty="0"/>
            </a:br>
            <a:br>
              <a:rPr lang="en-NZ" sz="3200" dirty="0"/>
            </a:br>
            <a:endParaRPr lang="en-NZ" sz="3200" dirty="0">
              <a:solidFill>
                <a:srgbClr val="E9BC1B"/>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38199" y="1271840"/>
            <a:ext cx="4877048" cy="4953920"/>
          </a:xfrm>
          <a:prstGeom prst="rect">
            <a:avLst/>
          </a:prstGeom>
        </p:spPr>
        <p:txBody>
          <a:bodyPr wrap="square">
            <a:spAutoFit/>
          </a:bodyPr>
          <a:lstStyle/>
          <a:p>
            <a:pPr>
              <a:lnSpc>
                <a:spcPct val="110000"/>
              </a:lnSpc>
            </a:pPr>
            <a:r>
              <a:rPr lang="en-NZ" sz="1600" dirty="0">
                <a:latin typeface="+mj-lt"/>
              </a:rPr>
              <a:t>If you are using the Playcentre brand, please ensure you follow our </a:t>
            </a:r>
            <a:r>
              <a:rPr lang="en-NZ" sz="1600" b="1" dirty="0">
                <a:latin typeface="+mj-lt"/>
                <a:hlinkClick r:id="rId2"/>
              </a:rPr>
              <a:t>Playcentre Brand Procedures</a:t>
            </a:r>
            <a:r>
              <a:rPr lang="en-NZ" sz="1600" b="1" dirty="0">
                <a:latin typeface="+mj-lt"/>
              </a:rPr>
              <a:t>. </a:t>
            </a:r>
          </a:p>
          <a:p>
            <a:pPr>
              <a:lnSpc>
                <a:spcPct val="110000"/>
              </a:lnSpc>
            </a:pPr>
            <a:endParaRPr lang="en-NZ" sz="1600" dirty="0">
              <a:latin typeface="+mj-lt"/>
            </a:endParaRPr>
          </a:p>
          <a:p>
            <a:pPr>
              <a:lnSpc>
                <a:spcPct val="110000"/>
              </a:lnSpc>
            </a:pPr>
            <a:r>
              <a:rPr lang="en-NZ" sz="1600" b="1" dirty="0">
                <a:latin typeface="+mj-lt"/>
                <a:hlinkClick r:id="rId3"/>
              </a:rPr>
              <a:t>Playcentre branding/logos </a:t>
            </a:r>
            <a:r>
              <a:rPr lang="en-NZ" sz="1600" dirty="0">
                <a:latin typeface="+mj-lt"/>
              </a:rPr>
              <a:t>are available to download on our website.  </a:t>
            </a:r>
          </a:p>
          <a:p>
            <a:pPr>
              <a:lnSpc>
                <a:spcPct val="110000"/>
              </a:lnSpc>
            </a:pPr>
            <a:endParaRPr lang="en-NZ" sz="1600" b="1" dirty="0">
              <a:latin typeface="+mj-lt"/>
            </a:endParaRPr>
          </a:p>
          <a:p>
            <a:pPr>
              <a:lnSpc>
                <a:spcPct val="110000"/>
              </a:lnSpc>
            </a:pPr>
            <a:r>
              <a:rPr lang="en-US" sz="1600" dirty="0">
                <a:latin typeface="+mj-lt"/>
              </a:rPr>
              <a:t>Appropriately applied, our brand identity will enable us to communicate clearly the values and status of Playcentre to our wider communities, both locally and nationally.</a:t>
            </a:r>
          </a:p>
          <a:p>
            <a:pPr>
              <a:lnSpc>
                <a:spcPct val="110000"/>
              </a:lnSpc>
            </a:pPr>
            <a:endParaRPr lang="en-US" sz="1600" dirty="0">
              <a:latin typeface="+mj-lt"/>
            </a:endParaRPr>
          </a:p>
          <a:p>
            <a:pPr>
              <a:lnSpc>
                <a:spcPct val="110000"/>
              </a:lnSpc>
            </a:pPr>
            <a:r>
              <a:rPr lang="en-US" sz="1600" dirty="0">
                <a:latin typeface="+mj-lt"/>
              </a:rPr>
              <a:t>To support you and to maintain a consistent brand image we have created several </a:t>
            </a:r>
            <a:r>
              <a:rPr lang="en-US" sz="1600" b="1" dirty="0">
                <a:latin typeface="+mj-lt"/>
                <a:hlinkClick r:id="rId4"/>
              </a:rPr>
              <a:t>documents and templates</a:t>
            </a:r>
            <a:r>
              <a:rPr lang="en-US" sz="1600" dirty="0">
                <a:latin typeface="+mj-lt"/>
              </a:rPr>
              <a:t>,</a:t>
            </a:r>
            <a:r>
              <a:rPr lang="en-US" sz="1600" b="1" dirty="0">
                <a:latin typeface="+mj-lt"/>
              </a:rPr>
              <a:t> </a:t>
            </a:r>
            <a:r>
              <a:rPr lang="en-US" sz="1600" dirty="0">
                <a:latin typeface="+mj-lt"/>
              </a:rPr>
              <a:t>plus</a:t>
            </a:r>
            <a:r>
              <a:rPr lang="en-US" sz="1600" b="1" dirty="0">
                <a:latin typeface="+mj-lt"/>
              </a:rPr>
              <a:t> </a:t>
            </a:r>
            <a:r>
              <a:rPr lang="en-US" sz="1600" b="1" dirty="0">
                <a:latin typeface="+mj-lt"/>
                <a:hlinkClick r:id="rId5"/>
              </a:rPr>
              <a:t>promotional materials </a:t>
            </a:r>
            <a:r>
              <a:rPr lang="en-US" sz="1600" dirty="0">
                <a:latin typeface="+mj-lt"/>
              </a:rPr>
              <a:t>that you are welcome to use.  These include editable templates so you can just add in your specific </a:t>
            </a:r>
            <a:r>
              <a:rPr lang="en-US" sz="1600" dirty="0" err="1">
                <a:latin typeface="+mj-lt"/>
              </a:rPr>
              <a:t>centre</a:t>
            </a:r>
            <a:r>
              <a:rPr lang="en-US" sz="1600" dirty="0">
                <a:latin typeface="+mj-lt"/>
              </a:rPr>
              <a:t> details.</a:t>
            </a:r>
          </a:p>
          <a:p>
            <a:pPr>
              <a:lnSpc>
                <a:spcPct val="110000"/>
              </a:lnSpc>
            </a:pPr>
            <a:endParaRPr lang="en-US" sz="1600" b="1" dirty="0">
              <a:latin typeface="+mj-lt"/>
            </a:endParaRPr>
          </a:p>
          <a:p>
            <a:pPr>
              <a:lnSpc>
                <a:spcPct val="110000"/>
              </a:lnSpc>
            </a:pPr>
            <a:endParaRPr lang="en-NZ" sz="1600" b="1" dirty="0"/>
          </a:p>
        </p:txBody>
      </p:sp>
      <p:pic>
        <p:nvPicPr>
          <p:cNvPr id="8" name="Picture 7" descr="Several posters of a family&#10;&#10;Description automatically generated">
            <a:extLst>
              <a:ext uri="{FF2B5EF4-FFF2-40B4-BE49-F238E27FC236}">
                <a16:creationId xmlns:a16="http://schemas.microsoft.com/office/drawing/2014/main" id="{D7C211B8-CA79-C3B8-D50D-8EB4EE0A85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3252" y="475429"/>
            <a:ext cx="5051076" cy="3570886"/>
          </a:xfrm>
          <a:prstGeom prst="rect">
            <a:avLst/>
          </a:prstGeom>
        </p:spPr>
      </p:pic>
      <p:sp>
        <p:nvSpPr>
          <p:cNvPr id="4" name="TextBox 3">
            <a:extLst>
              <a:ext uri="{FF2B5EF4-FFF2-40B4-BE49-F238E27FC236}">
                <a16:creationId xmlns:a16="http://schemas.microsoft.com/office/drawing/2014/main" id="{73C9E125-7133-D4F0-F66E-78220384AE9D}"/>
              </a:ext>
            </a:extLst>
          </p:cNvPr>
          <p:cNvSpPr txBox="1"/>
          <p:nvPr/>
        </p:nvSpPr>
        <p:spPr>
          <a:xfrm>
            <a:off x="6358767" y="4262941"/>
            <a:ext cx="5417574" cy="1107996"/>
          </a:xfrm>
          <a:prstGeom prst="rect">
            <a:avLst/>
          </a:prstGeom>
          <a:noFill/>
        </p:spPr>
        <p:txBody>
          <a:bodyPr wrap="square" rtlCol="0">
            <a:spAutoFit/>
          </a:bodyPr>
          <a:lstStyle/>
          <a:p>
            <a:r>
              <a:rPr lang="en-US" sz="1600" dirty="0">
                <a:latin typeface="+mj-lt"/>
              </a:rPr>
              <a:t>All these resources can be found in the </a:t>
            </a:r>
            <a:r>
              <a:rPr lang="en-US" sz="1600" b="1" dirty="0">
                <a:latin typeface="+mj-lt"/>
                <a:hlinkClick r:id="rId7"/>
              </a:rPr>
              <a:t>PR/Communications </a:t>
            </a:r>
            <a:r>
              <a:rPr lang="en-US" sz="1600" dirty="0">
                <a:latin typeface="+mj-lt"/>
              </a:rPr>
              <a:t>section of our website.  You will need a member login to access these.  For support, please contact </a:t>
            </a:r>
            <a:r>
              <a:rPr lang="en-US" sz="1600" dirty="0">
                <a:latin typeface="+mj-lt"/>
                <a:hlinkClick r:id="rId8"/>
              </a:rPr>
              <a:t>askpr@playcentre.org.nz    </a:t>
            </a:r>
            <a:endParaRPr lang="en-NZ" sz="1600" dirty="0">
              <a:latin typeface="+mj-lt"/>
            </a:endParaRPr>
          </a:p>
          <a:p>
            <a:endParaRPr lang="en-NZ" dirty="0"/>
          </a:p>
        </p:txBody>
      </p:sp>
    </p:spTree>
    <p:extLst>
      <p:ext uri="{BB962C8B-B14F-4D97-AF65-F5344CB8AC3E}">
        <p14:creationId xmlns:p14="http://schemas.microsoft.com/office/powerpoint/2010/main" val="654364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 l purple box arrow.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 y="-2058"/>
            <a:ext cx="12223057" cy="1332000"/>
          </a:xfrm>
          <a:prstGeom prst="rect">
            <a:avLst/>
          </a:prstGeom>
        </p:spPr>
      </p:pic>
      <p:sp>
        <p:nvSpPr>
          <p:cNvPr id="2" name="Title 1">
            <a:extLst>
              <a:ext uri="{FF2B5EF4-FFF2-40B4-BE49-F238E27FC236}">
                <a16:creationId xmlns:a16="http://schemas.microsoft.com/office/drawing/2014/main" id="{797125D2-70BC-4EB2-B172-4C6D5FA3A75C}"/>
              </a:ext>
            </a:extLst>
          </p:cNvPr>
          <p:cNvSpPr>
            <a:spLocks noGrp="1"/>
          </p:cNvSpPr>
          <p:nvPr>
            <p:ph type="title"/>
          </p:nvPr>
        </p:nvSpPr>
        <p:spPr>
          <a:xfrm>
            <a:off x="838200" y="107950"/>
            <a:ext cx="10515600" cy="1325563"/>
          </a:xfrm>
        </p:spPr>
        <p:txBody>
          <a:bodyPr>
            <a:normAutofit/>
          </a:bodyPr>
          <a:lstStyle/>
          <a:p>
            <a:r>
              <a:rPr lang="en-NZ" sz="3200" b="1" dirty="0">
                <a:solidFill>
                  <a:schemeClr val="bg1"/>
                </a:solidFill>
                <a:latin typeface="+mn-lt"/>
              </a:rPr>
              <a:t>Making sure Sam chooses the Playcentre option</a:t>
            </a:r>
            <a:br>
              <a:rPr lang="en-NZ" sz="3200" b="1" dirty="0">
                <a:solidFill>
                  <a:schemeClr val="bg1"/>
                </a:solidFill>
                <a:latin typeface="+mn-lt"/>
              </a:rPr>
            </a:br>
            <a:r>
              <a:rPr lang="en-NZ" sz="2000" b="1" dirty="0">
                <a:solidFill>
                  <a:schemeClr val="bg1"/>
                </a:solidFill>
                <a:latin typeface="+mn-lt"/>
              </a:rPr>
              <a:t>(public awareness of the benefits of your centre) </a:t>
            </a:r>
            <a:endParaRPr lang="en-NZ" sz="2800" dirty="0">
              <a:solidFill>
                <a:schemeClr val="bg1"/>
              </a:solidFill>
              <a:latin typeface="+mn-lt"/>
            </a:endParaRPr>
          </a:p>
        </p:txBody>
      </p:sp>
      <p:sp>
        <p:nvSpPr>
          <p:cNvPr id="3" name="Rectangle 2">
            <a:extLst>
              <a:ext uri="{FF2B5EF4-FFF2-40B4-BE49-F238E27FC236}">
                <a16:creationId xmlns:a16="http://schemas.microsoft.com/office/drawing/2014/main" id="{E4487953-FEF7-4043-8CC5-3E4A285AB467}"/>
              </a:ext>
            </a:extLst>
          </p:cNvPr>
          <p:cNvSpPr/>
          <p:nvPr/>
        </p:nvSpPr>
        <p:spPr>
          <a:xfrm>
            <a:off x="838200" y="1543521"/>
            <a:ext cx="10308771" cy="3378104"/>
          </a:xfrm>
          <a:prstGeom prst="rect">
            <a:avLst/>
          </a:prstGeom>
        </p:spPr>
        <p:txBody>
          <a:bodyPr wrap="square">
            <a:spAutoFit/>
          </a:bodyPr>
          <a:lstStyle/>
          <a:p>
            <a:pPr>
              <a:lnSpc>
                <a:spcPct val="150000"/>
              </a:lnSpc>
            </a:pPr>
            <a:r>
              <a:rPr lang="en-NZ" sz="1600" b="1" dirty="0">
                <a:latin typeface="+mj-lt"/>
              </a:rPr>
              <a:t>Key messages </a:t>
            </a:r>
            <a:r>
              <a:rPr lang="en-NZ" sz="1600" dirty="0">
                <a:latin typeface="+mj-lt"/>
              </a:rPr>
              <a:t>are the core messages we want our target audience to hear and remember. They can be used in all of our communication such as newsletters, social media, your website profile and promotional materials.</a:t>
            </a:r>
          </a:p>
          <a:p>
            <a:pPr>
              <a:lnSpc>
                <a:spcPct val="150000"/>
              </a:lnSpc>
            </a:pPr>
            <a:endParaRPr lang="en-NZ" sz="1600" b="1" dirty="0">
              <a:latin typeface="+mj-lt"/>
            </a:endParaRPr>
          </a:p>
          <a:p>
            <a:pPr>
              <a:lnSpc>
                <a:spcPct val="150000"/>
              </a:lnSpc>
            </a:pPr>
            <a:r>
              <a:rPr lang="en-NZ" sz="1600" dirty="0">
                <a:latin typeface="+mj-lt"/>
              </a:rPr>
              <a:t>A large part of public relations is repetition. The more times our target audience hears, reads or learns our key messages, the better recall they will have.</a:t>
            </a:r>
          </a:p>
          <a:p>
            <a:pPr>
              <a:lnSpc>
                <a:spcPct val="150000"/>
              </a:lnSpc>
            </a:pPr>
            <a:endParaRPr lang="en-NZ" sz="1600" dirty="0">
              <a:solidFill>
                <a:schemeClr val="bg1">
                  <a:lumMod val="50000"/>
                </a:schemeClr>
              </a:solidFill>
              <a:latin typeface="+mj-lt"/>
            </a:endParaRPr>
          </a:p>
          <a:p>
            <a:pPr>
              <a:lnSpc>
                <a:spcPct val="150000"/>
              </a:lnSpc>
            </a:pPr>
            <a:r>
              <a:rPr lang="en-NZ" sz="1600" b="1" dirty="0"/>
              <a:t> </a:t>
            </a:r>
          </a:p>
          <a:p>
            <a:pPr>
              <a:lnSpc>
                <a:spcPct val="150000"/>
              </a:lnSpc>
            </a:pPr>
            <a:endParaRPr lang="en-NZ" sz="1600" b="1" dirty="0"/>
          </a:p>
          <a:p>
            <a:pPr>
              <a:lnSpc>
                <a:spcPct val="150000"/>
              </a:lnSpc>
            </a:pPr>
            <a:endParaRPr lang="en-NZ" sz="1600" b="1" dirty="0"/>
          </a:p>
        </p:txBody>
      </p:sp>
      <p:pic>
        <p:nvPicPr>
          <p:cNvPr id="5" name="Picture 4" descr="A picture containing sign&#10;&#10;Description automatically generated">
            <a:extLst>
              <a:ext uri="{FF2B5EF4-FFF2-40B4-BE49-F238E27FC236}">
                <a16:creationId xmlns:a16="http://schemas.microsoft.com/office/drawing/2014/main" id="{D7ECF211-EA91-45F3-887F-7B0ED55D94B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239125" y="3244378"/>
            <a:ext cx="3292975" cy="2981582"/>
          </a:xfrm>
          <a:prstGeom prst="rect">
            <a:avLst/>
          </a:prstGeom>
        </p:spPr>
      </p:pic>
      <p:sp>
        <p:nvSpPr>
          <p:cNvPr id="6" name="TextBox 5">
            <a:extLst>
              <a:ext uri="{FF2B5EF4-FFF2-40B4-BE49-F238E27FC236}">
                <a16:creationId xmlns:a16="http://schemas.microsoft.com/office/drawing/2014/main" id="{DEA3FB0F-E239-49C8-9293-DC3EBEF93CF8}"/>
              </a:ext>
            </a:extLst>
          </p:cNvPr>
          <p:cNvSpPr txBox="1"/>
          <p:nvPr/>
        </p:nvSpPr>
        <p:spPr>
          <a:xfrm>
            <a:off x="228990" y="-21787"/>
            <a:ext cx="670560" cy="861774"/>
          </a:xfrm>
          <a:prstGeom prst="rect">
            <a:avLst/>
          </a:prstGeom>
          <a:noFill/>
        </p:spPr>
        <p:txBody>
          <a:bodyPr wrap="square" rtlCol="0">
            <a:spAutoFit/>
          </a:bodyPr>
          <a:lstStyle/>
          <a:p>
            <a:r>
              <a:rPr lang="en-NZ" sz="5000" b="1" dirty="0">
                <a:solidFill>
                  <a:schemeClr val="bg1"/>
                </a:solidFill>
              </a:rPr>
              <a:t>2</a:t>
            </a:r>
          </a:p>
        </p:txBody>
      </p:sp>
    </p:spTree>
    <p:extLst>
      <p:ext uri="{BB962C8B-B14F-4D97-AF65-F5344CB8AC3E}">
        <p14:creationId xmlns:p14="http://schemas.microsoft.com/office/powerpoint/2010/main" val="3909706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487953-FEF7-4043-8CC5-3E4A285AB467}"/>
              </a:ext>
            </a:extLst>
          </p:cNvPr>
          <p:cNvSpPr/>
          <p:nvPr/>
        </p:nvSpPr>
        <p:spPr>
          <a:xfrm>
            <a:off x="713706" y="2023642"/>
            <a:ext cx="10308771" cy="2146998"/>
          </a:xfrm>
          <a:prstGeom prst="rect">
            <a:avLst/>
          </a:prstGeom>
        </p:spPr>
        <p:txBody>
          <a:bodyPr wrap="square">
            <a:spAutoFit/>
          </a:bodyPr>
          <a:lstStyle/>
          <a:p>
            <a:r>
              <a:rPr lang="en-NZ" sz="1600" dirty="0">
                <a:latin typeface="+mj-lt"/>
              </a:rPr>
              <a:t>For example, at a national level our slogan is “Welcome to our Village” which conveys positive imagery of a supportive community, for both tamariki and adults. This is one of Playcentre’s unique attributes and a significant point of difference to other early childhood education providers. </a:t>
            </a:r>
          </a:p>
          <a:p>
            <a:r>
              <a:rPr lang="en-NZ" sz="1600" dirty="0">
                <a:latin typeface="+mj-lt"/>
              </a:rPr>
              <a:t> </a:t>
            </a:r>
          </a:p>
          <a:p>
            <a:r>
              <a:rPr lang="en-NZ" sz="1600" dirty="0">
                <a:latin typeface="+mj-lt"/>
              </a:rPr>
              <a:t>The aim is also for the slogan to resonate with current members because it is meaningful to them and each specific centre as a community.  Playcentre is their village and they should be proud to welcome others into it.</a:t>
            </a:r>
          </a:p>
          <a:p>
            <a:r>
              <a:rPr lang="en-NZ" sz="1600" dirty="0">
                <a:latin typeface="+mj-lt"/>
              </a:rPr>
              <a:t> </a:t>
            </a:r>
          </a:p>
          <a:p>
            <a:pPr>
              <a:lnSpc>
                <a:spcPct val="150000"/>
              </a:lnSpc>
            </a:pPr>
            <a:endParaRPr lang="en-NZ" sz="1600" b="1" dirty="0"/>
          </a:p>
        </p:txBody>
      </p:sp>
      <p:pic>
        <p:nvPicPr>
          <p:cNvPr id="4" name="Picture 3" descr="Welcome to our Village purple.ai"/>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9337" y="294282"/>
            <a:ext cx="4621273" cy="1475069"/>
          </a:xfrm>
          <a:prstGeom prst="rect">
            <a:avLst/>
          </a:prstGeom>
        </p:spPr>
      </p:pic>
    </p:spTree>
    <p:extLst>
      <p:ext uri="{BB962C8B-B14F-4D97-AF65-F5344CB8AC3E}">
        <p14:creationId xmlns:p14="http://schemas.microsoft.com/office/powerpoint/2010/main" val="17218609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5217</TotalTime>
  <Words>4053</Words>
  <Application>Microsoft Office PowerPoint</Application>
  <PresentationFormat>Widescreen</PresentationFormat>
  <Paragraphs>382</Paragraphs>
  <Slides>34</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body</vt:lpstr>
      <vt:lpstr>Calibri Light</vt:lpstr>
      <vt:lpstr>Office Theme</vt:lpstr>
      <vt:lpstr>Public Relations</vt:lpstr>
      <vt:lpstr>Karakia Timatanga</vt:lpstr>
      <vt:lpstr>Role Description</vt:lpstr>
      <vt:lpstr>Public Relations Seminar Outline</vt:lpstr>
      <vt:lpstr>Making sure Sam knows Playcentre exists (public awareness)</vt:lpstr>
      <vt:lpstr>National Events/Campaigns  </vt:lpstr>
      <vt:lpstr>Playcentre brand  </vt:lpstr>
      <vt:lpstr>Making sure Sam chooses the Playcentre option (public awareness of the benefits of your centre) </vt:lpstr>
      <vt:lpstr>PowerPoint Presentation</vt:lpstr>
      <vt:lpstr>PowerPoint Presentation</vt:lpstr>
      <vt:lpstr>PowerPoint Presentation</vt:lpstr>
      <vt:lpstr>Getting noticed</vt:lpstr>
      <vt:lpstr>Social Media</vt:lpstr>
      <vt:lpstr>Facebook</vt:lpstr>
      <vt:lpstr>Imagery</vt:lpstr>
      <vt:lpstr>Website presence  </vt:lpstr>
      <vt:lpstr>Google listing  </vt:lpstr>
      <vt:lpstr>Promotional Material </vt:lpstr>
      <vt:lpstr>Branded signage</vt:lpstr>
      <vt:lpstr>Branded merchandise </vt:lpstr>
      <vt:lpstr>Media Coverage</vt:lpstr>
      <vt:lpstr>Attending community events </vt:lpstr>
      <vt:lpstr>Hosting events at your centre </vt:lpstr>
      <vt:lpstr>Partnerships with local organisations  </vt:lpstr>
      <vt:lpstr>Infant programmes  </vt:lpstr>
      <vt:lpstr>Sam’s first visit to her local Playcentre (the first visit)  </vt:lpstr>
      <vt:lpstr>So Sam and their whānau is at the gate entering your Playcentre for the first time...now what? </vt:lpstr>
      <vt:lpstr>PowerPoint Presentation</vt:lpstr>
      <vt:lpstr>After they visit  </vt:lpstr>
      <vt:lpstr>Sam’s time as a Playcentre member (internal PR) </vt:lpstr>
      <vt:lpstr>More Information  </vt:lpstr>
      <vt:lpstr>PowerPoint Presentation</vt:lpstr>
      <vt:lpstr>Karakia Whakamutunga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Matariki 2019</dc:title>
  <dc:creator>Chris Gullidge</dc:creator>
  <cp:lastModifiedBy>Jo Leahy - Communications Manager</cp:lastModifiedBy>
  <cp:revision>154</cp:revision>
  <dcterms:created xsi:type="dcterms:W3CDTF">2019-05-28T04:19:30Z</dcterms:created>
  <dcterms:modified xsi:type="dcterms:W3CDTF">2023-11-15T22:07:36Z</dcterms:modified>
</cp:coreProperties>
</file>