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66" r:id="rId3"/>
    <p:sldId id="263" r:id="rId4"/>
    <p:sldId id="309" r:id="rId5"/>
    <p:sldId id="297" r:id="rId6"/>
    <p:sldId id="299" r:id="rId7"/>
    <p:sldId id="298" r:id="rId8"/>
    <p:sldId id="272" r:id="rId9"/>
    <p:sldId id="273" r:id="rId10"/>
    <p:sldId id="300" r:id="rId11"/>
    <p:sldId id="302" r:id="rId12"/>
    <p:sldId id="268" r:id="rId13"/>
    <p:sldId id="289" r:id="rId14"/>
    <p:sldId id="310" r:id="rId15"/>
    <p:sldId id="290" r:id="rId16"/>
    <p:sldId id="291" r:id="rId17"/>
    <p:sldId id="312" r:id="rId18"/>
    <p:sldId id="313" r:id="rId19"/>
    <p:sldId id="292" r:id="rId20"/>
    <p:sldId id="307" r:id="rId21"/>
    <p:sldId id="264" r:id="rId22"/>
    <p:sldId id="301" r:id="rId23"/>
    <p:sldId id="311" r:id="rId24"/>
    <p:sldId id="285" r:id="rId25"/>
    <p:sldId id="286" r:id="rId26"/>
    <p:sldId id="288" r:id="rId27"/>
    <p:sldId id="293" r:id="rId28"/>
    <p:sldId id="294" r:id="rId29"/>
    <p:sldId id="295" r:id="rId30"/>
    <p:sldId id="296" r:id="rId31"/>
    <p:sldId id="304" r:id="rId32"/>
    <p:sldId id="305" r:id="rId33"/>
    <p:sldId id="306" r:id="rId34"/>
    <p:sldId id="308" r:id="rId35"/>
    <p:sldId id="351" r:id="rId36"/>
    <p:sldId id="314" r:id="rId37"/>
    <p:sldId id="26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059D"/>
    <a:srgbClr val="804F8B"/>
    <a:srgbClr val="1E82BB"/>
    <a:srgbClr val="E9BC1B"/>
    <a:srgbClr val="F9C51A"/>
    <a:srgbClr val="C79522"/>
    <a:srgbClr val="AF9226"/>
    <a:srgbClr val="4B8129"/>
    <a:srgbClr val="00557E"/>
    <a:srgbClr val="7842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261D58-DE9D-4A2F-B182-6BB4A220E0A2}" v="48" dt="2023-11-16T01:43:04.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guide orient="horz" pos="2160"/>
        <p:guide pos="3840"/>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9BC94-F9A5-426A-BBFF-D87E96D9BBB5}" type="datetimeFigureOut">
              <a:rPr lang="en-NZ" smtClean="0"/>
              <a:t>16/11/2023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621A67-4A36-4746-9188-59EBE60991C1}" type="slidenum">
              <a:rPr lang="en-NZ" smtClean="0"/>
              <a:t>‹#›</a:t>
            </a:fld>
            <a:endParaRPr lang="en-NZ"/>
          </a:p>
        </p:txBody>
      </p:sp>
    </p:spTree>
    <p:extLst>
      <p:ext uri="{BB962C8B-B14F-4D97-AF65-F5344CB8AC3E}">
        <p14:creationId xmlns:p14="http://schemas.microsoft.com/office/powerpoint/2010/main" val="1923171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3293D94-27F2-4A3A-8FEA-46B1704AA9E1}" type="slidenum">
              <a:rPr lang="en-NZ" smtClean="0"/>
              <a:pPr/>
              <a:t>3</a:t>
            </a:fld>
            <a:endParaRPr lang="en-NZ"/>
          </a:p>
        </p:txBody>
      </p:sp>
    </p:spTree>
    <p:extLst>
      <p:ext uri="{BB962C8B-B14F-4D97-AF65-F5344CB8AC3E}">
        <p14:creationId xmlns:p14="http://schemas.microsoft.com/office/powerpoint/2010/main" val="3566891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3293D94-27F2-4A3A-8FEA-46B1704AA9E1}" type="slidenum">
              <a:rPr lang="en-NZ" smtClean="0"/>
              <a:pPr/>
              <a:t>21</a:t>
            </a:fld>
            <a:endParaRPr lang="en-NZ"/>
          </a:p>
        </p:txBody>
      </p:sp>
    </p:spTree>
    <p:extLst>
      <p:ext uri="{BB962C8B-B14F-4D97-AF65-F5344CB8AC3E}">
        <p14:creationId xmlns:p14="http://schemas.microsoft.com/office/powerpoint/2010/main" val="908703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53F6-AEE5-481E-97AE-0F3A41D9D8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580F9E4-0121-485A-B83C-F1B5454FA6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FE3D282-96F0-45A9-9A25-DBB7AFBD45C8}"/>
              </a:ext>
            </a:extLst>
          </p:cNvPr>
          <p:cNvSpPr>
            <a:spLocks noGrp="1"/>
          </p:cNvSpPr>
          <p:nvPr>
            <p:ph type="dt" sz="half" idx="10"/>
          </p:nvPr>
        </p:nvSpPr>
        <p:spPr/>
        <p:txBody>
          <a:bodyPr/>
          <a:lstStyle/>
          <a:p>
            <a:fld id="{CB1829EF-4A95-4FE3-B7EC-08DCA0F32A5F}" type="datetimeFigureOut">
              <a:rPr lang="en-NZ" smtClean="0"/>
              <a:t>16/11/2023</a:t>
            </a:fld>
            <a:endParaRPr lang="en-NZ"/>
          </a:p>
        </p:txBody>
      </p:sp>
      <p:sp>
        <p:nvSpPr>
          <p:cNvPr id="5" name="Footer Placeholder 4">
            <a:extLst>
              <a:ext uri="{FF2B5EF4-FFF2-40B4-BE49-F238E27FC236}">
                <a16:creationId xmlns:a16="http://schemas.microsoft.com/office/drawing/2014/main" id="{58A03758-40CA-4D8C-BA3A-A91D22540E3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F223957-128C-4B26-96C0-AC148C4B0D1E}"/>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01606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BFE5-D4BD-4D69-983C-66DC1A37B54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D582549-4872-400D-B334-CFF666607C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811D9C9-F05D-4759-9599-EE8439EAB466}"/>
              </a:ext>
            </a:extLst>
          </p:cNvPr>
          <p:cNvSpPr>
            <a:spLocks noGrp="1"/>
          </p:cNvSpPr>
          <p:nvPr>
            <p:ph type="dt" sz="half" idx="10"/>
          </p:nvPr>
        </p:nvSpPr>
        <p:spPr/>
        <p:txBody>
          <a:bodyPr/>
          <a:lstStyle/>
          <a:p>
            <a:fld id="{CB1829EF-4A95-4FE3-B7EC-08DCA0F32A5F}" type="datetimeFigureOut">
              <a:rPr lang="en-NZ" smtClean="0"/>
              <a:t>16/11/2023</a:t>
            </a:fld>
            <a:endParaRPr lang="en-NZ"/>
          </a:p>
        </p:txBody>
      </p:sp>
      <p:sp>
        <p:nvSpPr>
          <p:cNvPr id="5" name="Footer Placeholder 4">
            <a:extLst>
              <a:ext uri="{FF2B5EF4-FFF2-40B4-BE49-F238E27FC236}">
                <a16:creationId xmlns:a16="http://schemas.microsoft.com/office/drawing/2014/main" id="{C749D4E4-3669-43D4-AA17-E5E13A0A6D9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6300ED6-FA53-465A-9CC4-A290EBD8775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4539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61D98-DFFF-4518-94CD-59B6B86F14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9173041D-D815-4082-9170-447060B4F8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70B077F-FB0A-4D60-9A61-E5329EE2A083}"/>
              </a:ext>
            </a:extLst>
          </p:cNvPr>
          <p:cNvSpPr>
            <a:spLocks noGrp="1"/>
          </p:cNvSpPr>
          <p:nvPr>
            <p:ph type="dt" sz="half" idx="10"/>
          </p:nvPr>
        </p:nvSpPr>
        <p:spPr/>
        <p:txBody>
          <a:bodyPr/>
          <a:lstStyle/>
          <a:p>
            <a:fld id="{CB1829EF-4A95-4FE3-B7EC-08DCA0F32A5F}" type="datetimeFigureOut">
              <a:rPr lang="en-NZ" smtClean="0"/>
              <a:t>16/11/2023</a:t>
            </a:fld>
            <a:endParaRPr lang="en-NZ"/>
          </a:p>
        </p:txBody>
      </p:sp>
      <p:sp>
        <p:nvSpPr>
          <p:cNvPr id="5" name="Footer Placeholder 4">
            <a:extLst>
              <a:ext uri="{FF2B5EF4-FFF2-40B4-BE49-F238E27FC236}">
                <a16:creationId xmlns:a16="http://schemas.microsoft.com/office/drawing/2014/main" id="{D5FB126D-FE98-4AD9-85BB-2C4F5C6216E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314D14F-26E8-47BC-B059-46C01B05FEF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58863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A18F-8D26-403A-B4BD-79B2CA72B12E}"/>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A84AF1D-AA99-4DB8-9BEF-8DA639BEC2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DFDC997-69E9-4D52-90C6-814B20D51F53}"/>
              </a:ext>
            </a:extLst>
          </p:cNvPr>
          <p:cNvSpPr>
            <a:spLocks noGrp="1"/>
          </p:cNvSpPr>
          <p:nvPr>
            <p:ph type="dt" sz="half" idx="10"/>
          </p:nvPr>
        </p:nvSpPr>
        <p:spPr/>
        <p:txBody>
          <a:bodyPr/>
          <a:lstStyle/>
          <a:p>
            <a:fld id="{CB1829EF-4A95-4FE3-B7EC-08DCA0F32A5F}" type="datetimeFigureOut">
              <a:rPr lang="en-NZ" smtClean="0"/>
              <a:t>16/11/2023</a:t>
            </a:fld>
            <a:endParaRPr lang="en-NZ"/>
          </a:p>
        </p:txBody>
      </p:sp>
      <p:sp>
        <p:nvSpPr>
          <p:cNvPr id="5" name="Footer Placeholder 4">
            <a:extLst>
              <a:ext uri="{FF2B5EF4-FFF2-40B4-BE49-F238E27FC236}">
                <a16:creationId xmlns:a16="http://schemas.microsoft.com/office/drawing/2014/main" id="{AF74F416-D85F-41F8-B41E-584FBDE828D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4226E8E-C919-4B49-AC96-C3F32A5DA82C}"/>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100143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79E3-E134-4F55-9F0B-7B4EA5FE0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6EF024F-3C11-496D-B278-ACD4ACF2A1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9A99DA-0A92-415E-89F2-7404F8577A76}"/>
              </a:ext>
            </a:extLst>
          </p:cNvPr>
          <p:cNvSpPr>
            <a:spLocks noGrp="1"/>
          </p:cNvSpPr>
          <p:nvPr>
            <p:ph type="dt" sz="half" idx="10"/>
          </p:nvPr>
        </p:nvSpPr>
        <p:spPr/>
        <p:txBody>
          <a:bodyPr/>
          <a:lstStyle/>
          <a:p>
            <a:fld id="{CB1829EF-4A95-4FE3-B7EC-08DCA0F32A5F}" type="datetimeFigureOut">
              <a:rPr lang="en-NZ" smtClean="0"/>
              <a:t>16/11/2023</a:t>
            </a:fld>
            <a:endParaRPr lang="en-NZ"/>
          </a:p>
        </p:txBody>
      </p:sp>
      <p:sp>
        <p:nvSpPr>
          <p:cNvPr id="5" name="Footer Placeholder 4">
            <a:extLst>
              <a:ext uri="{FF2B5EF4-FFF2-40B4-BE49-F238E27FC236}">
                <a16:creationId xmlns:a16="http://schemas.microsoft.com/office/drawing/2014/main" id="{1704AE82-9581-450E-8E85-8F797A5CD97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928B00F-496D-494B-892F-FC5BB430DDD0}"/>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58717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0A0F-570A-4BD0-8586-4F6C42ED02F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4EC723D-B9F9-4A8C-8F51-0DD738DB6B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6B9DB55-389E-4615-B119-8459E6D4A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7F964CEE-AD6A-480C-A7F3-AD853D32E242}"/>
              </a:ext>
            </a:extLst>
          </p:cNvPr>
          <p:cNvSpPr>
            <a:spLocks noGrp="1"/>
          </p:cNvSpPr>
          <p:nvPr>
            <p:ph type="dt" sz="half" idx="10"/>
          </p:nvPr>
        </p:nvSpPr>
        <p:spPr/>
        <p:txBody>
          <a:bodyPr/>
          <a:lstStyle/>
          <a:p>
            <a:fld id="{CB1829EF-4A95-4FE3-B7EC-08DCA0F32A5F}" type="datetimeFigureOut">
              <a:rPr lang="en-NZ" smtClean="0"/>
              <a:t>16/11/2023</a:t>
            </a:fld>
            <a:endParaRPr lang="en-NZ"/>
          </a:p>
        </p:txBody>
      </p:sp>
      <p:sp>
        <p:nvSpPr>
          <p:cNvPr id="6" name="Footer Placeholder 5">
            <a:extLst>
              <a:ext uri="{FF2B5EF4-FFF2-40B4-BE49-F238E27FC236}">
                <a16:creationId xmlns:a16="http://schemas.microsoft.com/office/drawing/2014/main" id="{9572E837-0EAF-4A3E-BF9A-B951D3E6DBD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443836F-0195-480A-8536-CAB2C98EC58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83342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91BD-ABC6-4F15-AB00-633EE1669F92}"/>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C7E99EA-3FF6-477F-B0AB-2420C864C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9DE3AB-6A07-4F63-9E5C-51092F41C9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9F1AB20-DBBC-4FF5-A2F0-FE62A8BC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F7D6D7-3BD5-4FCD-A319-C0C12C3E0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79F1CBA-967B-4198-95AB-7A6B62BE07DA}"/>
              </a:ext>
            </a:extLst>
          </p:cNvPr>
          <p:cNvSpPr>
            <a:spLocks noGrp="1"/>
          </p:cNvSpPr>
          <p:nvPr>
            <p:ph type="dt" sz="half" idx="10"/>
          </p:nvPr>
        </p:nvSpPr>
        <p:spPr/>
        <p:txBody>
          <a:bodyPr/>
          <a:lstStyle/>
          <a:p>
            <a:fld id="{CB1829EF-4A95-4FE3-B7EC-08DCA0F32A5F}" type="datetimeFigureOut">
              <a:rPr lang="en-NZ" smtClean="0"/>
              <a:t>16/11/2023</a:t>
            </a:fld>
            <a:endParaRPr lang="en-NZ"/>
          </a:p>
        </p:txBody>
      </p:sp>
      <p:sp>
        <p:nvSpPr>
          <p:cNvPr id="8" name="Footer Placeholder 7">
            <a:extLst>
              <a:ext uri="{FF2B5EF4-FFF2-40B4-BE49-F238E27FC236}">
                <a16:creationId xmlns:a16="http://schemas.microsoft.com/office/drawing/2014/main" id="{E5A0679E-5CEC-4DDC-B155-86F6FD7C961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93915071-DDC1-44C2-89BE-A99F2469F77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62661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CD66-27FC-4146-9577-0E4A47205DA6}"/>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4B5F331D-86DA-4AFF-803B-BB3CD4E05B7C}"/>
              </a:ext>
            </a:extLst>
          </p:cNvPr>
          <p:cNvSpPr>
            <a:spLocks noGrp="1"/>
          </p:cNvSpPr>
          <p:nvPr>
            <p:ph type="dt" sz="half" idx="10"/>
          </p:nvPr>
        </p:nvSpPr>
        <p:spPr/>
        <p:txBody>
          <a:bodyPr/>
          <a:lstStyle/>
          <a:p>
            <a:fld id="{CB1829EF-4A95-4FE3-B7EC-08DCA0F32A5F}" type="datetimeFigureOut">
              <a:rPr lang="en-NZ" smtClean="0"/>
              <a:t>16/11/2023</a:t>
            </a:fld>
            <a:endParaRPr lang="en-NZ"/>
          </a:p>
        </p:txBody>
      </p:sp>
      <p:sp>
        <p:nvSpPr>
          <p:cNvPr id="4" name="Footer Placeholder 3">
            <a:extLst>
              <a:ext uri="{FF2B5EF4-FFF2-40B4-BE49-F238E27FC236}">
                <a16:creationId xmlns:a16="http://schemas.microsoft.com/office/drawing/2014/main" id="{3BDB15E9-76DB-4BBD-8407-BE427DC7639F}"/>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4B54DE77-C28F-4BFF-A4C6-37B66B2DC35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42937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F73A3-80BB-44E7-8831-4C3380CA3102}"/>
              </a:ext>
            </a:extLst>
          </p:cNvPr>
          <p:cNvSpPr>
            <a:spLocks noGrp="1"/>
          </p:cNvSpPr>
          <p:nvPr>
            <p:ph type="dt" sz="half" idx="10"/>
          </p:nvPr>
        </p:nvSpPr>
        <p:spPr/>
        <p:txBody>
          <a:bodyPr/>
          <a:lstStyle/>
          <a:p>
            <a:fld id="{CB1829EF-4A95-4FE3-B7EC-08DCA0F32A5F}" type="datetimeFigureOut">
              <a:rPr lang="en-NZ" smtClean="0"/>
              <a:t>16/11/2023</a:t>
            </a:fld>
            <a:endParaRPr lang="en-NZ"/>
          </a:p>
        </p:txBody>
      </p:sp>
      <p:sp>
        <p:nvSpPr>
          <p:cNvPr id="3" name="Footer Placeholder 2">
            <a:extLst>
              <a:ext uri="{FF2B5EF4-FFF2-40B4-BE49-F238E27FC236}">
                <a16:creationId xmlns:a16="http://schemas.microsoft.com/office/drawing/2014/main" id="{2F293779-D41B-4C53-8E35-BA663163B32F}"/>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CC5DA20-0208-4A5A-BF2E-E7CC3936DA5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381989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F8D8-3D9D-46D9-9169-238C89CFE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B2B32EF-5400-4945-BD46-6CE575B239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37CBDD2-ABAF-41A7-ADA6-E12DAD5D7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2AAE92-558A-40E7-A16E-983F6B0466E0}"/>
              </a:ext>
            </a:extLst>
          </p:cNvPr>
          <p:cNvSpPr>
            <a:spLocks noGrp="1"/>
          </p:cNvSpPr>
          <p:nvPr>
            <p:ph type="dt" sz="half" idx="10"/>
          </p:nvPr>
        </p:nvSpPr>
        <p:spPr/>
        <p:txBody>
          <a:bodyPr/>
          <a:lstStyle/>
          <a:p>
            <a:fld id="{CB1829EF-4A95-4FE3-B7EC-08DCA0F32A5F}" type="datetimeFigureOut">
              <a:rPr lang="en-NZ" smtClean="0"/>
              <a:t>16/11/2023</a:t>
            </a:fld>
            <a:endParaRPr lang="en-NZ"/>
          </a:p>
        </p:txBody>
      </p:sp>
      <p:sp>
        <p:nvSpPr>
          <p:cNvPr id="6" name="Footer Placeholder 5">
            <a:extLst>
              <a:ext uri="{FF2B5EF4-FFF2-40B4-BE49-F238E27FC236}">
                <a16:creationId xmlns:a16="http://schemas.microsoft.com/office/drawing/2014/main" id="{5CDDE5A2-1719-4F07-BC06-943BFDB94AE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21B14AC-848F-4C09-8ECB-9708D367DE51}"/>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97670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8E83-927F-4461-991B-0DCF628BA8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17DFB80-AAF6-426E-BA68-9F2E39FBAA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2E397FE1-9895-4983-8FD0-D55EF100D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0F21A6-00D7-42AC-8C79-5F695D15E32E}"/>
              </a:ext>
            </a:extLst>
          </p:cNvPr>
          <p:cNvSpPr>
            <a:spLocks noGrp="1"/>
          </p:cNvSpPr>
          <p:nvPr>
            <p:ph type="dt" sz="half" idx="10"/>
          </p:nvPr>
        </p:nvSpPr>
        <p:spPr/>
        <p:txBody>
          <a:bodyPr/>
          <a:lstStyle/>
          <a:p>
            <a:fld id="{CB1829EF-4A95-4FE3-B7EC-08DCA0F32A5F}" type="datetimeFigureOut">
              <a:rPr lang="en-NZ" smtClean="0"/>
              <a:t>16/11/2023</a:t>
            </a:fld>
            <a:endParaRPr lang="en-NZ"/>
          </a:p>
        </p:txBody>
      </p:sp>
      <p:sp>
        <p:nvSpPr>
          <p:cNvPr id="6" name="Footer Placeholder 5">
            <a:extLst>
              <a:ext uri="{FF2B5EF4-FFF2-40B4-BE49-F238E27FC236}">
                <a16:creationId xmlns:a16="http://schemas.microsoft.com/office/drawing/2014/main" id="{70EA2530-BEB6-4DBA-982B-80455B4753D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2E1E209-7A1B-474E-9715-27F8999B9305}"/>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191933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3B24A-9513-4335-B14F-5ED998B53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496FCE4-B7F7-4C97-8D42-0C17E872CC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7EB9FA1-02EF-4C2D-AD6B-DD1942AD8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829EF-4A95-4FE3-B7EC-08DCA0F32A5F}" type="datetimeFigureOut">
              <a:rPr lang="en-NZ" smtClean="0"/>
              <a:t>16/11/2023</a:t>
            </a:fld>
            <a:endParaRPr lang="en-NZ"/>
          </a:p>
        </p:txBody>
      </p:sp>
      <p:sp>
        <p:nvSpPr>
          <p:cNvPr id="5" name="Footer Placeholder 4">
            <a:extLst>
              <a:ext uri="{FF2B5EF4-FFF2-40B4-BE49-F238E27FC236}">
                <a16:creationId xmlns:a16="http://schemas.microsoft.com/office/drawing/2014/main" id="{F8536477-31CB-4AAC-B0B8-6FE38A5A1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94D6A76-40E9-4E81-BA9F-8D23B4336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84C89-78E4-4473-8526-AEB8C692B9E6}" type="slidenum">
              <a:rPr lang="en-NZ" smtClean="0"/>
              <a:t>‹#›</a:t>
            </a:fld>
            <a:endParaRPr lang="en-NZ"/>
          </a:p>
        </p:txBody>
      </p:sp>
    </p:spTree>
    <p:extLst>
      <p:ext uri="{BB962C8B-B14F-4D97-AF65-F5344CB8AC3E}">
        <p14:creationId xmlns:p14="http://schemas.microsoft.com/office/powerpoint/2010/main" val="1207383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playcentre.org.nz/learnwithus/upcoming-workshops-and-online-modules/" TargetMode="External"/><Relationship Id="rId5" Type="http://schemas.openxmlformats.org/officeDocument/2006/relationships/image" Target="../media/image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playcentre.org.nz/documents/7-2-3-c-how-to-verify-identity-documents-for-police-vets/" TargetMode="External"/><Relationship Id="rId5" Type="http://schemas.openxmlformats.org/officeDocument/2006/relationships/image" Target="../media/image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playcentre.org.nz/learnwithus/upcoming-workshops-and-online-modules/" TargetMode="External"/><Relationship Id="rId5" Type="http://schemas.openxmlformats.org/officeDocument/2006/relationships/image" Target="../media/image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haley.education@playcentre.org.nz" TargetMode="External"/><Relationship Id="rId5" Type="http://schemas.openxmlformats.org/officeDocument/2006/relationships/image" Target="../media/image4.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hyperlink" Target="mailto:Chrissie.education@playcentre.org.nz"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Barbara.education@playcentre.org.nz" TargetMode="Externa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gazette.govt.nz/assets/pdf-cache/2022/2022-go4611.pdf?2022-11-02_09%3A01%3A01=" TargetMode="External"/><Relationship Id="rId5" Type="http://schemas.openxmlformats.org/officeDocument/2006/relationships/image" Target="../media/image4.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www.playcentre.org.nz/learnwithus/playcentre-education/primary-teachers-in-playcentre/" TargetMode="External"/><Relationship Id="rId5"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www.playcentre.org.nz/wp-content/uploads/2023/02/Playcentre-Education-Required-Readings-v2.pdf" TargetMode="External"/><Relationship Id="rId5" Type="http://schemas.openxmlformats.org/officeDocument/2006/relationships/image" Target="../media/image4.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308EA9-ABD4-4BBB-AA96-D2EB80A084A0}"/>
              </a:ext>
            </a:extLst>
          </p:cNvPr>
          <p:cNvSpPr/>
          <p:nvPr/>
        </p:nvSpPr>
        <p:spPr>
          <a:xfrm>
            <a:off x="-220708" y="0"/>
            <a:ext cx="12412707" cy="6908902"/>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AFE5E61B-BD4B-4D0E-B16E-049A61F855E2}"/>
              </a:ext>
            </a:extLst>
          </p:cNvPr>
          <p:cNvSpPr>
            <a:spLocks noGrp="1"/>
          </p:cNvSpPr>
          <p:nvPr>
            <p:ph type="ctrTitle"/>
          </p:nvPr>
        </p:nvSpPr>
        <p:spPr>
          <a:xfrm>
            <a:off x="1012054" y="2237229"/>
            <a:ext cx="9617694" cy="1101718"/>
          </a:xfrm>
        </p:spPr>
        <p:txBody>
          <a:bodyPr>
            <a:noAutofit/>
          </a:bodyPr>
          <a:lstStyle/>
          <a:p>
            <a:r>
              <a:rPr lang="en-NZ" b="1" dirty="0">
                <a:latin typeface="+mn-lt"/>
              </a:rPr>
              <a:t>Te Wāhanga Mātauranga Playcentre Education</a:t>
            </a:r>
          </a:p>
        </p:txBody>
      </p:sp>
      <p:sp>
        <p:nvSpPr>
          <p:cNvPr id="3" name="Subtitle 2">
            <a:extLst>
              <a:ext uri="{FF2B5EF4-FFF2-40B4-BE49-F238E27FC236}">
                <a16:creationId xmlns:a16="http://schemas.microsoft.com/office/drawing/2014/main" id="{2CA7F93B-98F1-48D6-9C43-27686E6E8504}"/>
              </a:ext>
            </a:extLst>
          </p:cNvPr>
          <p:cNvSpPr>
            <a:spLocks noGrp="1"/>
          </p:cNvSpPr>
          <p:nvPr>
            <p:ph type="subTitle" idx="1"/>
          </p:nvPr>
        </p:nvSpPr>
        <p:spPr>
          <a:xfrm>
            <a:off x="1485748" y="3554784"/>
            <a:ext cx="9144000" cy="1655762"/>
          </a:xfrm>
        </p:spPr>
        <p:txBody>
          <a:bodyPr>
            <a:normAutofit/>
          </a:bodyPr>
          <a:lstStyle/>
          <a:p>
            <a:r>
              <a:rPr lang="en-NZ" sz="4400" dirty="0">
                <a:latin typeface="+mj-lt"/>
              </a:rPr>
              <a:t>Education Champions Info 2023-4</a:t>
            </a:r>
          </a:p>
        </p:txBody>
      </p:sp>
      <p:pic>
        <p:nvPicPr>
          <p:cNvPr id="6" name="Picture 5" descr="A close up of a logo&#10;&#10;Description automatically generated">
            <a:extLst>
              <a:ext uri="{FF2B5EF4-FFF2-40B4-BE49-F238E27FC236}">
                <a16:creationId xmlns:a16="http://schemas.microsoft.com/office/drawing/2014/main" id="{7FAA90C2-E8C5-4426-9E51-FFD516A57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4908" y="5426383"/>
            <a:ext cx="2687530" cy="669728"/>
          </a:xfrm>
          <a:prstGeom prst="rect">
            <a:avLst/>
          </a:prstGeom>
        </p:spPr>
      </p:pic>
      <p:pic>
        <p:nvPicPr>
          <p:cNvPr id="8" name="Picture 7" descr="A close up of a logo&#10;&#10;Description automatically generated">
            <a:extLst>
              <a:ext uri="{FF2B5EF4-FFF2-40B4-BE49-F238E27FC236}">
                <a16:creationId xmlns:a16="http://schemas.microsoft.com/office/drawing/2014/main" id="{549A756C-D755-4F33-B0C6-F00D32A20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2708" y="5323602"/>
            <a:ext cx="2507081" cy="722273"/>
          </a:xfrm>
          <a:prstGeom prst="rect">
            <a:avLst/>
          </a:prstGeom>
        </p:spPr>
      </p:pic>
      <p:pic>
        <p:nvPicPr>
          <p:cNvPr id="4" name="Recorded Sound">
            <a:hlinkClick r:id="" action="ppaction://media"/>
            <a:extLst>
              <a:ext uri="{FF2B5EF4-FFF2-40B4-BE49-F238E27FC236}">
                <a16:creationId xmlns:a16="http://schemas.microsoft.com/office/drawing/2014/main" id="{6F233DFE-583C-BEA6-E617-00A653B880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9766" y="6370637"/>
            <a:ext cx="487363" cy="487363"/>
          </a:xfrm>
          <a:prstGeom prst="rect">
            <a:avLst/>
          </a:prstGeom>
        </p:spPr>
      </p:pic>
    </p:spTree>
    <p:extLst>
      <p:ext uri="{BB962C8B-B14F-4D97-AF65-F5344CB8AC3E}">
        <p14:creationId xmlns:p14="http://schemas.microsoft.com/office/powerpoint/2010/main" val="4088129086"/>
      </p:ext>
    </p:extLst>
  </p:cSld>
  <p:clrMapOvr>
    <a:masterClrMapping/>
  </p:clrMapOvr>
  <mc:AlternateContent xmlns:mc="http://schemas.openxmlformats.org/markup-compatibility/2006" xmlns:p14="http://schemas.microsoft.com/office/powerpoint/2010/main">
    <mc:Choice Requires="p14">
      <p:transition spd="slow" p14:dur="2000" advClick="0" advTm="11984"/>
    </mc:Choice>
    <mc:Fallback xmlns="">
      <p:transition spd="slow" advClick="0" advTm="11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94838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Education Timeline</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891322"/>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Most ākonga are multi-tasking parents who are raising tamariki, doing Playcentre and may be working or with other volunteer commitments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Programme designed to be part-time but speed can be increased for those who want to move quicker</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Average co</a:t>
            </a:r>
            <a:r>
              <a:rPr lang="mi-NZ" sz="2800" dirty="0">
                <a:solidFill>
                  <a:prstClr val="black"/>
                </a:solidFill>
                <a:latin typeface="Calibri"/>
              </a:rPr>
              <a:t>mpletion times for part-time study, attending Playcentre 1-2 times per week</a:t>
            </a:r>
          </a:p>
          <a:p>
            <a:pPr marL="685800" lvl="1" indent="-228600">
              <a:lnSpc>
                <a:spcPct val="90000"/>
              </a:lnSpc>
              <a:spcBef>
                <a:spcPts val="1000"/>
              </a:spcBef>
              <a:buFont typeface="Arial"/>
              <a:buChar char="•"/>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PIA – 1 to 2 terms</a:t>
            </a:r>
          </a:p>
          <a:p>
            <a:pPr marL="685800" lvl="1" indent="-228600">
              <a:lnSpc>
                <a:spcPct val="90000"/>
              </a:lnSpc>
              <a:spcBef>
                <a:spcPts val="1000"/>
              </a:spcBef>
              <a:buFont typeface="Arial"/>
              <a:buChar char="•"/>
              <a:defRPr/>
            </a:pPr>
            <a:r>
              <a:rPr lang="en-US" sz="2000" dirty="0">
                <a:solidFill>
                  <a:prstClr val="black"/>
                </a:solidFill>
                <a:latin typeface="Calibri"/>
              </a:rPr>
              <a:t>PEA – 1 to 2 terms</a:t>
            </a:r>
          </a:p>
          <a:p>
            <a:pPr marL="685800" lvl="1" indent="-228600">
              <a:lnSpc>
                <a:spcPct val="90000"/>
              </a:lnSpc>
              <a:spcBef>
                <a:spcPts val="1000"/>
              </a:spcBef>
              <a:buFont typeface="Arial"/>
              <a:buChar char="•"/>
              <a:defRPr/>
            </a:pPr>
            <a:r>
              <a:rPr lang="en-US" sz="2000" dirty="0">
                <a:solidFill>
                  <a:prstClr val="black"/>
                </a:solidFill>
                <a:latin typeface="Calibri"/>
              </a:rPr>
              <a:t>Playcentre Leader modules – 2 to 3 terms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32F37EF3-F0BE-FAAB-9340-B7DFFFD20E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58600" y="6271304"/>
            <a:ext cx="487363" cy="487363"/>
          </a:xfrm>
          <a:prstGeom prst="rect">
            <a:avLst/>
          </a:prstGeom>
        </p:spPr>
      </p:pic>
    </p:spTree>
    <p:extLst>
      <p:ext uri="{BB962C8B-B14F-4D97-AF65-F5344CB8AC3E}">
        <p14:creationId xmlns:p14="http://schemas.microsoft.com/office/powerpoint/2010/main" val="1459966836"/>
      </p:ext>
    </p:extLst>
  </p:cSld>
  <p:clrMapOvr>
    <a:masterClrMapping/>
  </p:clrMapOvr>
  <mc:AlternateContent xmlns:mc="http://schemas.openxmlformats.org/markup-compatibility/2006" xmlns:p14="http://schemas.microsoft.com/office/powerpoint/2010/main">
    <mc:Choice Requires="p14">
      <p:transition spd="slow" p14:dur="2000" advClick="0" advTm="47051"/>
    </mc:Choice>
    <mc:Fallback xmlns="">
      <p:transition spd="slow" advClick="0" advTm="47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94838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Education Timeline</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2932085"/>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Ākonga can enrol in two modules at a time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Practicum includes 40 Playcentre sessions ie once per week for a year</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Can stop/sta</a:t>
            </a:r>
            <a:r>
              <a:rPr lang="mi-NZ" sz="2800" dirty="0">
                <a:solidFill>
                  <a:prstClr val="black"/>
                </a:solidFill>
                <a:latin typeface="Calibri"/>
              </a:rPr>
              <a:t>rt at any point, however we encourage ākonga to finish all modules they start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Low completion rates may impact opportunities for future ākonga</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Fastest graduate to date – 6 months from start to finish</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67406DD2-7D23-E047-22CC-163448440F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58600" y="6271304"/>
            <a:ext cx="487363" cy="487363"/>
          </a:xfrm>
          <a:prstGeom prst="rect">
            <a:avLst/>
          </a:prstGeom>
        </p:spPr>
      </p:pic>
    </p:spTree>
    <p:extLst>
      <p:ext uri="{BB962C8B-B14F-4D97-AF65-F5344CB8AC3E}">
        <p14:creationId xmlns:p14="http://schemas.microsoft.com/office/powerpoint/2010/main" val="4249159894"/>
      </p:ext>
    </p:extLst>
  </p:cSld>
  <p:clrMapOvr>
    <a:masterClrMapping/>
  </p:clrMapOvr>
  <mc:AlternateContent xmlns:mc="http://schemas.openxmlformats.org/markup-compatibility/2006" xmlns:p14="http://schemas.microsoft.com/office/powerpoint/2010/main">
    <mc:Choice Requires="p14">
      <p:transition spd="slow" p14:dur="2000" advClick="0" advTm="38632"/>
    </mc:Choice>
    <mc:Fallback xmlns="">
      <p:transition spd="slow" advClick="0" advTm="3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New Enrolments</a:t>
            </a:r>
          </a:p>
        </p:txBody>
      </p:sp>
      <p:sp>
        <p:nvSpPr>
          <p:cNvPr id="3" name="TextBox 2">
            <a:extLst>
              <a:ext uri="{FF2B5EF4-FFF2-40B4-BE49-F238E27FC236}">
                <a16:creationId xmlns:a16="http://schemas.microsoft.com/office/drawing/2014/main" id="{EDB9A1EA-D987-9FAA-813A-775C8212870C}"/>
              </a:ext>
            </a:extLst>
          </p:cNvPr>
          <p:cNvSpPr txBox="1"/>
          <p:nvPr/>
        </p:nvSpPr>
        <p:spPr>
          <a:xfrm>
            <a:off x="1056443" y="1935332"/>
            <a:ext cx="10297357" cy="3662541"/>
          </a:xfrm>
          <a:prstGeom prst="rect">
            <a:avLst/>
          </a:prstGeom>
          <a:noFill/>
        </p:spPr>
        <p:txBody>
          <a:bodyPr wrap="square" rtlCol="0">
            <a:spAutoFit/>
          </a:bodyPr>
          <a:lstStyle/>
          <a:p>
            <a:pPr marL="285750" indent="-285750">
              <a:buFont typeface="Arial" panose="020B0604020202020204" pitchFamily="34" charset="0"/>
              <a:buChar char="•"/>
            </a:pPr>
            <a:r>
              <a:rPr lang="mi-NZ" sz="2800" dirty="0"/>
              <a:t>All new participants start with </a:t>
            </a:r>
            <a:r>
              <a:rPr lang="mi-NZ" sz="2800" b="1" dirty="0"/>
              <a:t>PE1 Ūkaipōtanga - Let’s Play </a:t>
            </a:r>
          </a:p>
          <a:p>
            <a:pPr marL="742950" lvl="1" indent="-285750">
              <a:buFont typeface="Arial" panose="020B0604020202020204" pitchFamily="34" charset="0"/>
              <a:buChar char="•"/>
            </a:pPr>
            <a:r>
              <a:rPr lang="en-NZ" sz="2400" dirty="0"/>
              <a:t>Face-to-face, webinar or iQualify online options</a:t>
            </a:r>
          </a:p>
          <a:p>
            <a:pPr marL="742950" lvl="1" indent="-285750">
              <a:buFont typeface="Arial" panose="020B0604020202020204" pitchFamily="34" charset="0"/>
              <a:buChar char="•"/>
            </a:pPr>
            <a:r>
              <a:rPr lang="en-NZ" sz="2400" dirty="0"/>
              <a:t>When they sign up for the first module via the Playcentre website, participants receive a auto confirmation email with a link to download an enrolment pack</a:t>
            </a:r>
          </a:p>
          <a:p>
            <a:pPr marL="742950" lvl="1" indent="-285750">
              <a:buFont typeface="Arial" panose="020B0604020202020204" pitchFamily="34" charset="0"/>
              <a:buChar char="•"/>
            </a:pPr>
            <a:r>
              <a:rPr lang="en-NZ" sz="2400" dirty="0"/>
              <a:t>Remind people to check junk folder</a:t>
            </a:r>
          </a:p>
          <a:p>
            <a:pPr marL="285750" indent="-285750">
              <a:buFont typeface="Arial" panose="020B0604020202020204" pitchFamily="34" charset="0"/>
              <a:buChar char="•"/>
            </a:pPr>
            <a:r>
              <a:rPr lang="en-NZ" sz="2800" dirty="0"/>
              <a:t>All upcoming module options are listed on the website under </a:t>
            </a:r>
            <a:br>
              <a:rPr lang="en-NZ" sz="2800" dirty="0"/>
            </a:br>
            <a:r>
              <a:rPr lang="en-NZ" sz="2800" dirty="0">
                <a:solidFill>
                  <a:srgbClr val="7030A0"/>
                </a:solidFill>
              </a:rPr>
              <a:t>Learn with Us </a:t>
            </a:r>
            <a:r>
              <a:rPr lang="en-NZ" sz="2800" dirty="0">
                <a:solidFill>
                  <a:srgbClr val="7030A0"/>
                </a:solidFill>
                <a:sym typeface="Wingdings" panose="05000000000000000000" pitchFamily="2" charset="2"/>
              </a:rPr>
              <a:t> Playcentre Education  Upcoming Workshops and Online Modules</a:t>
            </a:r>
            <a:r>
              <a:rPr lang="en-NZ" sz="2800" dirty="0">
                <a:sym typeface="Wingdings" panose="05000000000000000000" pitchFamily="2" charset="2"/>
              </a:rPr>
              <a:t> </a:t>
            </a:r>
            <a:r>
              <a:rPr lang="en-NZ" sz="1600" dirty="0">
                <a:sym typeface="Wingdings" panose="05000000000000000000" pitchFamily="2" charset="2"/>
                <a:hlinkClick r:id="rId6"/>
              </a:rPr>
              <a:t>https://www.playcentre.org.nz/learnwithus/upcoming-workshops-and-online-modules/</a:t>
            </a:r>
            <a:r>
              <a:rPr lang="en-NZ" sz="1600" dirty="0">
                <a:sym typeface="Wingdings" panose="05000000000000000000" pitchFamily="2" charset="2"/>
              </a:rPr>
              <a:t> </a:t>
            </a:r>
            <a:endParaRPr lang="mi-NZ" sz="1600" dirty="0"/>
          </a:p>
        </p:txBody>
      </p:sp>
      <p:pic>
        <p:nvPicPr>
          <p:cNvPr id="6" name="Recorded Sound">
            <a:hlinkClick r:id="" action="ppaction://media"/>
            <a:extLst>
              <a:ext uri="{FF2B5EF4-FFF2-40B4-BE49-F238E27FC236}">
                <a16:creationId xmlns:a16="http://schemas.microsoft.com/office/drawing/2014/main" id="{3B6AEC21-DD9F-1AF0-3FDC-DED264252F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1678" y="6338799"/>
            <a:ext cx="487363" cy="487363"/>
          </a:xfrm>
          <a:prstGeom prst="rect">
            <a:avLst/>
          </a:prstGeom>
        </p:spPr>
      </p:pic>
    </p:spTree>
    <p:extLst>
      <p:ext uri="{BB962C8B-B14F-4D97-AF65-F5344CB8AC3E}">
        <p14:creationId xmlns:p14="http://schemas.microsoft.com/office/powerpoint/2010/main" val="329452372"/>
      </p:ext>
    </p:extLst>
  </p:cSld>
  <p:clrMapOvr>
    <a:masterClrMapping/>
  </p:clrMapOvr>
  <mc:AlternateContent xmlns:mc="http://schemas.openxmlformats.org/markup-compatibility/2006" xmlns:p14="http://schemas.microsoft.com/office/powerpoint/2010/main">
    <mc:Choice Requires="p14">
      <p:transition spd="slow" p14:dur="2000" advClick="0" advTm="44727"/>
    </mc:Choice>
    <mc:Fallback xmlns="">
      <p:transition spd="slow" advClick="0" advTm="44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New Enrolments</a:t>
            </a:r>
          </a:p>
        </p:txBody>
      </p:sp>
      <p:sp>
        <p:nvSpPr>
          <p:cNvPr id="3" name="TextBox 2">
            <a:extLst>
              <a:ext uri="{FF2B5EF4-FFF2-40B4-BE49-F238E27FC236}">
                <a16:creationId xmlns:a16="http://schemas.microsoft.com/office/drawing/2014/main" id="{EDB9A1EA-D987-9FAA-813A-775C8212870C}"/>
              </a:ext>
            </a:extLst>
          </p:cNvPr>
          <p:cNvSpPr txBox="1"/>
          <p:nvPr/>
        </p:nvSpPr>
        <p:spPr>
          <a:xfrm>
            <a:off x="1056443" y="1696002"/>
            <a:ext cx="10297357" cy="3847207"/>
          </a:xfrm>
          <a:prstGeom prst="rect">
            <a:avLst/>
          </a:prstGeom>
          <a:noFill/>
        </p:spPr>
        <p:txBody>
          <a:bodyPr wrap="square" rtlCol="0">
            <a:spAutoFit/>
          </a:bodyPr>
          <a:lstStyle/>
          <a:p>
            <a:pPr marL="285750" indent="-285750">
              <a:buFont typeface="Arial" panose="020B0604020202020204" pitchFamily="34" charset="0"/>
              <a:buChar char="•"/>
            </a:pPr>
            <a:r>
              <a:rPr lang="en-NZ" sz="2800" dirty="0"/>
              <a:t>Enrolment pack includes:</a:t>
            </a:r>
          </a:p>
          <a:p>
            <a:pPr marL="742950" lvl="1" indent="-285750">
              <a:buFont typeface="Arial" panose="020B0604020202020204" pitchFamily="34" charset="0"/>
              <a:buChar char="•"/>
            </a:pPr>
            <a:r>
              <a:rPr lang="en-NZ" sz="2400" dirty="0"/>
              <a:t>Student handbook</a:t>
            </a:r>
          </a:p>
          <a:p>
            <a:pPr marL="742950" lvl="1" indent="-285750">
              <a:buFont typeface="Arial" panose="020B0604020202020204" pitchFamily="34" charset="0"/>
              <a:buChar char="•"/>
            </a:pPr>
            <a:r>
              <a:rPr lang="en-NZ" sz="2400" dirty="0"/>
              <a:t>Enrolment form</a:t>
            </a:r>
          </a:p>
          <a:p>
            <a:pPr marL="742950" lvl="1" indent="-285750">
              <a:buFont typeface="Arial" panose="020B0604020202020204" pitchFamily="34" charset="0"/>
              <a:buChar char="•"/>
            </a:pPr>
            <a:r>
              <a:rPr lang="en-NZ" sz="2400" dirty="0"/>
              <a:t>Recognition of Prior Learning (RPL) form (to apply for </a:t>
            </a:r>
            <a:br>
              <a:rPr lang="en-NZ" sz="2400" dirty="0"/>
            </a:br>
            <a:r>
              <a:rPr lang="en-NZ" sz="2400" dirty="0"/>
              <a:t>credit for previous study or work experience)</a:t>
            </a:r>
          </a:p>
          <a:p>
            <a:pPr marL="742950" lvl="1" indent="-285750">
              <a:buFont typeface="Arial" panose="020B0604020202020204" pitchFamily="34" charset="0"/>
              <a:buChar char="•"/>
            </a:pPr>
            <a:r>
              <a:rPr lang="en-NZ" sz="2400" dirty="0"/>
              <a:t>Police vetting form</a:t>
            </a:r>
          </a:p>
          <a:p>
            <a:pPr marL="742950" lvl="1" indent="-285750">
              <a:buFont typeface="Arial" panose="020B0604020202020204" pitchFamily="34" charset="0"/>
              <a:buChar char="•"/>
            </a:pPr>
            <a:r>
              <a:rPr lang="en-NZ" sz="2400" dirty="0"/>
              <a:t>Safety check form</a:t>
            </a:r>
          </a:p>
          <a:p>
            <a:pPr marL="742950" lvl="1" indent="-285750">
              <a:buFont typeface="Arial" panose="020B0604020202020204" pitchFamily="34" charset="0"/>
              <a:buChar char="•"/>
            </a:pPr>
            <a:r>
              <a:rPr lang="en-NZ" sz="2400" dirty="0"/>
              <a:t>As part of the police vet/safety checking process, two forms of ID must also be verified by a Playcentre Aotearoa staff member, proof of NZ/Aus citizenship or residency</a:t>
            </a:r>
          </a:p>
        </p:txBody>
      </p:sp>
      <p:pic>
        <p:nvPicPr>
          <p:cNvPr id="11" name="Picture 10">
            <a:extLst>
              <a:ext uri="{FF2B5EF4-FFF2-40B4-BE49-F238E27FC236}">
                <a16:creationId xmlns:a16="http://schemas.microsoft.com/office/drawing/2014/main" id="{43988E3A-F203-86F0-7CC5-2D915B4A3E06}"/>
              </a:ext>
            </a:extLst>
          </p:cNvPr>
          <p:cNvPicPr>
            <a:picLocks noChangeAspect="1"/>
          </p:cNvPicPr>
          <p:nvPr/>
        </p:nvPicPr>
        <p:blipFill>
          <a:blip r:embed="rId6"/>
          <a:stretch>
            <a:fillRect/>
          </a:stretch>
        </p:blipFill>
        <p:spPr>
          <a:xfrm>
            <a:off x="8910893" y="1000160"/>
            <a:ext cx="2545862" cy="2545862"/>
          </a:xfrm>
          <a:prstGeom prst="rect">
            <a:avLst/>
          </a:prstGeom>
        </p:spPr>
      </p:pic>
      <p:pic>
        <p:nvPicPr>
          <p:cNvPr id="6" name="Recorded Sound">
            <a:hlinkClick r:id="" action="ppaction://media"/>
            <a:extLst>
              <a:ext uri="{FF2B5EF4-FFF2-40B4-BE49-F238E27FC236}">
                <a16:creationId xmlns:a16="http://schemas.microsoft.com/office/drawing/2014/main" id="{0490A312-91C7-3A08-B5C5-E65BD9103B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1769" y="6300156"/>
            <a:ext cx="487363" cy="487363"/>
          </a:xfrm>
          <a:prstGeom prst="rect">
            <a:avLst/>
          </a:prstGeom>
        </p:spPr>
      </p:pic>
    </p:spTree>
    <p:extLst>
      <p:ext uri="{BB962C8B-B14F-4D97-AF65-F5344CB8AC3E}">
        <p14:creationId xmlns:p14="http://schemas.microsoft.com/office/powerpoint/2010/main" val="2206435090"/>
      </p:ext>
    </p:extLst>
  </p:cSld>
  <p:clrMapOvr>
    <a:masterClrMapping/>
  </p:clrMapOvr>
  <mc:AlternateContent xmlns:mc="http://schemas.openxmlformats.org/markup-compatibility/2006" xmlns:p14="http://schemas.microsoft.com/office/powerpoint/2010/main">
    <mc:Choice Requires="p14">
      <p:transition spd="slow" p14:dur="2000" advClick="0" advTm="48865"/>
    </mc:Choice>
    <mc:Fallback xmlns="">
      <p:transition spd="slow" advClick="0" advTm="48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Verifying ID</a:t>
            </a:r>
          </a:p>
        </p:txBody>
      </p:sp>
      <p:sp>
        <p:nvSpPr>
          <p:cNvPr id="3" name="TextBox 2">
            <a:extLst>
              <a:ext uri="{FF2B5EF4-FFF2-40B4-BE49-F238E27FC236}">
                <a16:creationId xmlns:a16="http://schemas.microsoft.com/office/drawing/2014/main" id="{EDB9A1EA-D987-9FAA-813A-775C8212870C}"/>
              </a:ext>
            </a:extLst>
          </p:cNvPr>
          <p:cNvSpPr txBox="1"/>
          <p:nvPr/>
        </p:nvSpPr>
        <p:spPr>
          <a:xfrm>
            <a:off x="1056443" y="1696002"/>
            <a:ext cx="10297357" cy="3908762"/>
          </a:xfrm>
          <a:prstGeom prst="rect">
            <a:avLst/>
          </a:prstGeom>
          <a:noFill/>
        </p:spPr>
        <p:txBody>
          <a:bodyPr wrap="square" rtlCol="0">
            <a:spAutoFit/>
          </a:bodyPr>
          <a:lstStyle/>
          <a:p>
            <a:pPr marL="285750" indent="-285750">
              <a:buFont typeface="Arial" panose="020B0604020202020204" pitchFamily="34" charset="0"/>
              <a:buChar char="•"/>
            </a:pPr>
            <a:r>
              <a:rPr lang="en-NZ" sz="2800" dirty="0"/>
              <a:t>Any Playcentre staff member or Person Responsible </a:t>
            </a:r>
            <a:br>
              <a:rPr lang="en-NZ" sz="2800" dirty="0"/>
            </a:br>
            <a:r>
              <a:rPr lang="en-NZ" sz="2800" dirty="0"/>
              <a:t>can verify ID</a:t>
            </a:r>
          </a:p>
          <a:p>
            <a:pPr marL="742950" lvl="1" indent="-285750">
              <a:buFont typeface="Arial" panose="020B0604020202020204" pitchFamily="34" charset="0"/>
              <a:buChar char="•"/>
            </a:pPr>
            <a:r>
              <a:rPr lang="en-NZ" sz="2400" dirty="0"/>
              <a:t>Sight the original</a:t>
            </a:r>
          </a:p>
          <a:p>
            <a:pPr marL="742950" lvl="1" indent="-285750">
              <a:buFont typeface="Arial" panose="020B0604020202020204" pitchFamily="34" charset="0"/>
              <a:buChar char="•"/>
            </a:pPr>
            <a:r>
              <a:rPr lang="en-NZ" sz="2400" dirty="0"/>
              <a:t>Sign and date a copy with “I verify this is a true and </a:t>
            </a:r>
            <a:br>
              <a:rPr lang="en-NZ" sz="2400" dirty="0"/>
            </a:br>
            <a:r>
              <a:rPr lang="en-NZ" sz="2400" dirty="0"/>
              <a:t>correct copy.”</a:t>
            </a:r>
          </a:p>
          <a:p>
            <a:pPr marL="742950" lvl="1" indent="-285750">
              <a:buFont typeface="Arial" panose="020B0604020202020204" pitchFamily="34" charset="0"/>
              <a:buChar char="•"/>
            </a:pPr>
            <a:r>
              <a:rPr lang="en-NZ" sz="2400" dirty="0"/>
              <a:t>Full info here </a:t>
            </a:r>
            <a:r>
              <a:rPr lang="en-US" sz="2000" dirty="0">
                <a:hlinkClick r:id="rId6"/>
              </a:rPr>
              <a:t>7.2.3c – How to verify identity documents for police vets | Playcentre</a:t>
            </a:r>
            <a:endParaRPr lang="en-US" sz="2000" dirty="0"/>
          </a:p>
          <a:p>
            <a:pPr marL="285750" indent="-285750">
              <a:buFont typeface="Arial" panose="020B0604020202020204" pitchFamily="34" charset="0"/>
              <a:buChar char="•"/>
            </a:pPr>
            <a:r>
              <a:rPr lang="en-US" sz="2400" dirty="0"/>
              <a:t>Things to remember</a:t>
            </a:r>
          </a:p>
          <a:p>
            <a:pPr marL="742950" lvl="1" indent="-285750">
              <a:buFont typeface="Arial" panose="020B0604020202020204" pitchFamily="34" charset="0"/>
              <a:buChar char="•"/>
            </a:pPr>
            <a:r>
              <a:rPr lang="en-US" sz="2400" dirty="0"/>
              <a:t>Front and back of licenses must be copied (expiry date is on the back)</a:t>
            </a:r>
          </a:p>
          <a:p>
            <a:pPr marL="742950" lvl="1" indent="-285750">
              <a:buFont typeface="Arial" panose="020B0604020202020204" pitchFamily="34" charset="0"/>
              <a:buChar char="•"/>
            </a:pPr>
            <a:r>
              <a:rPr lang="en-US" sz="2400" dirty="0"/>
              <a:t>ID must be current (new in 2023)</a:t>
            </a:r>
          </a:p>
          <a:p>
            <a:pPr marL="742950" lvl="1" indent="-285750">
              <a:buFont typeface="Arial" panose="020B0604020202020204" pitchFamily="34" charset="0"/>
              <a:buChar char="•"/>
            </a:pPr>
            <a:r>
              <a:rPr lang="en-US" sz="2400" dirty="0"/>
              <a:t>NZ birth certificates issued after 1998 (earlier certificates can be re-issued)</a:t>
            </a:r>
            <a:endParaRPr lang="en-NZ" sz="2400" dirty="0"/>
          </a:p>
        </p:txBody>
      </p:sp>
      <p:pic>
        <p:nvPicPr>
          <p:cNvPr id="11" name="Picture 10">
            <a:extLst>
              <a:ext uri="{FF2B5EF4-FFF2-40B4-BE49-F238E27FC236}">
                <a16:creationId xmlns:a16="http://schemas.microsoft.com/office/drawing/2014/main" id="{43988E3A-F203-86F0-7CC5-2D915B4A3E06}"/>
              </a:ext>
            </a:extLst>
          </p:cNvPr>
          <p:cNvPicPr>
            <a:picLocks noChangeAspect="1"/>
          </p:cNvPicPr>
          <p:nvPr/>
        </p:nvPicPr>
        <p:blipFill>
          <a:blip r:embed="rId7"/>
          <a:stretch>
            <a:fillRect/>
          </a:stretch>
        </p:blipFill>
        <p:spPr>
          <a:xfrm>
            <a:off x="8910893" y="1000160"/>
            <a:ext cx="2545862" cy="2545862"/>
          </a:xfrm>
          <a:prstGeom prst="rect">
            <a:avLst/>
          </a:prstGeom>
        </p:spPr>
      </p:pic>
      <p:pic>
        <p:nvPicPr>
          <p:cNvPr id="6" name="Recorded Sound">
            <a:hlinkClick r:id="" action="ppaction://media"/>
            <a:extLst>
              <a:ext uri="{FF2B5EF4-FFF2-40B4-BE49-F238E27FC236}">
                <a16:creationId xmlns:a16="http://schemas.microsoft.com/office/drawing/2014/main" id="{9454FE0B-1CCF-8A0A-B5A1-ACD679433B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9766" y="6271304"/>
            <a:ext cx="487363" cy="487363"/>
          </a:xfrm>
          <a:prstGeom prst="rect">
            <a:avLst/>
          </a:prstGeom>
        </p:spPr>
      </p:pic>
    </p:spTree>
    <p:extLst>
      <p:ext uri="{BB962C8B-B14F-4D97-AF65-F5344CB8AC3E}">
        <p14:creationId xmlns:p14="http://schemas.microsoft.com/office/powerpoint/2010/main" val="3904865502"/>
      </p:ext>
    </p:extLst>
  </p:cSld>
  <p:clrMapOvr>
    <a:masterClrMapping/>
  </p:clrMapOvr>
  <mc:AlternateContent xmlns:mc="http://schemas.openxmlformats.org/markup-compatibility/2006" xmlns:p14="http://schemas.microsoft.com/office/powerpoint/2010/main">
    <mc:Choice Requires="p14">
      <p:transition spd="slow" p14:dur="2000" advClick="0" advTm="43011"/>
    </mc:Choice>
    <mc:Fallback xmlns="">
      <p:transition spd="slow" advClick="0" advTm="43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Continuing Students</a:t>
            </a:r>
          </a:p>
        </p:txBody>
      </p:sp>
      <p:sp>
        <p:nvSpPr>
          <p:cNvPr id="3" name="TextBox 2">
            <a:extLst>
              <a:ext uri="{FF2B5EF4-FFF2-40B4-BE49-F238E27FC236}">
                <a16:creationId xmlns:a16="http://schemas.microsoft.com/office/drawing/2014/main" id="{EDB9A1EA-D987-9FAA-813A-775C8212870C}"/>
              </a:ext>
            </a:extLst>
          </p:cNvPr>
          <p:cNvSpPr txBox="1"/>
          <p:nvPr/>
        </p:nvSpPr>
        <p:spPr>
          <a:xfrm>
            <a:off x="1056443" y="1935332"/>
            <a:ext cx="10297357" cy="3539430"/>
          </a:xfrm>
          <a:prstGeom prst="rect">
            <a:avLst/>
          </a:prstGeom>
          <a:noFill/>
        </p:spPr>
        <p:txBody>
          <a:bodyPr wrap="square" rtlCol="0">
            <a:spAutoFit/>
          </a:bodyPr>
          <a:lstStyle/>
          <a:p>
            <a:pPr marL="285750" indent="-285750">
              <a:buFont typeface="Arial" panose="020B0604020202020204" pitchFamily="34" charset="0"/>
              <a:buChar char="•"/>
            </a:pPr>
            <a:r>
              <a:rPr lang="en-NZ" sz="2800" dirty="0"/>
              <a:t>All upcoming module options are listed on the website under Learn with Us </a:t>
            </a:r>
            <a:r>
              <a:rPr lang="en-NZ" sz="2800" dirty="0">
                <a:sym typeface="Wingdings" panose="05000000000000000000" pitchFamily="2" charset="2"/>
              </a:rPr>
              <a:t> Playcentre Education  Upcoming Workshops and Online Modules </a:t>
            </a:r>
            <a:r>
              <a:rPr lang="en-NZ" sz="1600" dirty="0">
                <a:sym typeface="Wingdings" panose="05000000000000000000" pitchFamily="2" charset="2"/>
                <a:hlinkClick r:id="rId6"/>
              </a:rPr>
              <a:t>https://www.playcentre.org.nz/learnwithus/upcoming-workshops-and-online-modules/</a:t>
            </a:r>
            <a:r>
              <a:rPr lang="en-NZ" sz="1600" dirty="0">
                <a:sym typeface="Wingdings" panose="05000000000000000000" pitchFamily="2" charset="2"/>
              </a:rPr>
              <a:t> </a:t>
            </a:r>
          </a:p>
          <a:p>
            <a:pPr marL="285750" indent="-285750">
              <a:buFont typeface="Arial" panose="020B0604020202020204" pitchFamily="34" charset="0"/>
              <a:buChar char="•"/>
            </a:pPr>
            <a:r>
              <a:rPr lang="en-NZ" sz="2800" dirty="0">
                <a:sym typeface="Wingdings" panose="05000000000000000000" pitchFamily="2" charset="2"/>
              </a:rPr>
              <a:t>The website groups options into:</a:t>
            </a:r>
          </a:p>
          <a:p>
            <a:pPr marL="742950" lvl="1" indent="-285750">
              <a:buFont typeface="Arial" panose="020B0604020202020204" pitchFamily="34" charset="0"/>
              <a:buChar char="•"/>
            </a:pPr>
            <a:r>
              <a:rPr lang="en-NZ" sz="2800" dirty="0">
                <a:sym typeface="Wingdings" panose="05000000000000000000" pitchFamily="2" charset="2"/>
              </a:rPr>
              <a:t>Online – </a:t>
            </a:r>
            <a:r>
              <a:rPr lang="en-NZ" sz="2800" dirty="0" err="1">
                <a:sym typeface="Wingdings" panose="05000000000000000000" pitchFamily="2" charset="2"/>
              </a:rPr>
              <a:t>iQualify</a:t>
            </a:r>
            <a:r>
              <a:rPr lang="en-NZ" sz="2800" dirty="0">
                <a:sym typeface="Wingdings" panose="05000000000000000000" pitchFamily="2" charset="2"/>
              </a:rPr>
              <a:t> and webinar – these are offered nationally</a:t>
            </a:r>
          </a:p>
          <a:p>
            <a:pPr marL="742950" lvl="1" indent="-285750">
              <a:buFont typeface="Arial" panose="020B0604020202020204" pitchFamily="34" charset="0"/>
              <a:buChar char="•"/>
            </a:pPr>
            <a:r>
              <a:rPr lang="en-NZ" sz="2800" dirty="0">
                <a:sym typeface="Wingdings" panose="05000000000000000000" pitchFamily="2" charset="2"/>
              </a:rPr>
              <a:t>Regional face-to-face workshops</a:t>
            </a:r>
          </a:p>
          <a:p>
            <a:pPr marL="285750" indent="-285750">
              <a:buFont typeface="Arial" panose="020B0604020202020204" pitchFamily="34" charset="0"/>
              <a:buChar char="•"/>
            </a:pPr>
            <a:r>
              <a:rPr lang="en-NZ" sz="2800" dirty="0">
                <a:sym typeface="Wingdings" panose="05000000000000000000" pitchFamily="2" charset="2"/>
              </a:rPr>
              <a:t>If a learner has been inactive for more than two years, they will be asked to complete a re-enrolment form</a:t>
            </a:r>
            <a:endParaRPr lang="mi-NZ" sz="2800" dirty="0"/>
          </a:p>
        </p:txBody>
      </p:sp>
      <p:pic>
        <p:nvPicPr>
          <p:cNvPr id="6" name="Recorded Sound">
            <a:hlinkClick r:id="" action="ppaction://media"/>
            <a:extLst>
              <a:ext uri="{FF2B5EF4-FFF2-40B4-BE49-F238E27FC236}">
                <a16:creationId xmlns:a16="http://schemas.microsoft.com/office/drawing/2014/main" id="{01774670-FC80-BF52-41FF-C010B370FC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892" y="6338799"/>
            <a:ext cx="487363" cy="487363"/>
          </a:xfrm>
          <a:prstGeom prst="rect">
            <a:avLst/>
          </a:prstGeom>
        </p:spPr>
      </p:pic>
    </p:spTree>
    <p:extLst>
      <p:ext uri="{BB962C8B-B14F-4D97-AF65-F5344CB8AC3E}">
        <p14:creationId xmlns:p14="http://schemas.microsoft.com/office/powerpoint/2010/main" val="2513377701"/>
      </p:ext>
    </p:extLst>
  </p:cSld>
  <p:clrMapOvr>
    <a:masterClrMapping/>
  </p:clrMapOvr>
  <mc:AlternateContent xmlns:mc="http://schemas.openxmlformats.org/markup-compatibility/2006" xmlns:p14="http://schemas.microsoft.com/office/powerpoint/2010/main">
    <mc:Choice Requires="p14">
      <p:transition spd="slow" p14:dur="2000" advClick="0" advTm="43449"/>
    </mc:Choice>
    <mc:Fallback xmlns="">
      <p:transition spd="slow" advClick="0" advTm="43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Booking for Online Modules</a:t>
            </a:r>
          </a:p>
        </p:txBody>
      </p:sp>
      <p:pic>
        <p:nvPicPr>
          <p:cNvPr id="10" name="Picture 9">
            <a:extLst>
              <a:ext uri="{FF2B5EF4-FFF2-40B4-BE49-F238E27FC236}">
                <a16:creationId xmlns:a16="http://schemas.microsoft.com/office/drawing/2014/main" id="{0A181BE0-D9CE-6ABC-0D07-AF93D030911D}"/>
              </a:ext>
            </a:extLst>
          </p:cNvPr>
          <p:cNvPicPr>
            <a:picLocks noChangeAspect="1"/>
          </p:cNvPicPr>
          <p:nvPr/>
        </p:nvPicPr>
        <p:blipFill rotWithShape="1">
          <a:blip r:embed="rId6"/>
          <a:srcRect l="29922" t="28738" r="31953" b="31504"/>
          <a:stretch/>
        </p:blipFill>
        <p:spPr>
          <a:xfrm>
            <a:off x="224634" y="1682760"/>
            <a:ext cx="5092942" cy="2897629"/>
          </a:xfrm>
          <a:prstGeom prst="rect">
            <a:avLst/>
          </a:prstGeom>
          <a:ln>
            <a:solidFill>
              <a:schemeClr val="tx1"/>
            </a:solidFill>
          </a:ln>
        </p:spPr>
      </p:pic>
      <p:pic>
        <p:nvPicPr>
          <p:cNvPr id="11" name="Picture 10">
            <a:extLst>
              <a:ext uri="{FF2B5EF4-FFF2-40B4-BE49-F238E27FC236}">
                <a16:creationId xmlns:a16="http://schemas.microsoft.com/office/drawing/2014/main" id="{1D92E60E-728D-F613-EE85-FA344481A823}"/>
              </a:ext>
            </a:extLst>
          </p:cNvPr>
          <p:cNvPicPr>
            <a:picLocks noChangeAspect="1"/>
          </p:cNvPicPr>
          <p:nvPr/>
        </p:nvPicPr>
        <p:blipFill rotWithShape="1">
          <a:blip r:embed="rId7"/>
          <a:srcRect b="24874"/>
          <a:stretch/>
        </p:blipFill>
        <p:spPr>
          <a:xfrm>
            <a:off x="5177090" y="1865103"/>
            <a:ext cx="6790276" cy="3527582"/>
          </a:xfrm>
          <a:prstGeom prst="rect">
            <a:avLst/>
          </a:prstGeom>
          <a:ln>
            <a:solidFill>
              <a:schemeClr val="tx1"/>
            </a:solidFill>
          </a:ln>
        </p:spPr>
      </p:pic>
      <p:pic>
        <p:nvPicPr>
          <p:cNvPr id="3" name="Recorded Sound">
            <a:hlinkClick r:id="" action="ppaction://media"/>
            <a:extLst>
              <a:ext uri="{FF2B5EF4-FFF2-40B4-BE49-F238E27FC236}">
                <a16:creationId xmlns:a16="http://schemas.microsoft.com/office/drawing/2014/main" id="{36C3D0D9-D3C1-DF9F-1F45-7DD3CAEC6F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70647" y="6220257"/>
            <a:ext cx="487363" cy="487363"/>
          </a:xfrm>
          <a:prstGeom prst="rect">
            <a:avLst/>
          </a:prstGeom>
        </p:spPr>
      </p:pic>
    </p:spTree>
    <p:extLst>
      <p:ext uri="{BB962C8B-B14F-4D97-AF65-F5344CB8AC3E}">
        <p14:creationId xmlns:p14="http://schemas.microsoft.com/office/powerpoint/2010/main" val="2956312767"/>
      </p:ext>
    </p:extLst>
  </p:cSld>
  <p:clrMapOvr>
    <a:masterClrMapping/>
  </p:clrMapOvr>
  <mc:AlternateContent xmlns:mc="http://schemas.openxmlformats.org/markup-compatibility/2006" xmlns:p14="http://schemas.microsoft.com/office/powerpoint/2010/main">
    <mc:Choice Requires="p14">
      <p:transition spd="slow" p14:dur="2000" advClick="0" advTm="10864"/>
    </mc:Choice>
    <mc:Fallback xmlns="">
      <p:transition spd="slow" advClick="0" advTm="10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Booking for Online Modules</a:t>
            </a:r>
          </a:p>
        </p:txBody>
      </p:sp>
      <p:sp>
        <p:nvSpPr>
          <p:cNvPr id="6" name="TextBox 5">
            <a:extLst>
              <a:ext uri="{FF2B5EF4-FFF2-40B4-BE49-F238E27FC236}">
                <a16:creationId xmlns:a16="http://schemas.microsoft.com/office/drawing/2014/main" id="{D0DC1080-5EC8-DF4F-07F7-E40291ED7F36}"/>
              </a:ext>
            </a:extLst>
          </p:cNvPr>
          <p:cNvSpPr txBox="1"/>
          <p:nvPr/>
        </p:nvSpPr>
        <p:spPr>
          <a:xfrm>
            <a:off x="1056443" y="1935332"/>
            <a:ext cx="10297357" cy="4093428"/>
          </a:xfrm>
          <a:prstGeom prst="rect">
            <a:avLst/>
          </a:prstGeom>
          <a:noFill/>
        </p:spPr>
        <p:txBody>
          <a:bodyPr wrap="square" rtlCol="0">
            <a:spAutoFit/>
          </a:bodyPr>
          <a:lstStyle/>
          <a:p>
            <a:pPr marL="285750" indent="-285750">
              <a:buFont typeface="Arial" panose="020B0604020202020204" pitchFamily="34" charset="0"/>
              <a:buChar char="•"/>
            </a:pPr>
            <a:r>
              <a:rPr lang="mi-NZ" sz="2800" dirty="0"/>
              <a:t>A</a:t>
            </a:r>
            <a:r>
              <a:rPr lang="en-NZ" sz="2800" dirty="0" err="1"/>
              <a:t>ll</a:t>
            </a:r>
            <a:r>
              <a:rPr lang="en-NZ" sz="2800" dirty="0"/>
              <a:t> online modules are run nationally</a:t>
            </a:r>
          </a:p>
          <a:p>
            <a:pPr marL="285750" indent="-285750">
              <a:buFont typeface="Arial" panose="020B0604020202020204" pitchFamily="34" charset="0"/>
              <a:buChar char="•"/>
            </a:pPr>
            <a:r>
              <a:rPr lang="en-NZ" sz="2800" dirty="0"/>
              <a:t>Webinars or self-directed iQualify</a:t>
            </a:r>
          </a:p>
          <a:p>
            <a:pPr marL="285750" indent="-285750">
              <a:buFont typeface="Arial" panose="020B0604020202020204" pitchFamily="34" charset="0"/>
              <a:buChar char="•"/>
            </a:pPr>
            <a:r>
              <a:rPr lang="en-NZ" sz="2800" dirty="0"/>
              <a:t>Webinars added at the end of a term for following term</a:t>
            </a:r>
          </a:p>
          <a:p>
            <a:pPr marL="742950" lvl="1" indent="-285750">
              <a:buFont typeface="Arial" panose="020B0604020202020204" pitchFamily="34" charset="0"/>
              <a:buChar char="•"/>
            </a:pPr>
            <a:r>
              <a:rPr lang="en-NZ" sz="2000" dirty="0"/>
              <a:t>Additional webinars added to meet demand</a:t>
            </a:r>
          </a:p>
          <a:p>
            <a:pPr marL="285750" indent="-285750">
              <a:buFont typeface="Arial" panose="020B0604020202020204" pitchFamily="34" charset="0"/>
              <a:buChar char="•"/>
            </a:pPr>
            <a:r>
              <a:rPr lang="en-NZ" sz="2800" dirty="0"/>
              <a:t>iQualify groups</a:t>
            </a:r>
          </a:p>
          <a:p>
            <a:pPr marL="742950" lvl="1" indent="-285750">
              <a:buFont typeface="Arial" panose="020B0604020202020204" pitchFamily="34" charset="0"/>
              <a:buChar char="•"/>
            </a:pPr>
            <a:r>
              <a:rPr lang="en-NZ" sz="2000" dirty="0"/>
              <a:t>PE1, PE2, PE3 – 1</a:t>
            </a:r>
            <a:r>
              <a:rPr lang="en-NZ" sz="2000" baseline="30000" dirty="0"/>
              <a:t>st</a:t>
            </a:r>
            <a:r>
              <a:rPr lang="en-NZ" sz="2000" dirty="0"/>
              <a:t> and 15</a:t>
            </a:r>
            <a:r>
              <a:rPr lang="en-NZ" sz="2000" baseline="30000" dirty="0"/>
              <a:t>th</a:t>
            </a:r>
            <a:r>
              <a:rPr lang="en-NZ" sz="2000" dirty="0"/>
              <a:t> intakes (no 15</a:t>
            </a:r>
            <a:r>
              <a:rPr lang="en-NZ" sz="2000" baseline="30000" dirty="0"/>
              <a:t>th</a:t>
            </a:r>
            <a:r>
              <a:rPr lang="en-NZ" sz="2000" dirty="0"/>
              <a:t> if in the school holidays)</a:t>
            </a:r>
          </a:p>
          <a:p>
            <a:pPr marL="742950" lvl="1" indent="-285750">
              <a:buFont typeface="Arial" panose="020B0604020202020204" pitchFamily="34" charset="0"/>
              <a:buChar char="•"/>
            </a:pPr>
            <a:r>
              <a:rPr lang="en-NZ" sz="2000" dirty="0"/>
              <a:t>PL1, PL2, PL3, PL4 – intakes 1</a:t>
            </a:r>
            <a:r>
              <a:rPr lang="en-NZ" sz="2000" baseline="30000" dirty="0"/>
              <a:t>st</a:t>
            </a:r>
            <a:r>
              <a:rPr lang="en-NZ" sz="2000" dirty="0"/>
              <a:t> of each month Feb – Dec</a:t>
            </a:r>
          </a:p>
          <a:p>
            <a:pPr marL="742950" lvl="1" indent="-285750">
              <a:buFont typeface="Arial" panose="020B0604020202020204" pitchFamily="34" charset="0"/>
              <a:buChar char="•"/>
            </a:pPr>
            <a:r>
              <a:rPr lang="en-NZ" sz="2000" dirty="0"/>
              <a:t>PL6 – intake 15</a:t>
            </a:r>
            <a:r>
              <a:rPr lang="en-NZ" sz="2000" baseline="30000" dirty="0"/>
              <a:t>th</a:t>
            </a:r>
            <a:r>
              <a:rPr lang="en-NZ" sz="2000" dirty="0"/>
              <a:t> of each month Feb – Nov, will do a late Jan 2024 intake date TBC</a:t>
            </a:r>
          </a:p>
          <a:p>
            <a:pPr marL="742950" lvl="1" indent="-285750">
              <a:buFont typeface="Arial" panose="020B0604020202020204" pitchFamily="34" charset="0"/>
              <a:buChar char="•"/>
            </a:pPr>
            <a:r>
              <a:rPr lang="en-NZ" sz="2000" dirty="0"/>
              <a:t>PL6 by invitation when all other modules finished or nearly finished.  Contact Haley </a:t>
            </a:r>
            <a:r>
              <a:rPr lang="en-NZ" sz="2000" dirty="0">
                <a:hlinkClick r:id="rId6"/>
              </a:rPr>
              <a:t>haley.education@playcentre.org.nz</a:t>
            </a:r>
            <a:r>
              <a:rPr lang="en-NZ" sz="2000" dirty="0"/>
              <a:t> if you think this is you and haven’t heard </a:t>
            </a:r>
            <a:r>
              <a:rPr lang="en-NZ" sz="2000" dirty="0">
                <a:sym typeface="Wingdings" panose="05000000000000000000" pitchFamily="2" charset="2"/>
              </a:rPr>
              <a:t></a:t>
            </a:r>
            <a:endParaRPr lang="en-NZ" sz="2000" dirty="0"/>
          </a:p>
          <a:p>
            <a:pPr marL="742950" lvl="1" indent="-285750">
              <a:buFont typeface="Arial" panose="020B0604020202020204" pitchFamily="34" charset="0"/>
              <a:buChar char="•"/>
            </a:pPr>
            <a:endParaRPr lang="mi-NZ" sz="2800" dirty="0"/>
          </a:p>
        </p:txBody>
      </p:sp>
      <p:pic>
        <p:nvPicPr>
          <p:cNvPr id="3" name="Recorded Sound">
            <a:hlinkClick r:id="" action="ppaction://media"/>
            <a:extLst>
              <a:ext uri="{FF2B5EF4-FFF2-40B4-BE49-F238E27FC236}">
                <a16:creationId xmlns:a16="http://schemas.microsoft.com/office/drawing/2014/main" id="{BAFCC865-C9C5-B617-FEB1-3284B2E79F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4637" y="6338799"/>
            <a:ext cx="487363" cy="487363"/>
          </a:xfrm>
          <a:prstGeom prst="rect">
            <a:avLst/>
          </a:prstGeom>
        </p:spPr>
      </p:pic>
    </p:spTree>
    <p:extLst>
      <p:ext uri="{BB962C8B-B14F-4D97-AF65-F5344CB8AC3E}">
        <p14:creationId xmlns:p14="http://schemas.microsoft.com/office/powerpoint/2010/main" val="1306428336"/>
      </p:ext>
    </p:extLst>
  </p:cSld>
  <p:clrMapOvr>
    <a:masterClrMapping/>
  </p:clrMapOvr>
  <mc:AlternateContent xmlns:mc="http://schemas.openxmlformats.org/markup-compatibility/2006" xmlns:p14="http://schemas.microsoft.com/office/powerpoint/2010/main">
    <mc:Choice Requires="p14">
      <p:transition spd="slow" p14:dur="2000" advClick="0" advTm="54106"/>
    </mc:Choice>
    <mc:Fallback xmlns="">
      <p:transition spd="slow" advClick="0" advTm="5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3" y="170360"/>
            <a:ext cx="11306367"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Booking &amp; Requesting Face-to-Face Workshops</a:t>
            </a:r>
          </a:p>
        </p:txBody>
      </p:sp>
      <p:sp>
        <p:nvSpPr>
          <p:cNvPr id="6" name="TextBox 5">
            <a:extLst>
              <a:ext uri="{FF2B5EF4-FFF2-40B4-BE49-F238E27FC236}">
                <a16:creationId xmlns:a16="http://schemas.microsoft.com/office/drawing/2014/main" id="{D0DC1080-5EC8-DF4F-07F7-E40291ED7F36}"/>
              </a:ext>
            </a:extLst>
          </p:cNvPr>
          <p:cNvSpPr txBox="1"/>
          <p:nvPr/>
        </p:nvSpPr>
        <p:spPr>
          <a:xfrm>
            <a:off x="1056443" y="1745354"/>
            <a:ext cx="10297357" cy="4339650"/>
          </a:xfrm>
          <a:prstGeom prst="rect">
            <a:avLst/>
          </a:prstGeom>
          <a:noFill/>
        </p:spPr>
        <p:txBody>
          <a:bodyPr wrap="square" rtlCol="0">
            <a:spAutoFit/>
          </a:bodyPr>
          <a:lstStyle/>
          <a:p>
            <a:pPr marL="285750" indent="-285750">
              <a:buFont typeface="Arial" panose="020B0604020202020204" pitchFamily="34" charset="0"/>
              <a:buChar char="•"/>
            </a:pPr>
            <a:r>
              <a:rPr lang="mi-NZ" sz="2400" dirty="0"/>
              <a:t>Modules available face-to-face</a:t>
            </a:r>
          </a:p>
          <a:p>
            <a:pPr marL="742950" lvl="1" indent="-285750">
              <a:buFont typeface="Arial" panose="020B0604020202020204" pitchFamily="34" charset="0"/>
              <a:buChar char="•"/>
            </a:pPr>
            <a:r>
              <a:rPr lang="mi-NZ" sz="2000" dirty="0"/>
              <a:t>Learning through Play workshops (standalone or </a:t>
            </a:r>
            <a:br>
              <a:rPr lang="mi-NZ" sz="2000" dirty="0"/>
            </a:br>
            <a:r>
              <a:rPr lang="mi-NZ" sz="2000" dirty="0"/>
              <a:t>as part of PE1, PE2, PL1, PL3)</a:t>
            </a:r>
          </a:p>
          <a:p>
            <a:pPr marL="742950" lvl="1" indent="-285750">
              <a:buFont typeface="Arial" panose="020B0604020202020204" pitchFamily="34" charset="0"/>
              <a:buChar char="•"/>
            </a:pPr>
            <a:r>
              <a:rPr lang="mi-NZ" sz="2000" dirty="0"/>
              <a:t>PE1 Ūkaipōtanga – Let’s Play</a:t>
            </a:r>
          </a:p>
          <a:p>
            <a:pPr marL="742950" lvl="1" indent="-285750">
              <a:buFont typeface="Arial" panose="020B0604020202020204" pitchFamily="34" charset="0"/>
              <a:buChar char="•"/>
            </a:pPr>
            <a:r>
              <a:rPr lang="mi-NZ" sz="2000" dirty="0"/>
              <a:t>PE2 Kotahitanga – Learning Together in Playcentre</a:t>
            </a:r>
          </a:p>
          <a:p>
            <a:pPr marL="742950" lvl="1" indent="-285750">
              <a:buFont typeface="Arial" panose="020B0604020202020204" pitchFamily="34" charset="0"/>
              <a:buChar char="•"/>
            </a:pPr>
            <a:r>
              <a:rPr lang="mi-NZ" sz="2000" dirty="0"/>
              <a:t>PE3 Whanaungatanga – Positive Relationships</a:t>
            </a:r>
          </a:p>
          <a:p>
            <a:pPr marL="742950" lvl="1" indent="-285750">
              <a:buFont typeface="Arial" panose="020B0604020202020204" pitchFamily="34" charset="0"/>
              <a:buChar char="•"/>
            </a:pPr>
            <a:r>
              <a:rPr lang="mi-NZ" sz="2000" dirty="0"/>
              <a:t>PE4 Te Kākano – Te Reo me ona Tikanga Māori</a:t>
            </a:r>
          </a:p>
          <a:p>
            <a:pPr marL="742950" lvl="1" indent="-285750">
              <a:buFont typeface="Arial" panose="020B0604020202020204" pitchFamily="34" charset="0"/>
              <a:buChar char="•"/>
            </a:pPr>
            <a:r>
              <a:rPr lang="mi-NZ" sz="2000" dirty="0"/>
              <a:t>PL5 Rangatiratanga – Communicating Effectively</a:t>
            </a:r>
          </a:p>
          <a:p>
            <a:pPr marL="285750" indent="-285750">
              <a:buFont typeface="Arial" panose="020B0604020202020204" pitchFamily="34" charset="0"/>
              <a:buChar char="•"/>
            </a:pPr>
            <a:r>
              <a:rPr lang="mi-NZ" sz="2400" dirty="0"/>
              <a:t>Centres can request to host</a:t>
            </a:r>
          </a:p>
          <a:p>
            <a:pPr marL="742950" lvl="1" indent="-285750">
              <a:buFont typeface="Arial" panose="020B0604020202020204" pitchFamily="34" charset="0"/>
              <a:buChar char="•"/>
            </a:pPr>
            <a:r>
              <a:rPr lang="mi-NZ" sz="2000" dirty="0"/>
              <a:t>Provide possible dates/times/potential numbers</a:t>
            </a:r>
          </a:p>
          <a:p>
            <a:pPr marL="742950" lvl="1" indent="-285750">
              <a:buFont typeface="Arial" panose="020B0604020202020204" pitchFamily="34" charset="0"/>
              <a:buChar char="•"/>
            </a:pPr>
            <a:r>
              <a:rPr lang="mi-NZ" sz="2000" dirty="0"/>
              <a:t>Centres in UNI &amp; CNI (all centres north of Taupō) – </a:t>
            </a:r>
            <a:r>
              <a:rPr lang="mi-NZ" sz="2000" dirty="0">
                <a:hlinkClick r:id="rId6"/>
              </a:rPr>
              <a:t>Barbara.education@playcentre.org.nz</a:t>
            </a:r>
            <a:endParaRPr lang="mi-NZ" sz="2000" dirty="0"/>
          </a:p>
          <a:p>
            <a:pPr marL="742950" lvl="1" indent="-285750">
              <a:buFont typeface="Arial" panose="020B0604020202020204" pitchFamily="34" charset="0"/>
              <a:buChar char="•"/>
            </a:pPr>
            <a:r>
              <a:rPr lang="mi-NZ" sz="2000" dirty="0"/>
              <a:t>Centres in LNI and South Island – </a:t>
            </a:r>
            <a:r>
              <a:rPr lang="mi-NZ" sz="2000" dirty="0">
                <a:hlinkClick r:id="rId7"/>
              </a:rPr>
              <a:t>Chrissie.education@playcentre.org.nz</a:t>
            </a:r>
            <a:r>
              <a:rPr lang="mi-NZ" sz="2000" dirty="0"/>
              <a:t> </a:t>
            </a:r>
            <a:endParaRPr lang="en-NZ" sz="2000" dirty="0"/>
          </a:p>
          <a:p>
            <a:pPr marL="742950" lvl="1" indent="-285750">
              <a:buFont typeface="Arial" panose="020B0604020202020204" pitchFamily="34" charset="0"/>
              <a:buChar char="•"/>
            </a:pPr>
            <a:endParaRPr lang="mi-NZ" sz="2800" dirty="0"/>
          </a:p>
        </p:txBody>
      </p:sp>
      <p:pic>
        <p:nvPicPr>
          <p:cNvPr id="11" name="Picture 10">
            <a:extLst>
              <a:ext uri="{FF2B5EF4-FFF2-40B4-BE49-F238E27FC236}">
                <a16:creationId xmlns:a16="http://schemas.microsoft.com/office/drawing/2014/main" id="{8E16CFE7-853F-64BF-235B-AE8ED17700F4}"/>
              </a:ext>
            </a:extLst>
          </p:cNvPr>
          <p:cNvPicPr>
            <a:picLocks noChangeAspect="1"/>
          </p:cNvPicPr>
          <p:nvPr/>
        </p:nvPicPr>
        <p:blipFill>
          <a:blip r:embed="rId8"/>
          <a:stretch>
            <a:fillRect/>
          </a:stretch>
        </p:blipFill>
        <p:spPr>
          <a:xfrm>
            <a:off x="7191063" y="2203187"/>
            <a:ext cx="4825517" cy="1883715"/>
          </a:xfrm>
          <a:prstGeom prst="rect">
            <a:avLst/>
          </a:prstGeom>
        </p:spPr>
      </p:pic>
      <p:pic>
        <p:nvPicPr>
          <p:cNvPr id="3" name="Recorded Sound">
            <a:hlinkClick r:id="" action="ppaction://media"/>
            <a:extLst>
              <a:ext uri="{FF2B5EF4-FFF2-40B4-BE49-F238E27FC236}">
                <a16:creationId xmlns:a16="http://schemas.microsoft.com/office/drawing/2014/main" id="{64E9C0BE-D82F-04B2-D599-11244CF307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04637" y="6326789"/>
            <a:ext cx="487363" cy="487363"/>
          </a:xfrm>
          <a:prstGeom prst="rect">
            <a:avLst/>
          </a:prstGeom>
        </p:spPr>
      </p:pic>
    </p:spTree>
    <p:extLst>
      <p:ext uri="{BB962C8B-B14F-4D97-AF65-F5344CB8AC3E}">
        <p14:creationId xmlns:p14="http://schemas.microsoft.com/office/powerpoint/2010/main" val="2187685267"/>
      </p:ext>
    </p:extLst>
  </p:cSld>
  <p:clrMapOvr>
    <a:masterClrMapping/>
  </p:clrMapOvr>
  <mc:AlternateContent xmlns:mc="http://schemas.openxmlformats.org/markup-compatibility/2006" xmlns:p14="http://schemas.microsoft.com/office/powerpoint/2010/main">
    <mc:Choice Requires="p14">
      <p:transition spd="slow" p14:dur="2000" advClick="0" advTm="47016"/>
    </mc:Choice>
    <mc:Fallback xmlns="">
      <p:transition spd="slow" advClick="0" advTm="4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Booking for Face-to-Face Workshops</a:t>
            </a:r>
          </a:p>
        </p:txBody>
      </p:sp>
      <p:pic>
        <p:nvPicPr>
          <p:cNvPr id="13" name="Picture 12">
            <a:extLst>
              <a:ext uri="{FF2B5EF4-FFF2-40B4-BE49-F238E27FC236}">
                <a16:creationId xmlns:a16="http://schemas.microsoft.com/office/drawing/2014/main" id="{D0D00A06-8FCB-1175-68A6-374C48D07AAA}"/>
              </a:ext>
            </a:extLst>
          </p:cNvPr>
          <p:cNvPicPr>
            <a:picLocks noChangeAspect="1"/>
          </p:cNvPicPr>
          <p:nvPr/>
        </p:nvPicPr>
        <p:blipFill rotWithShape="1">
          <a:blip r:embed="rId6"/>
          <a:srcRect l="30469" t="21810" r="34531" b="15628"/>
          <a:stretch/>
        </p:blipFill>
        <p:spPr>
          <a:xfrm>
            <a:off x="227390" y="1187084"/>
            <a:ext cx="4897060" cy="4695843"/>
          </a:xfrm>
          <a:prstGeom prst="rect">
            <a:avLst/>
          </a:prstGeom>
          <a:ln>
            <a:solidFill>
              <a:schemeClr val="tx1"/>
            </a:solidFill>
          </a:ln>
        </p:spPr>
      </p:pic>
      <p:pic>
        <p:nvPicPr>
          <p:cNvPr id="10" name="Picture 9">
            <a:extLst>
              <a:ext uri="{FF2B5EF4-FFF2-40B4-BE49-F238E27FC236}">
                <a16:creationId xmlns:a16="http://schemas.microsoft.com/office/drawing/2014/main" id="{C0929E0F-D31C-4E93-333B-E6D1D7AD8307}"/>
              </a:ext>
            </a:extLst>
          </p:cNvPr>
          <p:cNvPicPr>
            <a:picLocks noChangeAspect="1"/>
          </p:cNvPicPr>
          <p:nvPr/>
        </p:nvPicPr>
        <p:blipFill>
          <a:blip r:embed="rId7"/>
          <a:stretch>
            <a:fillRect/>
          </a:stretch>
        </p:blipFill>
        <p:spPr>
          <a:xfrm>
            <a:off x="4546834" y="1539223"/>
            <a:ext cx="7334914" cy="4131693"/>
          </a:xfrm>
          <a:prstGeom prst="rect">
            <a:avLst/>
          </a:prstGeom>
          <a:ln>
            <a:solidFill>
              <a:schemeClr val="tx1"/>
            </a:solidFill>
          </a:ln>
        </p:spPr>
      </p:pic>
      <p:pic>
        <p:nvPicPr>
          <p:cNvPr id="3" name="Recorded Sound">
            <a:hlinkClick r:id="" action="ppaction://media"/>
            <a:extLst>
              <a:ext uri="{FF2B5EF4-FFF2-40B4-BE49-F238E27FC236}">
                <a16:creationId xmlns:a16="http://schemas.microsoft.com/office/drawing/2014/main" id="{230F9FC1-BA1B-9EF5-7D8D-C89FE6F50B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8066" y="6338799"/>
            <a:ext cx="487363" cy="487363"/>
          </a:xfrm>
          <a:prstGeom prst="rect">
            <a:avLst/>
          </a:prstGeom>
        </p:spPr>
      </p:pic>
    </p:spTree>
    <p:extLst>
      <p:ext uri="{BB962C8B-B14F-4D97-AF65-F5344CB8AC3E}">
        <p14:creationId xmlns:p14="http://schemas.microsoft.com/office/powerpoint/2010/main" val="1035231036"/>
      </p:ext>
    </p:extLst>
  </p:cSld>
  <p:clrMapOvr>
    <a:masterClrMapping/>
  </p:clrMapOvr>
  <mc:AlternateContent xmlns:mc="http://schemas.openxmlformats.org/markup-compatibility/2006" xmlns:p14="http://schemas.microsoft.com/office/powerpoint/2010/main">
    <mc:Choice Requires="p14">
      <p:transition spd="slow" p14:dur="2000" advClick="0" advTm="13128"/>
    </mc:Choice>
    <mc:Fallback xmlns="">
      <p:transition spd="slow" advClick="0" advTm="13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85948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Karakia </a:t>
            </a:r>
            <a:r>
              <a:rPr lang="en-NZ" b="1" dirty="0" err="1">
                <a:latin typeface="+mn-lt"/>
              </a:rPr>
              <a:t>Tīmatanga</a:t>
            </a:r>
            <a:endParaRPr lang="en-NZ" b="1" dirty="0">
              <a:latin typeface="+mn-lt"/>
            </a:endParaRPr>
          </a:p>
        </p:txBody>
      </p:sp>
      <p:sp>
        <p:nvSpPr>
          <p:cNvPr id="3" name="TextBox 2">
            <a:extLst>
              <a:ext uri="{FF2B5EF4-FFF2-40B4-BE49-F238E27FC236}">
                <a16:creationId xmlns:a16="http://schemas.microsoft.com/office/drawing/2014/main" id="{EDB9A1EA-D987-9FAA-813A-775C8212870C}"/>
              </a:ext>
            </a:extLst>
          </p:cNvPr>
          <p:cNvSpPr txBox="1"/>
          <p:nvPr/>
        </p:nvSpPr>
        <p:spPr>
          <a:xfrm>
            <a:off x="1006110" y="1682760"/>
            <a:ext cx="5864474" cy="3539430"/>
          </a:xfrm>
          <a:prstGeom prst="rect">
            <a:avLst/>
          </a:prstGeom>
          <a:noFill/>
        </p:spPr>
        <p:txBody>
          <a:bodyPr wrap="square" rtlCol="0">
            <a:spAutoFit/>
          </a:bodyPr>
          <a:lstStyle/>
          <a:p>
            <a:r>
              <a:rPr lang="en-NZ" sz="2400" dirty="0"/>
              <a:t>Kia hora </a:t>
            </a:r>
            <a:r>
              <a:rPr lang="en-NZ" sz="2400" dirty="0" err="1"/>
              <a:t>te</a:t>
            </a:r>
            <a:r>
              <a:rPr lang="en-NZ" sz="2400" dirty="0"/>
              <a:t> </a:t>
            </a:r>
            <a:r>
              <a:rPr lang="en-NZ" sz="2400" dirty="0" err="1"/>
              <a:t>marino</a:t>
            </a:r>
            <a:r>
              <a:rPr lang="en-NZ" sz="2400" dirty="0"/>
              <a:t> </a:t>
            </a:r>
          </a:p>
          <a:p>
            <a:r>
              <a:rPr lang="en-NZ" sz="2400" dirty="0"/>
              <a:t>Kia whakapapa pounamu </a:t>
            </a:r>
            <a:r>
              <a:rPr lang="en-NZ" sz="2400" dirty="0" err="1"/>
              <a:t>te</a:t>
            </a:r>
            <a:r>
              <a:rPr lang="en-NZ" sz="2400" dirty="0"/>
              <a:t> moana </a:t>
            </a:r>
          </a:p>
          <a:p>
            <a:r>
              <a:rPr lang="en-NZ" sz="2400" dirty="0"/>
              <a:t>Hei </a:t>
            </a:r>
            <a:r>
              <a:rPr lang="en-NZ" sz="2400" dirty="0" err="1"/>
              <a:t>huarahi</a:t>
            </a:r>
            <a:r>
              <a:rPr lang="en-NZ" sz="2400" dirty="0"/>
              <a:t> </a:t>
            </a:r>
            <a:r>
              <a:rPr lang="en-NZ" sz="2400" dirty="0" err="1"/>
              <a:t>mā</a:t>
            </a:r>
            <a:r>
              <a:rPr lang="en-NZ" sz="2400" dirty="0"/>
              <a:t> </a:t>
            </a:r>
            <a:r>
              <a:rPr lang="en-NZ" sz="2400" dirty="0" err="1"/>
              <a:t>tātou</a:t>
            </a:r>
            <a:r>
              <a:rPr lang="en-NZ" sz="2400" dirty="0"/>
              <a:t> </a:t>
            </a:r>
            <a:r>
              <a:rPr lang="en-NZ" sz="2400" dirty="0" err="1"/>
              <a:t>i</a:t>
            </a:r>
            <a:r>
              <a:rPr lang="en-NZ" sz="2400" dirty="0"/>
              <a:t> </a:t>
            </a:r>
            <a:r>
              <a:rPr lang="en-NZ" sz="2400" dirty="0" err="1"/>
              <a:t>te</a:t>
            </a:r>
            <a:r>
              <a:rPr lang="en-NZ" sz="2400" dirty="0"/>
              <a:t> </a:t>
            </a:r>
            <a:r>
              <a:rPr lang="en-NZ" sz="2400" dirty="0" err="1"/>
              <a:t>rangi</a:t>
            </a:r>
            <a:r>
              <a:rPr lang="en-NZ" sz="2400" dirty="0"/>
              <a:t> </a:t>
            </a:r>
            <a:r>
              <a:rPr lang="en-NZ" sz="2400" dirty="0" err="1"/>
              <a:t>nei</a:t>
            </a:r>
            <a:r>
              <a:rPr lang="en-NZ" sz="2400" dirty="0"/>
              <a:t> </a:t>
            </a:r>
          </a:p>
          <a:p>
            <a:r>
              <a:rPr lang="en-NZ" sz="2400" dirty="0"/>
              <a:t>Aroha </a:t>
            </a:r>
            <a:r>
              <a:rPr lang="en-NZ" sz="2400" dirty="0" err="1"/>
              <a:t>atu</a:t>
            </a:r>
            <a:r>
              <a:rPr lang="en-NZ" sz="2400" dirty="0"/>
              <a:t>, aroha </a:t>
            </a:r>
            <a:r>
              <a:rPr lang="en-NZ" sz="2400" dirty="0" err="1"/>
              <a:t>mai</a:t>
            </a:r>
            <a:r>
              <a:rPr lang="en-NZ" sz="2400" dirty="0"/>
              <a:t> </a:t>
            </a:r>
          </a:p>
          <a:p>
            <a:r>
              <a:rPr lang="en-NZ" sz="2400" dirty="0" err="1"/>
              <a:t>Tātou</a:t>
            </a:r>
            <a:r>
              <a:rPr lang="en-NZ" sz="2400" dirty="0"/>
              <a:t> </a:t>
            </a:r>
            <a:r>
              <a:rPr lang="en-NZ" sz="2400" dirty="0" err="1"/>
              <a:t>i</a:t>
            </a:r>
            <a:r>
              <a:rPr lang="en-NZ" sz="2400" dirty="0"/>
              <a:t> ā </a:t>
            </a:r>
            <a:r>
              <a:rPr lang="en-NZ" sz="2400" dirty="0" err="1"/>
              <a:t>tātou</a:t>
            </a:r>
            <a:r>
              <a:rPr lang="en-NZ" sz="2400" dirty="0"/>
              <a:t> </a:t>
            </a:r>
            <a:r>
              <a:rPr lang="en-NZ" sz="2400" dirty="0" err="1"/>
              <a:t>katoa</a:t>
            </a:r>
            <a:r>
              <a:rPr lang="en-NZ" sz="2400" dirty="0"/>
              <a:t> </a:t>
            </a:r>
          </a:p>
          <a:p>
            <a:r>
              <a:rPr lang="en-NZ" sz="2400" dirty="0"/>
              <a:t>Hui ē! </a:t>
            </a:r>
            <a:r>
              <a:rPr lang="en-NZ" sz="2400" dirty="0" err="1"/>
              <a:t>Tāiki</a:t>
            </a:r>
            <a:r>
              <a:rPr lang="en-NZ" sz="2400" dirty="0"/>
              <a:t> ē! </a:t>
            </a:r>
          </a:p>
          <a:p>
            <a:r>
              <a:rPr lang="en-NZ" sz="1600" dirty="0"/>
              <a:t>May peace be widespread </a:t>
            </a:r>
          </a:p>
          <a:p>
            <a:r>
              <a:rPr lang="en-NZ" sz="1600" dirty="0"/>
              <a:t>May the seas be like greenstone </a:t>
            </a:r>
          </a:p>
          <a:p>
            <a:r>
              <a:rPr lang="en-NZ" sz="1600" dirty="0"/>
              <a:t>A pathway for us all this day </a:t>
            </a:r>
          </a:p>
          <a:p>
            <a:r>
              <a:rPr lang="en-NZ" sz="1600" dirty="0"/>
              <a:t>Let us show respect for each other </a:t>
            </a:r>
          </a:p>
          <a:p>
            <a:r>
              <a:rPr lang="en-NZ" sz="1600" dirty="0"/>
              <a:t>For one another Bind us all together! </a:t>
            </a:r>
          </a:p>
        </p:txBody>
      </p:sp>
      <p:pic>
        <p:nvPicPr>
          <p:cNvPr id="1026" name="Picture 2" descr="Free Sunrise Vacations photo and picture">
            <a:extLst>
              <a:ext uri="{FF2B5EF4-FFF2-40B4-BE49-F238E27FC236}">
                <a16:creationId xmlns:a16="http://schemas.microsoft.com/office/drawing/2014/main" id="{3A61AD09-C2A9-2271-6C31-73146D717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0015" y="1414909"/>
            <a:ext cx="6411985" cy="426281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B88B1A5C-69F0-49DB-F976-23C2E88C30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75618" y="6095117"/>
            <a:ext cx="487363" cy="487363"/>
          </a:xfrm>
          <a:prstGeom prst="rect">
            <a:avLst/>
          </a:prstGeom>
        </p:spPr>
      </p:pic>
    </p:spTree>
    <p:extLst>
      <p:ext uri="{BB962C8B-B14F-4D97-AF65-F5344CB8AC3E}">
        <p14:creationId xmlns:p14="http://schemas.microsoft.com/office/powerpoint/2010/main" val="896358086"/>
      </p:ext>
    </p:extLst>
  </p:cSld>
  <p:clrMapOvr>
    <a:masterClrMapping/>
  </p:clrMapOvr>
  <mc:AlternateContent xmlns:mc="http://schemas.openxmlformats.org/markup-compatibility/2006" xmlns:p14="http://schemas.microsoft.com/office/powerpoint/2010/main">
    <mc:Choice Requires="p14">
      <p:transition spd="slow" p14:dur="2000" advClick="0" advTm="16880"/>
    </mc:Choice>
    <mc:Fallback xmlns="">
      <p:transition spd="slow" advClick="0" advTm="1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Hosting Workshops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468642"/>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Make your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a:t>
            </a:r>
            <a:r>
              <a:rPr kumimoji="0" lang="en-US" sz="2400" b="0" i="0" u="none" strike="noStrike" kern="1200" cap="none" spc="0" normalizeH="0" baseline="0" noProof="0" dirty="0">
                <a:ln>
                  <a:noFill/>
                </a:ln>
                <a:solidFill>
                  <a:prstClr val="black"/>
                </a:solidFill>
                <a:effectLst/>
                <a:uLnTx/>
                <a:uFillTx/>
                <a:latin typeface="Calibri"/>
                <a:ea typeface="+mn-ea"/>
                <a:cs typeface="+mn-cs"/>
              </a:rPr>
              <a:t> accessible at the day/time pre-arranged with the Education team. If held outside a session time, your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a:t>
            </a:r>
            <a:r>
              <a:rPr kumimoji="0" lang="en-US" sz="2400" b="0" i="0" u="none" strike="noStrike" kern="1200" cap="none" spc="0" normalizeH="0" baseline="0" noProof="0" dirty="0">
                <a:ln>
                  <a:noFill/>
                </a:ln>
                <a:solidFill>
                  <a:prstClr val="black"/>
                </a:solidFill>
                <a:effectLst/>
                <a:uLnTx/>
                <a:uFillTx/>
                <a:latin typeface="Calibri"/>
                <a:ea typeface="+mn-ea"/>
                <a:cs typeface="+mn-cs"/>
              </a:rPr>
              <a:t> needs to designate someone to open up/lock and relay any info.</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Provide the necessary equipment for the workshop tables, chairs. The facilitator may also require access to relevant books which should be available from your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centre’s</a:t>
            </a:r>
            <a:r>
              <a:rPr kumimoji="0" lang="en-US" sz="2400" b="0" i="0" u="none" strike="noStrike" kern="1200" cap="none" spc="0" normalizeH="0" baseline="0" noProof="0" dirty="0">
                <a:ln>
                  <a:noFill/>
                </a:ln>
                <a:solidFill>
                  <a:prstClr val="black"/>
                </a:solidFill>
                <a:effectLst/>
                <a:uLnTx/>
                <a:uFillTx/>
                <a:latin typeface="Calibri"/>
                <a:ea typeface="+mn-ea"/>
                <a:cs typeface="+mn-cs"/>
              </a:rPr>
              <a:t> library (i.e. </a:t>
            </a:r>
            <a:r>
              <a:rPr kumimoji="0" lang="en-US" sz="2400" b="0" i="1" u="none" strike="noStrike" kern="1200" cap="none" spc="0" normalizeH="0" baseline="0" noProof="0" dirty="0">
                <a:ln>
                  <a:noFill/>
                </a:ln>
                <a:solidFill>
                  <a:prstClr val="black"/>
                </a:solidFill>
                <a:effectLst/>
                <a:uLnTx/>
                <a:uFillTx/>
                <a:latin typeface="Calibri"/>
                <a:ea typeface="+mn-ea"/>
                <a:cs typeface="+mn-cs"/>
              </a:rPr>
              <a:t>Te Whāriki</a:t>
            </a:r>
            <a:r>
              <a:rPr kumimoji="0" lang="en-US" sz="2400" b="0" i="0" u="none" strike="noStrike" kern="1200" cap="none" spc="0" normalizeH="0" baseline="0" noProof="0" dirty="0">
                <a:ln>
                  <a:noFill/>
                </a:ln>
                <a:solidFill>
                  <a:prstClr val="black"/>
                </a:solidFill>
                <a:effectLst/>
                <a:uLnTx/>
                <a:uFillTx/>
                <a:latin typeface="Calibri"/>
                <a:ea typeface="+mn-ea"/>
                <a:cs typeface="+mn-cs"/>
              </a:rPr>
              <a:t>, Equipment for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Playcentres</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Have tea and coffee available.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If on session, provide adults to supervise any tamariki who are present to ensure their safety during the event. (Discuss capacity to do this in advance with Ed team)</a:t>
            </a:r>
          </a:p>
        </p:txBody>
      </p:sp>
      <p:pic>
        <p:nvPicPr>
          <p:cNvPr id="6" name="Recorded Sound">
            <a:hlinkClick r:id="" action="ppaction://media"/>
            <a:extLst>
              <a:ext uri="{FF2B5EF4-FFF2-40B4-BE49-F238E27FC236}">
                <a16:creationId xmlns:a16="http://schemas.microsoft.com/office/drawing/2014/main" id="{39E7FABA-E13C-B94C-6540-44DCA17C92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338799"/>
            <a:ext cx="487363" cy="487363"/>
          </a:xfrm>
          <a:prstGeom prst="rect">
            <a:avLst/>
          </a:prstGeom>
        </p:spPr>
      </p:pic>
    </p:spTree>
    <p:extLst>
      <p:ext uri="{BB962C8B-B14F-4D97-AF65-F5344CB8AC3E}">
        <p14:creationId xmlns:p14="http://schemas.microsoft.com/office/powerpoint/2010/main" val="1130119606"/>
      </p:ext>
    </p:extLst>
  </p:cSld>
  <p:clrMapOvr>
    <a:masterClrMapping/>
  </p:clrMapOvr>
  <mc:AlternateContent xmlns:mc="http://schemas.openxmlformats.org/markup-compatibility/2006" xmlns:p14="http://schemas.microsoft.com/office/powerpoint/2010/main">
    <mc:Choice Requires="p14">
      <p:transition spd="slow" p14:dur="2000" advClick="0" advTm="59216"/>
    </mc:Choice>
    <mc:Fallback xmlns="">
      <p:transition spd="slow" advClick="0" advTm="5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2" name="Rectangle 30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3" name="Rectangle 30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4" name="Rectangle 30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5" name="Rectangle 30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2" descr="https://www.playcentre.org.nz/wp-content/uploads/2019/11/FB-education-promo2-scaled.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 y="482727"/>
            <a:ext cx="11277600" cy="589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51815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94838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Creating a Place for Ūkaipōtanga</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579441"/>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PE1 Ūkaipōtanga – Let’s Play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Ūkaipōtanga is feeling a sense of belonging and grounding to where you are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PE1</a:t>
            </a:r>
            <a:r>
              <a:rPr kumimoji="0" lang="mi-NZ" sz="2800" b="0" i="0" u="none" strike="noStrike" kern="1200" cap="none" spc="0" normalizeH="0" noProof="0" dirty="0">
                <a:ln>
                  <a:noFill/>
                </a:ln>
                <a:solidFill>
                  <a:prstClr val="black"/>
                </a:solidFill>
                <a:effectLst/>
                <a:uLnTx/>
                <a:uFillTx/>
                <a:latin typeface="Calibri"/>
                <a:ea typeface="+mn-ea"/>
                <a:cs typeface="+mn-cs"/>
              </a:rPr>
              <a:t> helps whānau better understand how Playcentre works to create belonging; at the same time whānau need to feel that they belong to take the first step to sign up</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How do you create a senses of ūkaipōtanga for new whānau and introduce Playcentre Education?</a:t>
            </a:r>
            <a:endParaRPr kumimoji="0" lang="mi-NZ" sz="2800" b="0" i="0" u="none" strike="noStrike" kern="1200" cap="none" spc="0" normalizeH="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4133AEA6-FA78-8374-EF71-C04239DE4E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58600" y="6338799"/>
            <a:ext cx="487363" cy="487363"/>
          </a:xfrm>
          <a:prstGeom prst="rect">
            <a:avLst/>
          </a:prstGeom>
        </p:spPr>
      </p:pic>
    </p:spTree>
    <p:extLst>
      <p:ext uri="{BB962C8B-B14F-4D97-AF65-F5344CB8AC3E}">
        <p14:creationId xmlns:p14="http://schemas.microsoft.com/office/powerpoint/2010/main" val="1335374094"/>
      </p:ext>
    </p:extLst>
  </p:cSld>
  <p:clrMapOvr>
    <a:masterClrMapping/>
  </p:clrMapOvr>
  <mc:AlternateContent xmlns:mc="http://schemas.openxmlformats.org/markup-compatibility/2006" xmlns:p14="http://schemas.microsoft.com/office/powerpoint/2010/main">
    <mc:Choice Requires="p14">
      <p:transition spd="slow" p14:dur="2000" advClick="0" advTm="36079"/>
    </mc:Choice>
    <mc:Fallback xmlns="">
      <p:transition spd="slow" advClick="0" advTm="360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60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94838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Promoting the Benefits for Whānau &amp; Centres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57636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Understand how </a:t>
            </a:r>
            <a:r>
              <a:rPr lang="mi-NZ" sz="2800" dirty="0">
                <a:solidFill>
                  <a:prstClr val="black"/>
                </a:solidFill>
                <a:latin typeface="Calibri"/>
              </a:rPr>
              <a:t>tamariki</a:t>
            </a:r>
            <a:r>
              <a:rPr kumimoji="0" lang="mi-NZ" sz="2800" b="0" i="0" u="none" strike="noStrike" kern="1200" cap="none" spc="0" normalizeH="0" baseline="0" noProof="0" dirty="0">
                <a:ln>
                  <a:noFill/>
                </a:ln>
                <a:solidFill>
                  <a:prstClr val="black"/>
                </a:solidFill>
                <a:effectLst/>
                <a:uLnTx/>
                <a:uFillTx/>
                <a:latin typeface="Calibri"/>
                <a:ea typeface="+mn-ea"/>
                <a:cs typeface="+mn-cs"/>
              </a:rPr>
              <a:t> learn and develop</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Build strong relationships </a:t>
            </a:r>
            <a:r>
              <a:rPr lang="mi-NZ" sz="2800" dirty="0">
                <a:solidFill>
                  <a:prstClr val="black"/>
                </a:solidFill>
                <a:latin typeface="Calibri"/>
              </a:rPr>
              <a:t>as skilled parents and kaiako </a:t>
            </a:r>
            <a:r>
              <a:rPr lang="mi-NZ" sz="2800" i="1" dirty="0">
                <a:solidFill>
                  <a:prstClr val="black"/>
                </a:solidFill>
                <a:latin typeface="Calibri"/>
              </a:rPr>
              <a:t>educators</a:t>
            </a:r>
            <a:endParaRPr kumimoji="0" lang="mi-NZ" sz="2800" b="0" i="1"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Place for participants to learn and share ideas &amp; strategies </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Develop skills and confidence to contribute to </a:t>
            </a:r>
            <a:r>
              <a:rPr lang="mi-NZ" sz="2800" dirty="0">
                <a:solidFill>
                  <a:prstClr val="black"/>
                </a:solidFill>
                <a:latin typeface="Calibri"/>
              </a:rPr>
              <a:t>quality sessions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Support centre licensing (funding)</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Strengthen inclusive practice and diversity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FREE </a:t>
            </a:r>
            <a:r>
              <a:rPr lang="mi-NZ" sz="2800" dirty="0">
                <a:solidFill>
                  <a:prstClr val="black"/>
                </a:solidFill>
                <a:latin typeface="Calibri"/>
              </a:rPr>
              <a:t>qualification (worth $1500-2000) recognised nationally</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DD2AED99-0A93-CBCF-8A4D-467D33AF55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58600" y="6338799"/>
            <a:ext cx="487363" cy="487363"/>
          </a:xfrm>
          <a:prstGeom prst="rect">
            <a:avLst/>
          </a:prstGeom>
        </p:spPr>
      </p:pic>
    </p:spTree>
    <p:extLst>
      <p:ext uri="{BB962C8B-B14F-4D97-AF65-F5344CB8AC3E}">
        <p14:creationId xmlns:p14="http://schemas.microsoft.com/office/powerpoint/2010/main" val="1958621532"/>
      </p:ext>
    </p:extLst>
  </p:cSld>
  <p:clrMapOvr>
    <a:masterClrMapping/>
  </p:clrMapOvr>
  <mc:AlternateContent xmlns:mc="http://schemas.openxmlformats.org/markup-compatibility/2006" xmlns:p14="http://schemas.microsoft.com/office/powerpoint/2010/main">
    <mc:Choice Requires="p14">
      <p:transition spd="slow" p14:dur="2000" advClick="0" advTm="52789"/>
    </mc:Choice>
    <mc:Fallback xmlns="">
      <p:transition spd="slow" advClick="0" advTm="527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27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Promoting Education</a:t>
            </a:r>
          </a:p>
        </p:txBody>
      </p:sp>
      <p:sp>
        <p:nvSpPr>
          <p:cNvPr id="3" name="TextBox 2">
            <a:extLst>
              <a:ext uri="{FF2B5EF4-FFF2-40B4-BE49-F238E27FC236}">
                <a16:creationId xmlns:a16="http://schemas.microsoft.com/office/drawing/2014/main" id="{EDB9A1EA-D987-9FAA-813A-775C8212870C}"/>
              </a:ext>
            </a:extLst>
          </p:cNvPr>
          <p:cNvSpPr txBox="1"/>
          <p:nvPr/>
        </p:nvSpPr>
        <p:spPr>
          <a:xfrm>
            <a:off x="580194" y="1759731"/>
            <a:ext cx="8001832" cy="2677656"/>
          </a:xfrm>
          <a:prstGeom prst="rect">
            <a:avLst/>
          </a:prstGeom>
          <a:noFill/>
        </p:spPr>
        <p:txBody>
          <a:bodyPr wrap="square" rtlCol="0">
            <a:spAutoFit/>
          </a:bodyPr>
          <a:lstStyle/>
          <a:p>
            <a:pPr marL="571500" indent="-571500">
              <a:buFont typeface="Arial" panose="020B0604020202020204" pitchFamily="34" charset="0"/>
              <a:buChar char="•"/>
            </a:pPr>
            <a:r>
              <a:rPr lang="en-US" sz="2800" b="1" dirty="0"/>
              <a:t>Share your passion </a:t>
            </a:r>
            <a:r>
              <a:rPr lang="en-US" sz="2800" dirty="0"/>
              <a:t>for education – share light bulb moments</a:t>
            </a:r>
          </a:p>
          <a:p>
            <a:pPr marL="571500" indent="-571500">
              <a:buFont typeface="Arial" panose="020B0604020202020204" pitchFamily="34" charset="0"/>
              <a:buChar char="•"/>
            </a:pPr>
            <a:r>
              <a:rPr lang="en-US" sz="2800" b="1" dirty="0"/>
              <a:t>Connect with other </a:t>
            </a:r>
            <a:r>
              <a:rPr lang="en-US" sz="2800" b="1" dirty="0" err="1"/>
              <a:t>centres</a:t>
            </a:r>
            <a:r>
              <a:rPr lang="en-US" sz="2800" b="1" dirty="0"/>
              <a:t> </a:t>
            </a:r>
            <a:r>
              <a:rPr lang="en-US" sz="2800" dirty="0"/>
              <a:t>in your cluster to </a:t>
            </a:r>
            <a:r>
              <a:rPr lang="en-US" sz="2800" dirty="0" err="1"/>
              <a:t>organise</a:t>
            </a:r>
            <a:r>
              <a:rPr lang="en-US" sz="2800" dirty="0"/>
              <a:t> workshops</a:t>
            </a:r>
          </a:p>
          <a:p>
            <a:pPr marL="571500" indent="-571500">
              <a:buFont typeface="Arial" panose="020B0604020202020204" pitchFamily="34" charset="0"/>
              <a:buChar char="•"/>
            </a:pPr>
            <a:r>
              <a:rPr lang="en-US" sz="2800" b="1" dirty="0"/>
              <a:t>Communicate education benefits </a:t>
            </a:r>
            <a:r>
              <a:rPr lang="en-US" sz="2800" dirty="0"/>
              <a:t>for caregivers, tamariki and the </a:t>
            </a:r>
            <a:r>
              <a:rPr lang="en-US" sz="2800" dirty="0" err="1"/>
              <a:t>centre</a:t>
            </a:r>
            <a:endParaRPr lang="en-US" sz="2800" dirty="0"/>
          </a:p>
        </p:txBody>
      </p:sp>
      <p:pic>
        <p:nvPicPr>
          <p:cNvPr id="11" name="Picture 10">
            <a:extLst>
              <a:ext uri="{FF2B5EF4-FFF2-40B4-BE49-F238E27FC236}">
                <a16:creationId xmlns:a16="http://schemas.microsoft.com/office/drawing/2014/main" id="{979C82F1-9A8C-C3D9-5596-D46E2714C70C}"/>
              </a:ext>
            </a:extLst>
          </p:cNvPr>
          <p:cNvPicPr>
            <a:picLocks noChangeAspect="1"/>
          </p:cNvPicPr>
          <p:nvPr/>
        </p:nvPicPr>
        <p:blipFill>
          <a:blip r:embed="rId6"/>
          <a:stretch>
            <a:fillRect/>
          </a:stretch>
        </p:blipFill>
        <p:spPr>
          <a:xfrm>
            <a:off x="6175324" y="1272078"/>
            <a:ext cx="6016676" cy="4648076"/>
          </a:xfrm>
          <a:prstGeom prst="rect">
            <a:avLst/>
          </a:prstGeom>
        </p:spPr>
      </p:pic>
      <p:pic>
        <p:nvPicPr>
          <p:cNvPr id="6" name="Recorded Sound">
            <a:hlinkClick r:id="" action="ppaction://media"/>
            <a:extLst>
              <a:ext uri="{FF2B5EF4-FFF2-40B4-BE49-F238E27FC236}">
                <a16:creationId xmlns:a16="http://schemas.microsoft.com/office/drawing/2014/main" id="{9FEDB77C-8F54-8D8E-5259-BC0D1FEB63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8402" y="6338799"/>
            <a:ext cx="487363" cy="487363"/>
          </a:xfrm>
          <a:prstGeom prst="rect">
            <a:avLst/>
          </a:prstGeom>
        </p:spPr>
      </p:pic>
    </p:spTree>
    <p:extLst>
      <p:ext uri="{BB962C8B-B14F-4D97-AF65-F5344CB8AC3E}">
        <p14:creationId xmlns:p14="http://schemas.microsoft.com/office/powerpoint/2010/main" val="3548226915"/>
      </p:ext>
    </p:extLst>
  </p:cSld>
  <p:clrMapOvr>
    <a:masterClrMapping/>
  </p:clrMapOvr>
  <mc:AlternateContent xmlns:mc="http://schemas.openxmlformats.org/markup-compatibility/2006" xmlns:p14="http://schemas.microsoft.com/office/powerpoint/2010/main">
    <mc:Choice Requires="p14">
      <p:transition spd="slow" p14:dur="2000" advClick="0" advTm="25194"/>
    </mc:Choice>
    <mc:Fallback xmlns="">
      <p:transition spd="slow" advClick="0" advTm="25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Supporting Education</a:t>
            </a:r>
          </a:p>
        </p:txBody>
      </p:sp>
      <p:sp>
        <p:nvSpPr>
          <p:cNvPr id="3" name="TextBox 2">
            <a:extLst>
              <a:ext uri="{FF2B5EF4-FFF2-40B4-BE49-F238E27FC236}">
                <a16:creationId xmlns:a16="http://schemas.microsoft.com/office/drawing/2014/main" id="{EDB9A1EA-D987-9FAA-813A-775C8212870C}"/>
              </a:ext>
            </a:extLst>
          </p:cNvPr>
          <p:cNvSpPr txBox="1"/>
          <p:nvPr/>
        </p:nvSpPr>
        <p:spPr>
          <a:xfrm>
            <a:off x="580194" y="1759731"/>
            <a:ext cx="8001832" cy="3108543"/>
          </a:xfrm>
          <a:prstGeom prst="rect">
            <a:avLst/>
          </a:prstGeom>
          <a:noFill/>
        </p:spPr>
        <p:txBody>
          <a:bodyPr wrap="square" rtlCol="0">
            <a:spAutoFit/>
          </a:bodyPr>
          <a:lstStyle/>
          <a:p>
            <a:pPr marL="571500" indent="-571500">
              <a:buFont typeface="Arial" panose="020B0604020202020204" pitchFamily="34" charset="0"/>
              <a:buChar char="•"/>
            </a:pPr>
            <a:r>
              <a:rPr lang="en-US" sz="2800" b="1" dirty="0"/>
              <a:t>Encourage members to </a:t>
            </a:r>
            <a:r>
              <a:rPr lang="en-US" sz="2800" b="1" dirty="0" err="1"/>
              <a:t>enrol</a:t>
            </a:r>
            <a:r>
              <a:rPr lang="en-US" sz="2800" b="1" dirty="0"/>
              <a:t> </a:t>
            </a:r>
            <a:r>
              <a:rPr lang="en-US" sz="2800" dirty="0"/>
              <a:t>in the </a:t>
            </a:r>
            <a:r>
              <a:rPr lang="en-US" sz="2800" dirty="0" err="1"/>
              <a:t>programme</a:t>
            </a:r>
            <a:r>
              <a:rPr lang="en-US" sz="2800" dirty="0"/>
              <a:t> and </a:t>
            </a:r>
            <a:r>
              <a:rPr lang="en-US" sz="2800" b="1" dirty="0"/>
              <a:t>check in regularly </a:t>
            </a:r>
            <a:r>
              <a:rPr lang="en-US" sz="2800" dirty="0"/>
              <a:t>about their progress</a:t>
            </a:r>
          </a:p>
          <a:p>
            <a:pPr marL="571500" indent="-571500">
              <a:buFont typeface="Arial" panose="020B0604020202020204" pitchFamily="34" charset="0"/>
              <a:buChar char="•"/>
            </a:pPr>
            <a:r>
              <a:rPr lang="en-US" sz="2800" b="1" dirty="0"/>
              <a:t>Support members to complete assessments </a:t>
            </a:r>
            <a:r>
              <a:rPr lang="en-US" sz="2800" dirty="0" err="1"/>
              <a:t>e.g</a:t>
            </a:r>
            <a:r>
              <a:rPr lang="en-US" sz="2800" dirty="0"/>
              <a:t> cover office holder roles or give them time on session to do observations</a:t>
            </a:r>
          </a:p>
          <a:p>
            <a:pPr marL="571500" indent="-571500">
              <a:buFont typeface="Arial" panose="020B0604020202020204" pitchFamily="34" charset="0"/>
              <a:buChar char="•"/>
            </a:pPr>
            <a:r>
              <a:rPr lang="en-US" sz="2800" b="1" dirty="0" err="1"/>
              <a:t>Organise</a:t>
            </a:r>
            <a:r>
              <a:rPr lang="en-US" sz="2800" b="1" dirty="0"/>
              <a:t> write up sessions </a:t>
            </a:r>
            <a:r>
              <a:rPr lang="en-US" sz="2800" dirty="0"/>
              <a:t>with food, </a:t>
            </a:r>
            <a:br>
              <a:rPr lang="en-US" sz="2800" dirty="0"/>
            </a:br>
            <a:r>
              <a:rPr lang="en-US" sz="2800" dirty="0"/>
              <a:t>time for discussion and to write up assessments</a:t>
            </a:r>
          </a:p>
        </p:txBody>
      </p:sp>
      <p:pic>
        <p:nvPicPr>
          <p:cNvPr id="6" name="Picture 5">
            <a:extLst>
              <a:ext uri="{FF2B5EF4-FFF2-40B4-BE49-F238E27FC236}">
                <a16:creationId xmlns:a16="http://schemas.microsoft.com/office/drawing/2014/main" id="{AF6BB83A-967F-8A9F-0469-7ABF1EA7AC39}"/>
              </a:ext>
            </a:extLst>
          </p:cNvPr>
          <p:cNvPicPr>
            <a:picLocks noChangeAspect="1"/>
          </p:cNvPicPr>
          <p:nvPr/>
        </p:nvPicPr>
        <p:blipFill>
          <a:blip r:embed="rId6"/>
          <a:stretch>
            <a:fillRect/>
          </a:stretch>
        </p:blipFill>
        <p:spPr>
          <a:xfrm>
            <a:off x="8340616" y="1727391"/>
            <a:ext cx="3518009" cy="3518009"/>
          </a:xfrm>
          <a:prstGeom prst="rect">
            <a:avLst/>
          </a:prstGeom>
        </p:spPr>
      </p:pic>
      <p:pic>
        <p:nvPicPr>
          <p:cNvPr id="10" name="Recorded Sound">
            <a:hlinkClick r:id="" action="ppaction://media"/>
            <a:extLst>
              <a:ext uri="{FF2B5EF4-FFF2-40B4-BE49-F238E27FC236}">
                <a16:creationId xmlns:a16="http://schemas.microsoft.com/office/drawing/2014/main" id="{24682B78-03E8-FFA8-640E-B459A62A1B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4637" y="6344820"/>
            <a:ext cx="487363" cy="487363"/>
          </a:xfrm>
          <a:prstGeom prst="rect">
            <a:avLst/>
          </a:prstGeom>
        </p:spPr>
      </p:pic>
    </p:spTree>
    <p:extLst>
      <p:ext uri="{BB962C8B-B14F-4D97-AF65-F5344CB8AC3E}">
        <p14:creationId xmlns:p14="http://schemas.microsoft.com/office/powerpoint/2010/main" val="1557518162"/>
      </p:ext>
    </p:extLst>
  </p:cSld>
  <p:clrMapOvr>
    <a:masterClrMapping/>
  </p:clrMapOvr>
  <mc:AlternateContent xmlns:mc="http://schemas.openxmlformats.org/markup-compatibility/2006" xmlns:p14="http://schemas.microsoft.com/office/powerpoint/2010/main">
    <mc:Choice Requires="p14">
      <p:transition spd="slow" p14:dur="2000" advClick="0" advTm="39311"/>
    </mc:Choice>
    <mc:Fallback xmlns="">
      <p:transition spd="slow" advClick="0" advTm="39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1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41498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Website – Public Area and Members Area</a:t>
            </a:r>
          </a:p>
        </p:txBody>
      </p:sp>
      <p:pic>
        <p:nvPicPr>
          <p:cNvPr id="10" name="Picture 9">
            <a:extLst>
              <a:ext uri="{FF2B5EF4-FFF2-40B4-BE49-F238E27FC236}">
                <a16:creationId xmlns:a16="http://schemas.microsoft.com/office/drawing/2014/main" id="{0407E5A7-826B-553D-5135-43EAACFEE7D0}"/>
              </a:ext>
            </a:extLst>
          </p:cNvPr>
          <p:cNvPicPr>
            <a:picLocks noChangeAspect="1"/>
          </p:cNvPicPr>
          <p:nvPr/>
        </p:nvPicPr>
        <p:blipFill rotWithShape="1">
          <a:blip r:embed="rId4"/>
          <a:srcRect l="9531" t="9182" r="42594" b="45229"/>
          <a:stretch/>
        </p:blipFill>
        <p:spPr>
          <a:xfrm>
            <a:off x="552449" y="1585270"/>
            <a:ext cx="9892167" cy="5102370"/>
          </a:xfrm>
          <a:prstGeom prst="rect">
            <a:avLst/>
          </a:prstGeom>
        </p:spPr>
      </p:pic>
      <p:sp>
        <p:nvSpPr>
          <p:cNvPr id="13" name="Arrow: Down 12">
            <a:extLst>
              <a:ext uri="{FF2B5EF4-FFF2-40B4-BE49-F238E27FC236}">
                <a16:creationId xmlns:a16="http://schemas.microsoft.com/office/drawing/2014/main" id="{D2B06EA1-4CDB-B100-673D-C4C777C0A5C2}"/>
              </a:ext>
            </a:extLst>
          </p:cNvPr>
          <p:cNvSpPr/>
          <p:nvPr/>
        </p:nvSpPr>
        <p:spPr>
          <a:xfrm rot="1823956">
            <a:off x="4979847" y="2220458"/>
            <a:ext cx="381000" cy="6477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Arrow: Down 13">
            <a:extLst>
              <a:ext uri="{FF2B5EF4-FFF2-40B4-BE49-F238E27FC236}">
                <a16:creationId xmlns:a16="http://schemas.microsoft.com/office/drawing/2014/main" id="{F7E8F172-F1B6-E39C-12A6-396AF1BA4F85}"/>
              </a:ext>
            </a:extLst>
          </p:cNvPr>
          <p:cNvSpPr/>
          <p:nvPr/>
        </p:nvSpPr>
        <p:spPr>
          <a:xfrm rot="12658296">
            <a:off x="6347987" y="3812604"/>
            <a:ext cx="381000" cy="6477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Recorded Sound">
            <a:hlinkClick r:id="" action="ppaction://media"/>
            <a:extLst>
              <a:ext uri="{FF2B5EF4-FFF2-40B4-BE49-F238E27FC236}">
                <a16:creationId xmlns:a16="http://schemas.microsoft.com/office/drawing/2014/main" id="{4C7E0DE3-2EA4-2C34-D852-F08FD8F6E3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1081" y="6363979"/>
            <a:ext cx="487363" cy="487363"/>
          </a:xfrm>
          <a:prstGeom prst="rect">
            <a:avLst/>
          </a:prstGeom>
        </p:spPr>
      </p:pic>
    </p:spTree>
    <p:extLst>
      <p:ext uri="{BB962C8B-B14F-4D97-AF65-F5344CB8AC3E}">
        <p14:creationId xmlns:p14="http://schemas.microsoft.com/office/powerpoint/2010/main" val="14482887"/>
      </p:ext>
    </p:extLst>
  </p:cSld>
  <p:clrMapOvr>
    <a:masterClrMapping/>
  </p:clrMapOvr>
  <mc:AlternateContent xmlns:mc="http://schemas.openxmlformats.org/markup-compatibility/2006" xmlns:p14="http://schemas.microsoft.com/office/powerpoint/2010/main">
    <mc:Choice Requires="p14">
      <p:transition spd="slow" p14:dur="2000" advClick="0" advTm="35520"/>
    </mc:Choice>
    <mc:Fallback xmlns="">
      <p:transition spd="slow" advClick="0" advTm="3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Receiving and Celebrating Awards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472775" cy="3416320"/>
          </a:xfrm>
          <a:prstGeom prst="rect">
            <a:avLst/>
          </a:prstGeom>
          <a:noFill/>
        </p:spPr>
        <p:txBody>
          <a:bodyPr wrap="square" rtlCol="0">
            <a:spAutoFit/>
          </a:bodyPr>
          <a:lstStyle/>
          <a:p>
            <a:pPr marL="285750" indent="-285750">
              <a:buFont typeface="Arial" panose="020B0604020202020204" pitchFamily="34" charset="0"/>
              <a:buChar char="•"/>
            </a:pPr>
            <a:r>
              <a:rPr lang="en-NZ" sz="2400" dirty="0"/>
              <a:t>Centres are notified by email when members are </a:t>
            </a:r>
            <a:br>
              <a:rPr lang="en-NZ" sz="2400" dirty="0"/>
            </a:br>
            <a:r>
              <a:rPr lang="en-NZ" sz="2400" dirty="0"/>
              <a:t>awarded PIA, PEA, PPTBA and L4 certificates</a:t>
            </a:r>
          </a:p>
          <a:p>
            <a:pPr marL="285750" indent="-285750">
              <a:buFont typeface="Arial" panose="020B0604020202020204" pitchFamily="34" charset="0"/>
              <a:buChar char="•"/>
            </a:pPr>
            <a:r>
              <a:rPr lang="en-NZ" sz="2400" dirty="0"/>
              <a:t>PIA, PEA, PPTBA certificates are sent to centres via post or </a:t>
            </a:r>
            <a:br>
              <a:rPr lang="en-NZ" sz="2400" dirty="0"/>
            </a:br>
            <a:r>
              <a:rPr lang="en-NZ" sz="2400" dirty="0"/>
              <a:t>via Centre Advisors</a:t>
            </a:r>
          </a:p>
          <a:p>
            <a:pPr marL="285750" indent="-285750">
              <a:buFont typeface="Arial" panose="020B0604020202020204" pitchFamily="34" charset="0"/>
              <a:buChar char="•"/>
            </a:pPr>
            <a:r>
              <a:rPr lang="en-NZ" sz="2400" dirty="0"/>
              <a:t>Level 4 certificates posted directly to ākonga</a:t>
            </a:r>
          </a:p>
          <a:p>
            <a:pPr marL="285750" indent="-285750">
              <a:buFont typeface="Arial" panose="020B0604020202020204" pitchFamily="34" charset="0"/>
              <a:buChar char="•"/>
            </a:pPr>
            <a:endParaRPr lang="en-NZ" sz="2400" dirty="0"/>
          </a:p>
          <a:p>
            <a:pPr marL="285750" indent="-285750">
              <a:buFont typeface="Arial" panose="020B0604020202020204" pitchFamily="34" charset="0"/>
              <a:buChar char="•"/>
            </a:pPr>
            <a:r>
              <a:rPr lang="en-NZ" sz="2400" dirty="0"/>
              <a:t>Celebrate awards at centre hui or a special event</a:t>
            </a:r>
          </a:p>
          <a:p>
            <a:pPr marL="285750" indent="-285750">
              <a:buFont typeface="Arial" panose="020B0604020202020204" pitchFamily="34" charset="0"/>
              <a:buChar char="•"/>
            </a:pPr>
            <a:r>
              <a:rPr lang="en-NZ" sz="2400" dirty="0"/>
              <a:t>Offer small perks for achieving awards </a:t>
            </a:r>
            <a:r>
              <a:rPr lang="en-NZ" sz="2400" dirty="0" err="1"/>
              <a:t>eg</a:t>
            </a:r>
            <a:r>
              <a:rPr lang="en-NZ" sz="2400" dirty="0"/>
              <a:t> a book, play resource, kai</a:t>
            </a:r>
          </a:p>
          <a:p>
            <a:pPr marL="285750" indent="-285750">
              <a:buFont typeface="Arial" panose="020B0604020202020204" pitchFamily="34" charset="0"/>
              <a:buChar char="•"/>
            </a:pPr>
            <a:r>
              <a:rPr lang="en-NZ" sz="2400" dirty="0"/>
              <a:t>Some centres have a wall to celebrate award and certificate graduates</a:t>
            </a:r>
          </a:p>
        </p:txBody>
      </p:sp>
      <p:pic>
        <p:nvPicPr>
          <p:cNvPr id="10" name="Picture 9">
            <a:extLst>
              <a:ext uri="{FF2B5EF4-FFF2-40B4-BE49-F238E27FC236}">
                <a16:creationId xmlns:a16="http://schemas.microsoft.com/office/drawing/2014/main" id="{59492EDE-1112-FCCA-4A51-E19D657812AC}"/>
              </a:ext>
            </a:extLst>
          </p:cNvPr>
          <p:cNvPicPr>
            <a:picLocks noChangeAspect="1"/>
          </p:cNvPicPr>
          <p:nvPr/>
        </p:nvPicPr>
        <p:blipFill>
          <a:blip r:embed="rId6"/>
          <a:stretch>
            <a:fillRect/>
          </a:stretch>
        </p:blipFill>
        <p:spPr>
          <a:xfrm>
            <a:off x="9475201" y="1544679"/>
            <a:ext cx="1705414" cy="2965938"/>
          </a:xfrm>
          <a:prstGeom prst="rect">
            <a:avLst/>
          </a:prstGeom>
        </p:spPr>
      </p:pic>
      <p:pic>
        <p:nvPicPr>
          <p:cNvPr id="6" name="Recorded Sound">
            <a:hlinkClick r:id="" action="ppaction://media"/>
            <a:extLst>
              <a:ext uri="{FF2B5EF4-FFF2-40B4-BE49-F238E27FC236}">
                <a16:creationId xmlns:a16="http://schemas.microsoft.com/office/drawing/2014/main" id="{78E1FA26-BBC4-3535-97A6-B790F95A5E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4637" y="6338799"/>
            <a:ext cx="487363" cy="487363"/>
          </a:xfrm>
          <a:prstGeom prst="rect">
            <a:avLst/>
          </a:prstGeom>
        </p:spPr>
      </p:pic>
    </p:spTree>
    <p:extLst>
      <p:ext uri="{BB962C8B-B14F-4D97-AF65-F5344CB8AC3E}">
        <p14:creationId xmlns:p14="http://schemas.microsoft.com/office/powerpoint/2010/main" val="3728612012"/>
      </p:ext>
    </p:extLst>
  </p:cSld>
  <p:clrMapOvr>
    <a:masterClrMapping/>
  </p:clrMapOvr>
  <mc:AlternateContent xmlns:mc="http://schemas.openxmlformats.org/markup-compatibility/2006" xmlns:p14="http://schemas.microsoft.com/office/powerpoint/2010/main">
    <mc:Choice Requires="p14">
      <p:transition spd="slow" p14:dur="2000" advClick="0" advTm="75194"/>
    </mc:Choice>
    <mc:Fallback xmlns="">
      <p:transition spd="slow" advClick="0" advTm="75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1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RPL and Other ECE Qualifications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413242"/>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To learn more about recognition of prior learning (RPL), contact an Education Student Support Coordinator prior or at enrolment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Peopl</a:t>
            </a:r>
            <a:r>
              <a:rPr lang="en-US" sz="2400" dirty="0">
                <a:solidFill>
                  <a:prstClr val="black"/>
                </a:solidFill>
                <a:latin typeface="Calibri"/>
              </a:rPr>
              <a:t>e holding an </a:t>
            </a:r>
            <a:r>
              <a:rPr kumimoji="0" lang="en-US" sz="2400" b="0" i="0" u="none" strike="noStrike" kern="1200" cap="none" spc="0" normalizeH="0" baseline="0" noProof="0" dirty="0">
                <a:ln>
                  <a:noFill/>
                </a:ln>
                <a:solidFill>
                  <a:prstClr val="black"/>
                </a:solidFill>
                <a:effectLst/>
                <a:uLnTx/>
                <a:uFillTx/>
                <a:latin typeface="Calibri"/>
                <a:ea typeface="+mn-ea"/>
                <a:cs typeface="+mn-cs"/>
              </a:rPr>
              <a:t>ECE qualification Level 4 or above cannot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enrol</a:t>
            </a:r>
            <a:r>
              <a:rPr kumimoji="0" lang="en-US" sz="2400" b="0" i="0" u="none" strike="noStrike" kern="1200" cap="none" spc="0" normalizeH="0" baseline="0" noProof="0" dirty="0">
                <a:ln>
                  <a:noFill/>
                </a:ln>
                <a:solidFill>
                  <a:prstClr val="black"/>
                </a:solidFill>
                <a:effectLst/>
                <a:uLnTx/>
                <a:uFillTx/>
                <a:latin typeface="Calibri"/>
                <a:ea typeface="+mn-ea"/>
                <a:cs typeface="+mn-cs"/>
              </a:rPr>
              <a:t> in the certificate, however can be utilized as Person Responsible (PR) for licensing Playcentre sessions. </a:t>
            </a:r>
          </a:p>
          <a:p>
            <a:pPr marL="685800" lvl="1" indent="-228600">
              <a:lnSpc>
                <a:spcPct val="90000"/>
              </a:lnSpc>
              <a:spcBef>
                <a:spcPts val="1000"/>
              </a:spcBef>
              <a:buFont typeface="Arial"/>
              <a:buChar char="•"/>
              <a:defRPr/>
            </a:pPr>
            <a:r>
              <a:rPr lang="en-US" sz="2000" dirty="0">
                <a:solidFill>
                  <a:prstClr val="black"/>
                </a:solidFill>
                <a:latin typeface="Calibri"/>
              </a:rPr>
              <a:t>C</a:t>
            </a:r>
            <a:r>
              <a:rPr kumimoji="0" lang="en-US" sz="2000" b="0" i="0" u="none" strike="noStrike" kern="1200" cap="none" spc="0" normalizeH="0" baseline="0" noProof="0" dirty="0">
                <a:ln>
                  <a:noFill/>
                </a:ln>
                <a:solidFill>
                  <a:prstClr val="black"/>
                </a:solidFill>
                <a:effectLst/>
                <a:uLnTx/>
                <a:uFillTx/>
                <a:latin typeface="Calibri"/>
                <a:ea typeface="+mn-ea"/>
                <a:cs typeface="+mn-cs"/>
              </a:rPr>
              <a:t>heck the </a:t>
            </a:r>
            <a:r>
              <a:rPr kumimoji="0" lang="pl-PL" sz="2000" b="0" i="0" u="none" strike="noStrike" kern="1200" cap="none" spc="0" normalizeH="0" baseline="0" noProof="0" dirty="0">
                <a:ln>
                  <a:noFill/>
                </a:ln>
                <a:solidFill>
                  <a:prstClr val="black"/>
                </a:solidFill>
                <a:effectLst/>
                <a:uLnTx/>
                <a:uFillTx/>
                <a:latin typeface="Calibri"/>
                <a:ea typeface="+mn-ea"/>
                <a:cs typeface="+mn-cs"/>
                <a:hlinkClick r:id="rId6"/>
              </a:rPr>
              <a:t>2022-go4611.pdf (gazette.govt.nz)</a:t>
            </a:r>
            <a:r>
              <a:rPr kumimoji="0" lang="en-NZ" sz="2000" b="0"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NZ" sz="2000" b="0" i="0" u="none" strike="noStrike" kern="1200" cap="none" spc="0" normalizeH="0" baseline="0" noProof="0" dirty="0">
                <a:ln>
                  <a:noFill/>
                </a:ln>
                <a:solidFill>
                  <a:prstClr val="black"/>
                </a:solidFill>
                <a:effectLst/>
                <a:uLnTx/>
                <a:uFillTx/>
                <a:latin typeface="Calibri"/>
                <a:ea typeface="+mn-ea"/>
                <a:cs typeface="+mn-cs"/>
              </a:rPr>
              <a:t>for accepted qualifications to be </a:t>
            </a:r>
            <a:r>
              <a:rPr kumimoji="0" lang="mi-NZ" sz="2000" b="0" i="0" u="none" strike="noStrike" kern="1200" cap="none" spc="0" normalizeH="0" baseline="0" noProof="0" dirty="0">
                <a:ln>
                  <a:noFill/>
                </a:ln>
                <a:solidFill>
                  <a:prstClr val="black"/>
                </a:solidFill>
                <a:effectLst/>
                <a:uLnTx/>
                <a:uFillTx/>
                <a:latin typeface="Calibri"/>
                <a:ea typeface="+mn-ea"/>
                <a:cs typeface="+mn-cs"/>
              </a:rPr>
              <a:t>PR</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International ECE qualifications that have been assessed through NZQA,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rPr>
              <a:t>as being equivalent to NZ ECE qualifications listed on the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Arial Unicode MS"/>
                <a:cs typeface="+mn-cs"/>
              </a:rPr>
              <a:t>gazetted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rPr>
              <a:t> list of qualifications, are considered for person responsible.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C2F50718-D8EF-D3FE-F83E-4B89D87A1E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95893" y="6338799"/>
            <a:ext cx="487363" cy="487363"/>
          </a:xfrm>
          <a:prstGeom prst="rect">
            <a:avLst/>
          </a:prstGeom>
        </p:spPr>
      </p:pic>
    </p:spTree>
    <p:extLst>
      <p:ext uri="{BB962C8B-B14F-4D97-AF65-F5344CB8AC3E}">
        <p14:creationId xmlns:p14="http://schemas.microsoft.com/office/powerpoint/2010/main" val="2497494425"/>
      </p:ext>
    </p:extLst>
  </p:cSld>
  <p:clrMapOvr>
    <a:masterClrMapping/>
  </p:clrMapOvr>
  <mc:AlternateContent xmlns:mc="http://schemas.openxmlformats.org/markup-compatibility/2006" xmlns:p14="http://schemas.microsoft.com/office/powerpoint/2010/main">
    <mc:Choice Requires="p14">
      <p:transition spd="slow" p14:dur="2000" advClick="0" advTm="40701"/>
    </mc:Choice>
    <mc:Fallback xmlns="">
      <p:transition spd="slow" advClick="0" advTm="40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Primary Teaching Qualifications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908762"/>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Primary teachers can RPL into the L4 certificate</a:t>
            </a:r>
          </a:p>
          <a:p>
            <a:pPr marL="228600" lvl="0" indent="-228600">
              <a:lnSpc>
                <a:spcPct val="90000"/>
              </a:lnSpc>
              <a:spcBef>
                <a:spcPts val="1000"/>
              </a:spcBef>
              <a:buFont typeface="Arial"/>
              <a:buChar char="•"/>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On completion of the Playcentre </a:t>
            </a:r>
            <a:r>
              <a:rPr lang="mi-NZ" sz="2800" dirty="0">
                <a:solidFill>
                  <a:prstClr val="black"/>
                </a:solidFill>
              </a:rPr>
              <a:t>Primary Teacher </a:t>
            </a:r>
            <a:r>
              <a:rPr kumimoji="0" lang="mi-NZ" sz="2800" b="0" i="0" u="none" strike="noStrike" kern="1200" cap="none" spc="0" normalizeH="0" baseline="0" noProof="0" dirty="0">
                <a:ln>
                  <a:noFill/>
                </a:ln>
                <a:solidFill>
                  <a:prstClr val="black"/>
                </a:solidFill>
                <a:effectLst/>
                <a:uLnTx/>
                <a:uFillTx/>
                <a:latin typeface="Calibri"/>
                <a:ea typeface="+mn-ea"/>
                <a:cs typeface="+mn-cs"/>
              </a:rPr>
              <a:t>Bridging Award, they are recognised as Person Responsible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Bridging award includes:</a:t>
            </a:r>
          </a:p>
          <a:p>
            <a:pPr marL="685800" lvl="1" indent="-228600">
              <a:lnSpc>
                <a:spcPct val="90000"/>
              </a:lnSpc>
              <a:spcBef>
                <a:spcPts val="1000"/>
              </a:spcBef>
              <a:buFont typeface="Arial"/>
              <a:buChar char="•"/>
              <a:defRPr/>
            </a:pPr>
            <a:r>
              <a:rPr kumimoji="0" lang="mi-NZ" sz="2000" b="0" i="0" u="none" strike="noStrike" kern="1200" cap="none" spc="0" normalizeH="0" baseline="0" noProof="0" dirty="0">
                <a:ln>
                  <a:noFill/>
                </a:ln>
                <a:solidFill>
                  <a:prstClr val="black"/>
                </a:solidFill>
                <a:effectLst/>
                <a:uLnTx/>
                <a:uFillTx/>
                <a:latin typeface="Calibri"/>
                <a:ea typeface="+mn-ea"/>
                <a:cs typeface="+mn-cs"/>
              </a:rPr>
              <a:t>PE1 Ūkaipōtanga – Let’s Play</a:t>
            </a:r>
          </a:p>
          <a:p>
            <a:pPr marL="685800" lvl="1" indent="-228600">
              <a:lnSpc>
                <a:spcPct val="90000"/>
              </a:lnSpc>
              <a:spcBef>
                <a:spcPts val="1000"/>
              </a:spcBef>
              <a:buFont typeface="Arial"/>
              <a:buChar char="•"/>
              <a:defRPr/>
            </a:pPr>
            <a:r>
              <a:rPr lang="mi-NZ" sz="2000" dirty="0">
                <a:solidFill>
                  <a:prstClr val="black"/>
                </a:solidFill>
                <a:latin typeface="Calibri"/>
              </a:rPr>
              <a:t>PL2 Pūkengatanga – Theory Guides Practice</a:t>
            </a:r>
          </a:p>
          <a:p>
            <a:pPr marL="685800" lvl="1" indent="-228600">
              <a:lnSpc>
                <a:spcPct val="90000"/>
              </a:lnSpc>
              <a:spcBef>
                <a:spcPts val="1000"/>
              </a:spcBef>
              <a:buFont typeface="Arial"/>
              <a:buChar char="•"/>
              <a:defRPr/>
            </a:pPr>
            <a:r>
              <a:rPr kumimoji="0" lang="mi-NZ" sz="2000" b="0" i="0" u="none" strike="noStrike" kern="1200" cap="none" spc="0" normalizeH="0" baseline="0" noProof="0" dirty="0">
                <a:ln>
                  <a:noFill/>
                </a:ln>
                <a:solidFill>
                  <a:prstClr val="black"/>
                </a:solidFill>
                <a:effectLst/>
                <a:uLnTx/>
                <a:uFillTx/>
                <a:latin typeface="Calibri"/>
                <a:ea typeface="+mn-ea"/>
                <a:cs typeface="+mn-cs"/>
              </a:rPr>
              <a:t>PL4 Kaitiakitanga – Playcentre and the Regula</a:t>
            </a:r>
            <a:r>
              <a:rPr lang="mi-NZ" sz="2000" dirty="0">
                <a:solidFill>
                  <a:prstClr val="black"/>
                </a:solidFill>
                <a:latin typeface="Calibri"/>
              </a:rPr>
              <a:t>tions</a:t>
            </a:r>
          </a:p>
          <a:p>
            <a:pPr marL="228600" indent="-228600">
              <a:lnSpc>
                <a:spcPct val="90000"/>
              </a:lnSpc>
              <a:spcBef>
                <a:spcPts val="1000"/>
              </a:spcBef>
              <a:buFont typeface="Arial"/>
              <a:buChar char="•"/>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More information on website </a:t>
            </a:r>
            <a:r>
              <a:rPr kumimoji="0" lang="mi-NZ" sz="2000" b="0" i="0" u="none" strike="noStrike" kern="1200" cap="none" spc="0" normalizeH="0" baseline="0" noProof="0" dirty="0">
                <a:ln>
                  <a:noFill/>
                </a:ln>
                <a:solidFill>
                  <a:prstClr val="black"/>
                </a:solidFill>
                <a:effectLst/>
                <a:uLnTx/>
                <a:uFillTx/>
                <a:latin typeface="Calibri"/>
                <a:ea typeface="+mn-ea"/>
                <a:cs typeface="+mn-cs"/>
                <a:hlinkClick r:id="rId6"/>
              </a:rPr>
              <a:t>https://www.playcentre.org.nz/learnwithus/playcentre-education/primary-teachers-in-playcentre/</a:t>
            </a:r>
            <a:r>
              <a:rPr kumimoji="0" lang="mi-NZ" sz="2000" b="0" i="0" u="none" strike="noStrike" kern="1200" cap="none" spc="0" normalizeH="0" baseline="0" noProof="0" dirty="0">
                <a:ln>
                  <a:noFill/>
                </a:ln>
                <a:solidFill>
                  <a:prstClr val="black"/>
                </a:solidFill>
                <a:effectLst/>
                <a:uLnTx/>
                <a:uFillTx/>
                <a:latin typeface="Calibri"/>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794C67A0-438A-CA01-9160-B5B7599F7254}"/>
              </a:ext>
            </a:extLst>
          </p:cNvPr>
          <p:cNvPicPr>
            <a:picLocks noChangeAspect="1"/>
          </p:cNvPicPr>
          <p:nvPr/>
        </p:nvPicPr>
        <p:blipFill>
          <a:blip r:embed="rId7"/>
          <a:stretch>
            <a:fillRect/>
          </a:stretch>
        </p:blipFill>
        <p:spPr>
          <a:xfrm>
            <a:off x="8417618" y="2972329"/>
            <a:ext cx="2513968" cy="1694310"/>
          </a:xfrm>
          <a:prstGeom prst="rect">
            <a:avLst/>
          </a:prstGeom>
        </p:spPr>
      </p:pic>
      <p:pic>
        <p:nvPicPr>
          <p:cNvPr id="6" name="Recorded Sound">
            <a:hlinkClick r:id="" action="ppaction://media"/>
            <a:extLst>
              <a:ext uri="{FF2B5EF4-FFF2-40B4-BE49-F238E27FC236}">
                <a16:creationId xmlns:a16="http://schemas.microsoft.com/office/drawing/2014/main" id="{3BB6687F-8FE9-0949-6D41-E463C768BE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04637" y="6300156"/>
            <a:ext cx="487363" cy="487363"/>
          </a:xfrm>
          <a:prstGeom prst="rect">
            <a:avLst/>
          </a:prstGeom>
        </p:spPr>
      </p:pic>
    </p:spTree>
    <p:extLst>
      <p:ext uri="{BB962C8B-B14F-4D97-AF65-F5344CB8AC3E}">
        <p14:creationId xmlns:p14="http://schemas.microsoft.com/office/powerpoint/2010/main" val="3385709842"/>
      </p:ext>
    </p:extLst>
  </p:cSld>
  <p:clrMapOvr>
    <a:masterClrMapping/>
  </p:clrMapOvr>
  <mc:AlternateContent xmlns:mc="http://schemas.openxmlformats.org/markup-compatibility/2006" xmlns:p14="http://schemas.microsoft.com/office/powerpoint/2010/main">
    <mc:Choice Requires="p14">
      <p:transition spd="slow" p14:dur="2000" advClick="0" advTm="27823"/>
    </mc:Choice>
    <mc:Fallback xmlns="">
      <p:transition spd="slow" advClick="0" advTm="2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2" descr="https://www.playcentre.org.nz/wp-content/uploads/2019/11/FB-education-promo-scaled.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711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98616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Transitioning between programme</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669723"/>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Prior to 2018, Playcentre offered the Playcentre Diploma in Adult and Early Childhood Education (Level 6)</a:t>
            </a:r>
          </a:p>
          <a:p>
            <a:pPr marL="685800" lvl="1" indent="-228600">
              <a:lnSpc>
                <a:spcPct val="90000"/>
              </a:lnSpc>
              <a:spcBef>
                <a:spcPts val="1000"/>
              </a:spcBef>
              <a:buFont typeface="Arial"/>
              <a:buChar char="•"/>
              <a:defRPr/>
            </a:pPr>
            <a:r>
              <a:rPr lang="mi-NZ" sz="2000" dirty="0">
                <a:solidFill>
                  <a:prstClr val="black"/>
                </a:solidFill>
                <a:latin typeface="Calibri"/>
              </a:rPr>
              <a:t>Courses 1 – 6</a:t>
            </a:r>
          </a:p>
          <a:p>
            <a:pPr marL="685800" lvl="1" indent="-228600">
              <a:lnSpc>
                <a:spcPct val="90000"/>
              </a:lnSpc>
              <a:spcBef>
                <a:spcPts val="1000"/>
              </a:spcBef>
              <a:buFont typeface="Arial"/>
              <a:buChar char="•"/>
              <a:defRPr/>
            </a:pPr>
            <a:r>
              <a:rPr kumimoji="0" lang="mi-NZ" sz="2000" b="0" i="0" u="none" strike="noStrike" kern="1200" cap="none" spc="0" normalizeH="0" baseline="0" noProof="0" dirty="0">
                <a:ln>
                  <a:noFill/>
                </a:ln>
                <a:solidFill>
                  <a:prstClr val="black"/>
                </a:solidFill>
                <a:effectLst/>
                <a:uLnTx/>
                <a:uFillTx/>
                <a:latin typeface="Calibri"/>
                <a:ea typeface="+mn-ea"/>
                <a:cs typeface="+mn-cs"/>
              </a:rPr>
              <a:t>Courses 2</a:t>
            </a:r>
            <a:r>
              <a:rPr lang="mi-NZ" sz="2000" dirty="0">
                <a:solidFill>
                  <a:prstClr val="black"/>
                </a:solidFill>
                <a:latin typeface="Calibri"/>
              </a:rPr>
              <a:t> &amp; 3 can still transition into the new programme</a:t>
            </a:r>
          </a:p>
          <a:p>
            <a:pPr marL="685800" lvl="1" indent="-228600">
              <a:lnSpc>
                <a:spcPct val="90000"/>
              </a:lnSpc>
              <a:spcBef>
                <a:spcPts val="1000"/>
              </a:spcBef>
              <a:buFont typeface="Arial"/>
              <a:buChar char="•"/>
              <a:defRPr/>
            </a:pPr>
            <a:r>
              <a:rPr kumimoji="0" lang="mi-NZ" sz="2000" b="0" i="0" u="none" strike="noStrike" kern="1200" cap="none" spc="0" normalizeH="0" baseline="0" noProof="0" dirty="0">
                <a:ln>
                  <a:noFill/>
                </a:ln>
                <a:solidFill>
                  <a:prstClr val="black"/>
                </a:solidFill>
                <a:effectLst/>
                <a:uLnTx/>
                <a:uFillTx/>
                <a:latin typeface="Calibri"/>
                <a:ea typeface="+mn-ea"/>
                <a:cs typeface="+mn-cs"/>
              </a:rPr>
              <a:t>Course 4, 5, 6 – at level 5-6 and considered a higher level study already – cannot enrol</a:t>
            </a:r>
          </a:p>
          <a:p>
            <a:pPr marL="228600" indent="-228600">
              <a:lnSpc>
                <a:spcPct val="90000"/>
              </a:lnSpc>
              <a:spcBef>
                <a:spcPts val="1000"/>
              </a:spcBef>
              <a:buFont typeface="Arial"/>
              <a:buChar char="•"/>
              <a:defRPr/>
            </a:pPr>
            <a:r>
              <a:rPr lang="mi-NZ" sz="2800" dirty="0">
                <a:solidFill>
                  <a:prstClr val="black"/>
                </a:solidFill>
                <a:latin typeface="Calibri"/>
              </a:rPr>
              <a:t>In 2023, Playcentre Education transitions from v1 to v2 of the NZ Certificate in Early Childhood Education and Care (Level 4)</a:t>
            </a:r>
          </a:p>
          <a:p>
            <a:pPr marL="685800" lvl="1" indent="-228600">
              <a:lnSpc>
                <a:spcPct val="90000"/>
              </a:lnSpc>
              <a:spcBef>
                <a:spcPts val="1000"/>
              </a:spcBef>
              <a:buFont typeface="Arial"/>
              <a:buChar char="•"/>
              <a:defRPr/>
            </a:pPr>
            <a:r>
              <a:rPr kumimoji="0" lang="mi-NZ" sz="2000" b="0" i="0" u="none" strike="noStrike" kern="1200" cap="none" spc="0" normalizeH="0" baseline="0" noProof="0" dirty="0">
                <a:ln>
                  <a:noFill/>
                </a:ln>
                <a:solidFill>
                  <a:prstClr val="black"/>
                </a:solidFill>
                <a:effectLst/>
                <a:uLnTx/>
                <a:uFillTx/>
                <a:latin typeface="Calibri"/>
                <a:ea typeface="+mn-ea"/>
                <a:cs typeface="+mn-cs"/>
              </a:rPr>
              <a:t>All ākonga should now be in v2.  Contact the Education Team if you started pre-2023 and are unsure of your next steps.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B98CFB50-DDED-9197-F8E5-29B2D8C3B8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95893" y="6282401"/>
            <a:ext cx="487363" cy="487363"/>
          </a:xfrm>
          <a:prstGeom prst="rect">
            <a:avLst/>
          </a:prstGeom>
        </p:spPr>
      </p:pic>
    </p:spTree>
    <p:extLst>
      <p:ext uri="{BB962C8B-B14F-4D97-AF65-F5344CB8AC3E}">
        <p14:creationId xmlns:p14="http://schemas.microsoft.com/office/powerpoint/2010/main" val="2480445075"/>
      </p:ext>
    </p:extLst>
  </p:cSld>
  <p:clrMapOvr>
    <a:masterClrMapping/>
  </p:clrMapOvr>
  <mc:AlternateContent xmlns:mc="http://schemas.openxmlformats.org/markup-compatibility/2006" xmlns:p14="http://schemas.microsoft.com/office/powerpoint/2010/main">
    <mc:Choice Requires="p14">
      <p:transition spd="slow" p14:dur="2000" advClick="0" advTm="48624"/>
    </mc:Choice>
    <mc:Fallback xmlns="">
      <p:transition spd="slow" advClick="0" advTm="4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Privacy and Copyright</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4722318"/>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Education will contact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centres</a:t>
            </a:r>
            <a:r>
              <a:rPr kumimoji="0" lang="en-US" sz="2400" b="0" i="0" u="none" strike="noStrike" kern="1200" cap="none" spc="0" normalizeH="0" baseline="0" noProof="0" dirty="0">
                <a:ln>
                  <a:noFill/>
                </a:ln>
                <a:solidFill>
                  <a:prstClr val="black"/>
                </a:solidFill>
                <a:effectLst/>
                <a:uLnTx/>
                <a:uFillTx/>
                <a:latin typeface="Calibri"/>
                <a:ea typeface="+mn-ea"/>
                <a:cs typeface="+mn-cs"/>
              </a:rPr>
              <a:t> 2x per year with a list of enrolled ākonga.  Please return this form to </a:t>
            </a:r>
            <a:r>
              <a:rPr lang="en-US" sz="2400" dirty="0">
                <a:solidFill>
                  <a:prstClr val="black"/>
                </a:solidFill>
                <a:latin typeface="Calibri"/>
              </a:rPr>
              <a:t>indicate who is </a:t>
            </a:r>
            <a:r>
              <a:rPr kumimoji="0" lang="en-US" sz="2400" b="0" i="0" u="none" strike="noStrike" kern="1200" cap="none" spc="0" normalizeH="0" baseline="0" noProof="0" dirty="0">
                <a:ln>
                  <a:noFill/>
                </a:ln>
                <a:solidFill>
                  <a:prstClr val="black"/>
                </a:solidFill>
                <a:effectLst/>
                <a:uLnTx/>
                <a:uFillTx/>
                <a:latin typeface="Calibri"/>
                <a:ea typeface="+mn-ea"/>
                <a:cs typeface="+mn-cs"/>
              </a:rPr>
              <a:t>no longer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a:t>
            </a:r>
            <a:r>
              <a:rPr kumimoji="0" lang="en-US" sz="2400" b="0" i="0" u="none" strike="noStrike" kern="1200" cap="none" spc="0" normalizeH="0" baseline="0" noProof="0" dirty="0">
                <a:ln>
                  <a:noFill/>
                </a:ln>
                <a:solidFill>
                  <a:prstClr val="black"/>
                </a:solidFill>
                <a:effectLst/>
                <a:uLnTx/>
                <a:uFillTx/>
                <a:latin typeface="Calibri"/>
                <a:ea typeface="+mn-ea"/>
                <a:cs typeface="+mn-cs"/>
              </a:rPr>
              <a:t>.  Education will follow up with individuals to confirm.</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Education is unable to share ākonga progress information with Education Officers or Centre Advisors due to student privacy obligations.  The best way to find out someone’s progress is to ask them in a supportive way.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2400" dirty="0">
                <a:solidFill>
                  <a:prstClr val="black"/>
                </a:solidFill>
                <a:latin typeface="Calibri"/>
              </a:rPr>
              <a:t>Education pays a Copyright licensing fee for resources provided to students.  Materials are provided for student use only.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We discourage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centres</a:t>
            </a:r>
            <a:r>
              <a:rPr kumimoji="0" lang="en-US" sz="2400" b="0" i="0" u="none" strike="noStrike" kern="1200" cap="none" spc="0" normalizeH="0" baseline="0" noProof="0" dirty="0">
                <a:ln>
                  <a:noFill/>
                </a:ln>
                <a:solidFill>
                  <a:prstClr val="black"/>
                </a:solidFill>
                <a:effectLst/>
                <a:uLnTx/>
                <a:uFillTx/>
                <a:latin typeface="Calibri"/>
                <a:ea typeface="+mn-ea"/>
                <a:cs typeface="+mn-cs"/>
              </a:rPr>
              <a:t> from keeping copies of old resources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a:t>
            </a:r>
            <a:r>
              <a:rPr kumimoji="0" lang="en-US" sz="2400" b="0" i="0" u="none" strike="noStrike" kern="1200" cap="none" spc="0" normalizeH="0" baseline="0" noProof="0" dirty="0">
                <a:ln>
                  <a:noFill/>
                </a:ln>
                <a:solidFill>
                  <a:prstClr val="black"/>
                </a:solidFill>
                <a:effectLst/>
                <a:uLnTx/>
                <a:uFillTx/>
                <a:latin typeface="Calibri"/>
                <a:ea typeface="+mn-ea"/>
                <a:cs typeface="+mn-cs"/>
              </a:rPr>
              <a:t> due to Copyright obligations and because they change from time-to-time.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3CBB3901-D542-1E14-BF09-FEF40FE3D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7168" y="6271304"/>
            <a:ext cx="487363" cy="487363"/>
          </a:xfrm>
          <a:prstGeom prst="rect">
            <a:avLst/>
          </a:prstGeom>
        </p:spPr>
      </p:pic>
    </p:spTree>
    <p:extLst>
      <p:ext uri="{BB962C8B-B14F-4D97-AF65-F5344CB8AC3E}">
        <p14:creationId xmlns:p14="http://schemas.microsoft.com/office/powerpoint/2010/main" val="497599081"/>
      </p:ext>
    </p:extLst>
  </p:cSld>
  <p:clrMapOvr>
    <a:masterClrMapping/>
  </p:clrMapOvr>
  <mc:AlternateContent xmlns:mc="http://schemas.openxmlformats.org/markup-compatibility/2006" xmlns:p14="http://schemas.microsoft.com/office/powerpoint/2010/main">
    <mc:Choice Requires="p14">
      <p:transition spd="slow" p14:dur="2000" advClick="0" advTm="72063"/>
    </mc:Choice>
    <mc:Fallback xmlns="">
      <p:transition spd="slow" advClick="0" advTm="72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901778"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Useful Info for Education Champions to Know</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4774640"/>
          </a:xfrm>
          <a:prstGeom prst="rect">
            <a:avLst/>
          </a:prstGeom>
          <a:noFill/>
        </p:spPr>
        <p:txBody>
          <a:bodyPr wrap="square" rtlCol="0">
            <a:spAutoFit/>
          </a:bodyPr>
          <a:lstStyle/>
          <a:p>
            <a:pPr marL="228600" indent="-228600">
              <a:lnSpc>
                <a:spcPct val="90000"/>
              </a:lnSpc>
              <a:spcBef>
                <a:spcPts val="1000"/>
              </a:spcBef>
              <a:buFont typeface="Arial"/>
              <a:buChar char="•"/>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Website for booking into modules</a:t>
            </a:r>
            <a:endParaRPr lang="en-US" sz="2400" dirty="0"/>
          </a:p>
          <a:p>
            <a:pPr marL="228600" indent="-228600">
              <a:lnSpc>
                <a:spcPct val="90000"/>
              </a:lnSpc>
              <a:spcBef>
                <a:spcPts val="1000"/>
              </a:spcBef>
              <a:buFont typeface="Arial"/>
              <a:buChar char="•"/>
              <a:defRPr/>
            </a:pPr>
            <a:r>
              <a:rPr lang="en-US" sz="2400" dirty="0"/>
              <a:t>Student handbook</a:t>
            </a:r>
          </a:p>
          <a:p>
            <a:pPr marL="228600" indent="-228600">
              <a:lnSpc>
                <a:spcPct val="90000"/>
              </a:lnSpc>
              <a:spcBef>
                <a:spcPts val="1000"/>
              </a:spcBef>
              <a:buFont typeface="Arial"/>
              <a:buChar char="•"/>
              <a:defRPr/>
            </a:pPr>
            <a:r>
              <a:rPr lang="en-US" sz="2400" dirty="0"/>
              <a:t>Playcentre Education fact sheet</a:t>
            </a:r>
          </a:p>
          <a:p>
            <a:pPr marL="228600" indent="-228600">
              <a:lnSpc>
                <a:spcPct val="90000"/>
              </a:lnSpc>
              <a:spcBef>
                <a:spcPts val="1000"/>
              </a:spcBef>
              <a:buFont typeface="Arial"/>
              <a:buChar char="•"/>
              <a:defRPr/>
            </a:pPr>
            <a:r>
              <a:rPr lang="en-US" sz="2400" dirty="0"/>
              <a:t>How to support ākonga through PIA and PEA guidelines</a:t>
            </a:r>
          </a:p>
          <a:p>
            <a:pPr marL="228600" indent="-228600">
              <a:lnSpc>
                <a:spcPct val="90000"/>
              </a:lnSpc>
              <a:spcBef>
                <a:spcPts val="1000"/>
              </a:spcBef>
              <a:buFont typeface="Arial"/>
              <a:buChar char="•"/>
              <a:defRPr/>
            </a:pPr>
            <a:r>
              <a:rPr lang="en-US" sz="2400" dirty="0"/>
              <a:t>All of these are available on the Playcentre website – remember there is the public area and the members’ area</a:t>
            </a:r>
          </a:p>
          <a:p>
            <a:pPr marL="228600" indent="-228600">
              <a:lnSpc>
                <a:spcPct val="90000"/>
              </a:lnSpc>
              <a:spcBef>
                <a:spcPts val="1000"/>
              </a:spcBef>
              <a:buFont typeface="Arial"/>
              <a:buChar char="•"/>
              <a:defRPr/>
            </a:pPr>
            <a:r>
              <a:rPr lang="en-US" sz="2400" dirty="0"/>
              <a:t>Playcentre Education Champions Facebook group (moderated by Playcentre Education)</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BFF9B293-1253-534D-BAFB-321095AEEB9E}"/>
              </a:ext>
            </a:extLst>
          </p:cNvPr>
          <p:cNvPicPr>
            <a:picLocks noChangeAspect="1"/>
          </p:cNvPicPr>
          <p:nvPr/>
        </p:nvPicPr>
        <p:blipFill>
          <a:blip r:embed="rId6"/>
          <a:stretch>
            <a:fillRect/>
          </a:stretch>
        </p:blipFill>
        <p:spPr>
          <a:xfrm>
            <a:off x="9020907" y="1673827"/>
            <a:ext cx="2270369" cy="2270369"/>
          </a:xfrm>
          <a:prstGeom prst="rect">
            <a:avLst/>
          </a:prstGeom>
        </p:spPr>
      </p:pic>
      <p:pic>
        <p:nvPicPr>
          <p:cNvPr id="6" name="Recorded Sound">
            <a:hlinkClick r:id="" action="ppaction://media"/>
            <a:extLst>
              <a:ext uri="{FF2B5EF4-FFF2-40B4-BE49-F238E27FC236}">
                <a16:creationId xmlns:a16="http://schemas.microsoft.com/office/drawing/2014/main" id="{A0D526AB-0841-3E94-A70C-9E0FC3E18E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2212" y="6229129"/>
            <a:ext cx="487363" cy="487363"/>
          </a:xfrm>
          <a:prstGeom prst="rect">
            <a:avLst/>
          </a:prstGeom>
        </p:spPr>
      </p:pic>
    </p:spTree>
    <p:extLst>
      <p:ext uri="{BB962C8B-B14F-4D97-AF65-F5344CB8AC3E}">
        <p14:creationId xmlns:p14="http://schemas.microsoft.com/office/powerpoint/2010/main" val="415850933"/>
      </p:ext>
    </p:extLst>
  </p:cSld>
  <p:clrMapOvr>
    <a:masterClrMapping/>
  </p:clrMapOvr>
  <mc:AlternateContent xmlns:mc="http://schemas.openxmlformats.org/markup-compatibility/2006" xmlns:p14="http://schemas.microsoft.com/office/powerpoint/2010/main">
    <mc:Choice Requires="p14">
      <p:transition spd="slow" p14:dur="2000" advClick="0" advTm="56299"/>
    </mc:Choice>
    <mc:Fallback xmlns="">
      <p:transition spd="slow" advClick="0" advTm="56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12923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i-NZ" b="1" dirty="0">
                <a:latin typeface="+mn-lt"/>
              </a:rPr>
              <a:t>A</a:t>
            </a:r>
            <a:r>
              <a:rPr lang="en-NZ" b="1" dirty="0" err="1">
                <a:latin typeface="+mn-lt"/>
              </a:rPr>
              <a:t>dult</a:t>
            </a:r>
            <a:r>
              <a:rPr lang="en-NZ" b="1" dirty="0">
                <a:latin typeface="+mn-lt"/>
              </a:rPr>
              <a:t> Library Resources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3718757" cy="3468642"/>
          </a:xfrm>
          <a:prstGeom prst="rect">
            <a:avLst/>
          </a:prstGeom>
          <a:noFill/>
        </p:spPr>
        <p:txBody>
          <a:bodyPr wrap="square" rtlCol="0">
            <a:spAutoFit/>
          </a:bodyPr>
          <a:lstStyle/>
          <a:p>
            <a:pPr marL="228600" indent="-228600">
              <a:lnSpc>
                <a:spcPct val="90000"/>
              </a:lnSpc>
              <a:spcBef>
                <a:spcPts val="1000"/>
              </a:spcBef>
              <a:buFont typeface="Arial"/>
              <a:buChar char="•"/>
              <a:defRPr/>
            </a:pPr>
            <a:r>
              <a:rPr lang="en-US" sz="2400" dirty="0"/>
              <a:t>Required and recommended readings lists updated for 2023</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List available on the website </a:t>
            </a:r>
            <a:r>
              <a:rPr lang="en-NZ" sz="2400" dirty="0">
                <a:hlinkClick r:id="rId6"/>
              </a:rPr>
              <a:t>Playcentre-Education-Required-Readings-v2.pdf</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BBE17B55-E7DA-1AA8-E2A4-7EEBB7BE9784}"/>
              </a:ext>
            </a:extLst>
          </p:cNvPr>
          <p:cNvPicPr>
            <a:picLocks noChangeAspect="1"/>
          </p:cNvPicPr>
          <p:nvPr/>
        </p:nvPicPr>
        <p:blipFill>
          <a:blip r:embed="rId7"/>
          <a:stretch>
            <a:fillRect/>
          </a:stretch>
        </p:blipFill>
        <p:spPr>
          <a:xfrm>
            <a:off x="5275385" y="1208346"/>
            <a:ext cx="6916615" cy="4596667"/>
          </a:xfrm>
          <a:prstGeom prst="rect">
            <a:avLst/>
          </a:prstGeom>
        </p:spPr>
      </p:pic>
      <p:pic>
        <p:nvPicPr>
          <p:cNvPr id="6" name="Recorded Sound">
            <a:hlinkClick r:id="" action="ppaction://media"/>
            <a:extLst>
              <a:ext uri="{FF2B5EF4-FFF2-40B4-BE49-F238E27FC236}">
                <a16:creationId xmlns:a16="http://schemas.microsoft.com/office/drawing/2014/main" id="{D2584180-7ABF-7F72-7D61-8492D60BB4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29218" y="6195010"/>
            <a:ext cx="487363" cy="487363"/>
          </a:xfrm>
          <a:prstGeom prst="rect">
            <a:avLst/>
          </a:prstGeom>
        </p:spPr>
      </p:pic>
    </p:spTree>
    <p:extLst>
      <p:ext uri="{BB962C8B-B14F-4D97-AF65-F5344CB8AC3E}">
        <p14:creationId xmlns:p14="http://schemas.microsoft.com/office/powerpoint/2010/main" val="4234274039"/>
      </p:ext>
    </p:extLst>
  </p:cSld>
  <p:clrMapOvr>
    <a:masterClrMapping/>
  </p:clrMapOvr>
  <mc:AlternateContent xmlns:mc="http://schemas.openxmlformats.org/markup-compatibility/2006" xmlns:p14="http://schemas.microsoft.com/office/powerpoint/2010/main">
    <mc:Choice Requires="p14">
      <p:transition spd="slow" p14:dur="2000" advClick="0" advTm="15611"/>
    </mc:Choice>
    <mc:Fallback xmlns="">
      <p:transition spd="slow" advClick="0" advTm="1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12923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Playcentre Education Posters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6334957" cy="3870803"/>
          </a:xfrm>
          <a:prstGeom prst="rect">
            <a:avLst/>
          </a:prstGeom>
          <a:noFill/>
        </p:spPr>
        <p:txBody>
          <a:bodyPr wrap="square" rtlCol="0">
            <a:spAutoFit/>
          </a:bodyPr>
          <a:lstStyle/>
          <a:p>
            <a:pPr marL="228600" indent="-228600">
              <a:lnSpc>
                <a:spcPct val="90000"/>
              </a:lnSpc>
              <a:spcBef>
                <a:spcPts val="1000"/>
              </a:spcBef>
              <a:buFont typeface="Arial"/>
              <a:buChar char="•"/>
              <a:defRPr/>
            </a:pPr>
            <a:r>
              <a:rPr lang="en-US" sz="2400" dirty="0"/>
              <a:t>A3 and A4 size available on the Playcentre website in the members area</a:t>
            </a:r>
          </a:p>
          <a:p>
            <a:pPr marL="685800" lvl="1" indent="-228600">
              <a:lnSpc>
                <a:spcPct val="90000"/>
              </a:lnSpc>
              <a:spcBef>
                <a:spcPts val="1000"/>
              </a:spcBef>
              <a:buFont typeface="Arial"/>
              <a:buChar char="•"/>
              <a:defRPr/>
            </a:pPr>
            <a:r>
              <a:rPr lang="en-US" sz="2000" dirty="0"/>
              <a:t>A3 good for walls</a:t>
            </a:r>
          </a:p>
          <a:p>
            <a:pPr marL="685800" lvl="1" indent="-228600">
              <a:lnSpc>
                <a:spcPct val="90000"/>
              </a:lnSpc>
              <a:spcBef>
                <a:spcPts val="1000"/>
              </a:spcBef>
              <a:buFont typeface="Arial"/>
              <a:buChar char="•"/>
              <a:defRPr/>
            </a:pPr>
            <a:r>
              <a:rPr lang="en-US" sz="2000" dirty="0"/>
              <a:t>A4 great for new family intro packs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2400" dirty="0">
                <a:solidFill>
                  <a:prstClr val="black"/>
                </a:solidFill>
                <a:latin typeface="Calibri"/>
              </a:rPr>
              <a:t>Also Learning through Play Workshops poster</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Posters for face-to-face modules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2400" dirty="0">
                <a:solidFill>
                  <a:prstClr val="black"/>
                </a:solidFill>
                <a:latin typeface="Calibri"/>
              </a:rPr>
              <a:t>Images/text for social media coming soon</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94FD0442-A8C7-521D-62EC-990F673620B5}"/>
              </a:ext>
            </a:extLst>
          </p:cNvPr>
          <p:cNvPicPr>
            <a:picLocks noChangeAspect="1"/>
          </p:cNvPicPr>
          <p:nvPr/>
        </p:nvPicPr>
        <p:blipFill>
          <a:blip r:embed="rId5"/>
          <a:stretch>
            <a:fillRect/>
          </a:stretch>
        </p:blipFill>
        <p:spPr>
          <a:xfrm>
            <a:off x="7688046" y="672036"/>
            <a:ext cx="3989604" cy="5666763"/>
          </a:xfrm>
          <a:prstGeom prst="rect">
            <a:avLst/>
          </a:prstGeom>
          <a:ln w="28575">
            <a:solidFill>
              <a:schemeClr val="tx1"/>
            </a:solidFill>
          </a:ln>
        </p:spPr>
      </p:pic>
      <p:pic>
        <p:nvPicPr>
          <p:cNvPr id="6" name="Recorded Sound">
            <a:hlinkClick r:id="" action="ppaction://media"/>
            <a:extLst>
              <a:ext uri="{FF2B5EF4-FFF2-40B4-BE49-F238E27FC236}">
                <a16:creationId xmlns:a16="http://schemas.microsoft.com/office/drawing/2014/main" id="{D7ECCE4B-8257-F2B5-FF93-FAD43BD4FE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7650" y="6326789"/>
            <a:ext cx="487363" cy="487363"/>
          </a:xfrm>
          <a:prstGeom prst="rect">
            <a:avLst/>
          </a:prstGeom>
        </p:spPr>
      </p:pic>
    </p:spTree>
    <p:extLst>
      <p:ext uri="{BB962C8B-B14F-4D97-AF65-F5344CB8AC3E}">
        <p14:creationId xmlns:p14="http://schemas.microsoft.com/office/powerpoint/2010/main" val="3124636253"/>
      </p:ext>
    </p:extLst>
  </p:cSld>
  <p:clrMapOvr>
    <a:masterClrMapping/>
  </p:clrMapOvr>
  <mc:AlternateContent xmlns:mc="http://schemas.openxmlformats.org/markup-compatibility/2006" xmlns:p14="http://schemas.microsoft.com/office/powerpoint/2010/main">
    <mc:Choice Requires="p14">
      <p:transition spd="slow" p14:dur="2000" advClick="0" advTm="15117"/>
    </mc:Choice>
    <mc:Fallback xmlns="">
      <p:transition spd="slow" advClick="0" advTm="15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5DEC4-D172-8A2F-7B3F-9644D90AE437}"/>
              </a:ext>
            </a:extLst>
          </p:cNvPr>
          <p:cNvSpPr>
            <a:spLocks noGrp="1"/>
          </p:cNvSpPr>
          <p:nvPr>
            <p:ph type="title"/>
          </p:nvPr>
        </p:nvSpPr>
        <p:spPr>
          <a:xfrm>
            <a:off x="5297762" y="3305262"/>
            <a:ext cx="6251110" cy="1682374"/>
          </a:xfrm>
        </p:spPr>
        <p:txBody>
          <a:bodyPr vert="horz" lIns="91440" tIns="45720" rIns="91440" bIns="45720" rtlCol="0" anchor="b">
            <a:normAutofit/>
          </a:bodyPr>
          <a:lstStyle/>
          <a:p>
            <a:r>
              <a:rPr lang="en-US" sz="5400" dirty="0">
                <a:solidFill>
                  <a:srgbClr val="7030A0"/>
                </a:solidFill>
                <a:latin typeface="Baguet Script" panose="00000500000000000000" pitchFamily="2" charset="0"/>
              </a:rPr>
              <a:t>Any other pātai?</a:t>
            </a:r>
          </a:p>
        </p:txBody>
      </p:sp>
      <p:sp>
        <p:nvSpPr>
          <p:cNvPr id="6" name="Rectangle 5">
            <a:extLst>
              <a:ext uri="{FF2B5EF4-FFF2-40B4-BE49-F238E27FC236}">
                <a16:creationId xmlns:a16="http://schemas.microsoft.com/office/drawing/2014/main" id="{048C0B25-4891-7F15-B7D8-5B2CDC3392D7}"/>
              </a:ext>
            </a:extLst>
          </p:cNvPr>
          <p:cNvSpPr/>
          <p:nvPr/>
        </p:nvSpPr>
        <p:spPr>
          <a:xfrm>
            <a:off x="0" y="5711831"/>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descr="A close up of a logo&#10;&#10;Description automatically generated">
            <a:extLst>
              <a:ext uri="{FF2B5EF4-FFF2-40B4-BE49-F238E27FC236}">
                <a16:creationId xmlns:a16="http://schemas.microsoft.com/office/drawing/2014/main" id="{6656FC82-B79F-A477-E8CB-0C5B8A809F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pic>
        <p:nvPicPr>
          <p:cNvPr id="3" name="Picture 2">
            <a:extLst>
              <a:ext uri="{FF2B5EF4-FFF2-40B4-BE49-F238E27FC236}">
                <a16:creationId xmlns:a16="http://schemas.microsoft.com/office/drawing/2014/main" id="{56987E40-A63E-2E8D-D9B7-A3B42A7A7341}"/>
              </a:ext>
            </a:extLst>
          </p:cNvPr>
          <p:cNvPicPr>
            <a:picLocks noChangeAspect="1"/>
          </p:cNvPicPr>
          <p:nvPr/>
        </p:nvPicPr>
        <p:blipFill rotWithShape="1">
          <a:blip r:embed="rId5"/>
          <a:srcRect r="-1" b="1341"/>
          <a:stretch/>
        </p:blipFill>
        <p:spPr>
          <a:xfrm flipH="1">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4" name="Picture 3">
            <a:extLst>
              <a:ext uri="{FF2B5EF4-FFF2-40B4-BE49-F238E27FC236}">
                <a16:creationId xmlns:a16="http://schemas.microsoft.com/office/drawing/2014/main" id="{1D1887FB-3607-5C71-93B2-C68604CE29D3}"/>
              </a:ext>
            </a:extLst>
          </p:cNvPr>
          <p:cNvPicPr>
            <a:picLocks noChangeAspect="1"/>
          </p:cNvPicPr>
          <p:nvPr/>
        </p:nvPicPr>
        <p:blipFill>
          <a:blip r:embed="rId6"/>
          <a:stretch>
            <a:fillRect/>
          </a:stretch>
        </p:blipFill>
        <p:spPr>
          <a:xfrm>
            <a:off x="7534657" y="826697"/>
            <a:ext cx="1138292" cy="1870364"/>
          </a:xfrm>
          <a:prstGeom prst="rect">
            <a:avLst/>
          </a:prstGeom>
        </p:spPr>
      </p:pic>
      <p:pic>
        <p:nvPicPr>
          <p:cNvPr id="5" name="Recorded Sound">
            <a:hlinkClick r:id="" action="ppaction://media"/>
            <a:extLst>
              <a:ext uri="{FF2B5EF4-FFF2-40B4-BE49-F238E27FC236}">
                <a16:creationId xmlns:a16="http://schemas.microsoft.com/office/drawing/2014/main" id="{52E8F283-ECE2-5497-C8DD-E280CE603A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13132" y="6338799"/>
            <a:ext cx="487363" cy="487363"/>
          </a:xfrm>
          <a:prstGeom prst="rect">
            <a:avLst/>
          </a:prstGeom>
        </p:spPr>
      </p:pic>
    </p:spTree>
    <p:extLst>
      <p:ext uri="{BB962C8B-B14F-4D97-AF65-F5344CB8AC3E}">
        <p14:creationId xmlns:p14="http://schemas.microsoft.com/office/powerpoint/2010/main" val="2488315679"/>
      </p:ext>
    </p:extLst>
  </p:cSld>
  <p:clrMapOvr>
    <a:masterClrMapping/>
  </p:clrMapOvr>
  <mc:AlternateContent xmlns:mc="http://schemas.openxmlformats.org/markup-compatibility/2006" xmlns:p14="http://schemas.microsoft.com/office/powerpoint/2010/main">
    <mc:Choice Requires="p14">
      <p:transition spd="slow" p14:dur="2000" advClick="0" advTm="14756"/>
    </mc:Choice>
    <mc:Fallback xmlns="">
      <p:transition spd="slow" advClick="0" advTm="1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85948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Karakia </a:t>
            </a:r>
            <a:r>
              <a:rPr lang="en-NZ" b="1" dirty="0" err="1">
                <a:latin typeface="+mn-lt"/>
              </a:rPr>
              <a:t>Whakamutanga</a:t>
            </a:r>
            <a:endParaRPr lang="en-NZ" b="1" dirty="0">
              <a:latin typeface="+mn-lt"/>
            </a:endParaRPr>
          </a:p>
        </p:txBody>
      </p:sp>
      <p:sp>
        <p:nvSpPr>
          <p:cNvPr id="3" name="TextBox 2">
            <a:extLst>
              <a:ext uri="{FF2B5EF4-FFF2-40B4-BE49-F238E27FC236}">
                <a16:creationId xmlns:a16="http://schemas.microsoft.com/office/drawing/2014/main" id="{EDB9A1EA-D987-9FAA-813A-775C8212870C}"/>
              </a:ext>
            </a:extLst>
          </p:cNvPr>
          <p:cNvSpPr txBox="1"/>
          <p:nvPr/>
        </p:nvSpPr>
        <p:spPr>
          <a:xfrm>
            <a:off x="942778" y="1585270"/>
            <a:ext cx="5864474" cy="3970318"/>
          </a:xfrm>
          <a:prstGeom prst="rect">
            <a:avLst/>
          </a:prstGeom>
          <a:noFill/>
        </p:spPr>
        <p:txBody>
          <a:bodyPr wrap="square" rtlCol="0">
            <a:spAutoFit/>
          </a:bodyPr>
          <a:lstStyle/>
          <a:p>
            <a:r>
              <a:rPr lang="en-NZ" sz="2400" dirty="0" err="1"/>
              <a:t>Kua</a:t>
            </a:r>
            <a:r>
              <a:rPr lang="en-NZ" sz="2400" dirty="0"/>
              <a:t> </a:t>
            </a:r>
            <a:r>
              <a:rPr lang="en-NZ" sz="2400" dirty="0" err="1"/>
              <a:t>mutu</a:t>
            </a:r>
            <a:r>
              <a:rPr lang="en-NZ" sz="2400" dirty="0"/>
              <a:t> ā </a:t>
            </a:r>
            <a:r>
              <a:rPr lang="en-NZ" sz="2400" dirty="0" err="1"/>
              <a:t>mātou</a:t>
            </a:r>
            <a:r>
              <a:rPr lang="en-NZ" sz="2400" dirty="0"/>
              <a:t> mahi </a:t>
            </a:r>
          </a:p>
          <a:p>
            <a:r>
              <a:rPr lang="en-NZ" sz="2400" dirty="0"/>
              <a:t>Mō </a:t>
            </a:r>
            <a:r>
              <a:rPr lang="en-NZ" sz="2400" dirty="0" err="1"/>
              <a:t>tēnei</a:t>
            </a:r>
            <a:r>
              <a:rPr lang="en-NZ" sz="2400" dirty="0"/>
              <a:t> </a:t>
            </a:r>
            <a:r>
              <a:rPr lang="en-NZ" sz="2400" dirty="0" err="1"/>
              <a:t>wā</a:t>
            </a:r>
            <a:r>
              <a:rPr lang="en-NZ" sz="2400" dirty="0"/>
              <a:t> </a:t>
            </a:r>
          </a:p>
          <a:p>
            <a:r>
              <a:rPr lang="en-NZ" sz="2400" dirty="0" err="1"/>
              <a:t>Manaakitia</a:t>
            </a:r>
            <a:r>
              <a:rPr lang="en-NZ" sz="2400" dirty="0"/>
              <a:t> </a:t>
            </a:r>
            <a:r>
              <a:rPr lang="en-NZ" sz="2400" dirty="0" err="1"/>
              <a:t>mai</a:t>
            </a:r>
            <a:r>
              <a:rPr lang="en-NZ" sz="2400" dirty="0"/>
              <a:t> </a:t>
            </a:r>
            <a:r>
              <a:rPr lang="en-NZ" sz="2400" dirty="0" err="1"/>
              <a:t>mā</a:t>
            </a:r>
            <a:r>
              <a:rPr lang="en-NZ" sz="2400" dirty="0"/>
              <a:t> </a:t>
            </a:r>
            <a:r>
              <a:rPr lang="en-NZ" sz="2400" dirty="0" err="1"/>
              <a:t>katoa</a:t>
            </a:r>
            <a:r>
              <a:rPr lang="en-NZ" sz="2400" dirty="0"/>
              <a:t> </a:t>
            </a:r>
          </a:p>
          <a:p>
            <a:r>
              <a:rPr lang="en-NZ" sz="2400" dirty="0"/>
              <a:t>O </a:t>
            </a:r>
            <a:r>
              <a:rPr lang="en-NZ" sz="2400" dirty="0" err="1"/>
              <a:t>mātou</a:t>
            </a:r>
            <a:r>
              <a:rPr lang="en-NZ" sz="2400" dirty="0"/>
              <a:t> </a:t>
            </a:r>
            <a:r>
              <a:rPr lang="en-NZ" sz="2400" dirty="0" err="1"/>
              <a:t>hoa</a:t>
            </a:r>
            <a:r>
              <a:rPr lang="en-NZ" sz="2400" dirty="0"/>
              <a:t> </a:t>
            </a:r>
          </a:p>
          <a:p>
            <a:r>
              <a:rPr lang="en-NZ" sz="2400" dirty="0"/>
              <a:t>O </a:t>
            </a:r>
            <a:r>
              <a:rPr lang="en-NZ" sz="2400" dirty="0" err="1"/>
              <a:t>mātou</a:t>
            </a:r>
            <a:r>
              <a:rPr lang="en-NZ" sz="2400" dirty="0"/>
              <a:t> whānau </a:t>
            </a:r>
          </a:p>
          <a:p>
            <a:r>
              <a:rPr lang="en-NZ" sz="2400" dirty="0"/>
              <a:t>Aio ki </a:t>
            </a:r>
            <a:r>
              <a:rPr lang="en-NZ" sz="2400" dirty="0" err="1"/>
              <a:t>te</a:t>
            </a:r>
            <a:r>
              <a:rPr lang="en-NZ" sz="2400" dirty="0"/>
              <a:t> Aorangi </a:t>
            </a:r>
          </a:p>
          <a:p>
            <a:endParaRPr lang="en-NZ" sz="1200" dirty="0"/>
          </a:p>
          <a:p>
            <a:r>
              <a:rPr lang="en-NZ" sz="1600" dirty="0"/>
              <a:t>Our work is finished </a:t>
            </a:r>
          </a:p>
          <a:p>
            <a:r>
              <a:rPr lang="en-NZ" sz="1600" dirty="0"/>
              <a:t>For the moment </a:t>
            </a:r>
          </a:p>
          <a:p>
            <a:r>
              <a:rPr lang="en-NZ" sz="1600" dirty="0"/>
              <a:t>Blessing upon us all</a:t>
            </a:r>
          </a:p>
          <a:p>
            <a:r>
              <a:rPr lang="en-NZ" sz="1600" dirty="0"/>
              <a:t> Our friends </a:t>
            </a:r>
          </a:p>
          <a:p>
            <a:r>
              <a:rPr lang="en-NZ" sz="1600" dirty="0"/>
              <a:t>Our families </a:t>
            </a:r>
          </a:p>
          <a:p>
            <a:r>
              <a:rPr lang="en-NZ" sz="1600" dirty="0"/>
              <a:t>Peace to the Universe </a:t>
            </a:r>
          </a:p>
        </p:txBody>
      </p:sp>
      <p:pic>
        <p:nvPicPr>
          <p:cNvPr id="1026" name="Picture 2" descr="Free Sunrise Vacations photo and picture">
            <a:extLst>
              <a:ext uri="{FF2B5EF4-FFF2-40B4-BE49-F238E27FC236}">
                <a16:creationId xmlns:a16="http://schemas.microsoft.com/office/drawing/2014/main" id="{3A61AD09-C2A9-2271-6C31-73146D717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0015" y="1414909"/>
            <a:ext cx="6411985" cy="4262815"/>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6D2CAFDA-7A6B-CD1F-4CDF-F12D6A378A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4637" y="6249193"/>
            <a:ext cx="487363" cy="487363"/>
          </a:xfrm>
          <a:prstGeom prst="rect">
            <a:avLst/>
          </a:prstGeom>
        </p:spPr>
      </p:pic>
    </p:spTree>
    <p:extLst>
      <p:ext uri="{BB962C8B-B14F-4D97-AF65-F5344CB8AC3E}">
        <p14:creationId xmlns:p14="http://schemas.microsoft.com/office/powerpoint/2010/main" val="2453008978"/>
      </p:ext>
    </p:extLst>
  </p:cSld>
  <p:clrMapOvr>
    <a:masterClrMapping/>
  </p:clrMapOvr>
  <mc:AlternateContent xmlns:mc="http://schemas.openxmlformats.org/markup-compatibility/2006" xmlns:p14="http://schemas.microsoft.com/office/powerpoint/2010/main">
    <mc:Choice Requires="p14">
      <p:transition spd="slow" p14:dur="2000" advClick="0" advTm="13461"/>
    </mc:Choice>
    <mc:Fallback xmlns="">
      <p:transition spd="slow" advClick="0" advTm="13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459195-EF4E-495F-880D-2274CEE81112}"/>
              </a:ext>
            </a:extLst>
          </p:cNvPr>
          <p:cNvSpPr/>
          <p:nvPr/>
        </p:nvSpPr>
        <p:spPr>
          <a:xfrm>
            <a:off x="0" y="5674886"/>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pic>
        <p:nvPicPr>
          <p:cNvPr id="11" name="Picture 10">
            <a:extLst>
              <a:ext uri="{FF2B5EF4-FFF2-40B4-BE49-F238E27FC236}">
                <a16:creationId xmlns:a16="http://schemas.microsoft.com/office/drawing/2014/main" id="{88BD56E0-5AE1-4CCB-BA55-5A259691F235}"/>
              </a:ext>
            </a:extLst>
          </p:cNvPr>
          <p:cNvPicPr>
            <a:picLocks noChangeAspect="1"/>
          </p:cNvPicPr>
          <p:nvPr/>
        </p:nvPicPr>
        <p:blipFill>
          <a:blip r:embed="rId4"/>
          <a:stretch>
            <a:fillRect/>
          </a:stretch>
        </p:blipFill>
        <p:spPr>
          <a:xfrm>
            <a:off x="0" y="-275971"/>
            <a:ext cx="12192000" cy="5950857"/>
          </a:xfrm>
          <a:prstGeom prst="rect">
            <a:avLst/>
          </a:prstGeom>
        </p:spPr>
      </p:pic>
    </p:spTree>
    <p:extLst>
      <p:ext uri="{BB962C8B-B14F-4D97-AF65-F5344CB8AC3E}">
        <p14:creationId xmlns:p14="http://schemas.microsoft.com/office/powerpoint/2010/main" val="4026272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85948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err="1">
                <a:latin typeface="+mn-lt"/>
              </a:rPr>
              <a:t>Kaiwhakaihuwaka</a:t>
            </a:r>
            <a:r>
              <a:rPr lang="en-NZ" b="1" dirty="0">
                <a:latin typeface="+mn-lt"/>
              </a:rPr>
              <a:t> – Champions of Education</a:t>
            </a:r>
          </a:p>
        </p:txBody>
      </p:sp>
      <p:sp>
        <p:nvSpPr>
          <p:cNvPr id="3" name="TextBox 2">
            <a:extLst>
              <a:ext uri="{FF2B5EF4-FFF2-40B4-BE49-F238E27FC236}">
                <a16:creationId xmlns:a16="http://schemas.microsoft.com/office/drawing/2014/main" id="{EDB9A1EA-D987-9FAA-813A-775C8212870C}"/>
              </a:ext>
            </a:extLst>
          </p:cNvPr>
          <p:cNvSpPr txBox="1"/>
          <p:nvPr/>
        </p:nvSpPr>
        <p:spPr>
          <a:xfrm>
            <a:off x="1056443" y="1935332"/>
            <a:ext cx="6461957" cy="3539430"/>
          </a:xfrm>
          <a:prstGeom prst="rect">
            <a:avLst/>
          </a:prstGeom>
          <a:noFill/>
        </p:spPr>
        <p:txBody>
          <a:bodyPr wrap="square" rtlCol="0">
            <a:spAutoFit/>
          </a:bodyPr>
          <a:lstStyle/>
          <a:p>
            <a:r>
              <a:rPr lang="mi-NZ" sz="2800" dirty="0"/>
              <a:t>Advocate for mātauranga – adult education</a:t>
            </a:r>
          </a:p>
          <a:p>
            <a:pPr marL="285750" indent="-285750">
              <a:buFont typeface="Arial" panose="020B0604020202020204" pitchFamily="34" charset="0"/>
              <a:buChar char="•"/>
            </a:pPr>
            <a:r>
              <a:rPr lang="mi-NZ" sz="2800" dirty="0"/>
              <a:t>Promote and celebrate adult education</a:t>
            </a:r>
          </a:p>
          <a:p>
            <a:pPr marL="285750" indent="-285750">
              <a:buFont typeface="Arial" panose="020B0604020202020204" pitchFamily="34" charset="0"/>
              <a:buChar char="•"/>
            </a:pPr>
            <a:r>
              <a:rPr lang="mi-NZ" sz="2800" dirty="0"/>
              <a:t>Support centre members to enrol and progress through the Playcentre Education programme</a:t>
            </a:r>
          </a:p>
          <a:p>
            <a:pPr marL="285750" indent="-285750">
              <a:buFont typeface="Arial" panose="020B0604020202020204" pitchFamily="34" charset="0"/>
              <a:buChar char="•"/>
            </a:pPr>
            <a:r>
              <a:rPr lang="mi-NZ" sz="2800" dirty="0"/>
              <a:t>In some centres, organise first aid courses and request professional learning and development (PLD)</a:t>
            </a:r>
            <a:endParaRPr lang="en-NZ" sz="2800" dirty="0"/>
          </a:p>
        </p:txBody>
      </p:sp>
      <p:pic>
        <p:nvPicPr>
          <p:cNvPr id="10" name="Picture 9">
            <a:extLst>
              <a:ext uri="{FF2B5EF4-FFF2-40B4-BE49-F238E27FC236}">
                <a16:creationId xmlns:a16="http://schemas.microsoft.com/office/drawing/2014/main" id="{EF019BD8-9950-BDBB-6FBD-6637E9FFBE1B}"/>
              </a:ext>
            </a:extLst>
          </p:cNvPr>
          <p:cNvPicPr>
            <a:picLocks noChangeAspect="1"/>
          </p:cNvPicPr>
          <p:nvPr/>
        </p:nvPicPr>
        <p:blipFill rotWithShape="1">
          <a:blip r:embed="rId6"/>
          <a:srcRect l="7333" r="10889"/>
          <a:stretch/>
        </p:blipFill>
        <p:spPr>
          <a:xfrm>
            <a:off x="7518400" y="1626989"/>
            <a:ext cx="4673600" cy="3810000"/>
          </a:xfrm>
          <a:prstGeom prst="rect">
            <a:avLst/>
          </a:prstGeom>
        </p:spPr>
      </p:pic>
      <p:pic>
        <p:nvPicPr>
          <p:cNvPr id="6" name="Recorded Sound">
            <a:hlinkClick r:id="" action="ppaction://media"/>
            <a:extLst>
              <a:ext uri="{FF2B5EF4-FFF2-40B4-BE49-F238E27FC236}">
                <a16:creationId xmlns:a16="http://schemas.microsoft.com/office/drawing/2014/main" id="{05BE434E-C266-B846-DD27-39C734D5F1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92800" y="6370637"/>
            <a:ext cx="487363" cy="487363"/>
          </a:xfrm>
          <a:prstGeom prst="rect">
            <a:avLst/>
          </a:prstGeom>
        </p:spPr>
      </p:pic>
    </p:spTree>
    <p:extLst>
      <p:ext uri="{BB962C8B-B14F-4D97-AF65-F5344CB8AC3E}">
        <p14:creationId xmlns:p14="http://schemas.microsoft.com/office/powerpoint/2010/main" val="3359574353"/>
      </p:ext>
    </p:extLst>
  </p:cSld>
  <p:clrMapOvr>
    <a:masterClrMapping/>
  </p:clrMapOvr>
  <mc:AlternateContent xmlns:mc="http://schemas.openxmlformats.org/markup-compatibility/2006" xmlns:p14="http://schemas.microsoft.com/office/powerpoint/2010/main">
    <mc:Choice Requires="p14">
      <p:transition spd="slow" p14:dur="2000" advClick="0" advTm="32635"/>
    </mc:Choice>
    <mc:Fallback xmlns="">
      <p:transition spd="slow" advClick="0" advTm="32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What is the education programme?</a:t>
            </a:r>
          </a:p>
        </p:txBody>
      </p:sp>
      <p:sp>
        <p:nvSpPr>
          <p:cNvPr id="3" name="TextBox 2">
            <a:extLst>
              <a:ext uri="{FF2B5EF4-FFF2-40B4-BE49-F238E27FC236}">
                <a16:creationId xmlns:a16="http://schemas.microsoft.com/office/drawing/2014/main" id="{EDB9A1EA-D987-9FAA-813A-775C8212870C}"/>
              </a:ext>
            </a:extLst>
          </p:cNvPr>
          <p:cNvSpPr txBox="1"/>
          <p:nvPr/>
        </p:nvSpPr>
        <p:spPr>
          <a:xfrm>
            <a:off x="580194" y="1759731"/>
            <a:ext cx="10773606" cy="2862322"/>
          </a:xfrm>
          <a:prstGeom prst="rect">
            <a:avLst/>
          </a:prstGeom>
          <a:noFill/>
        </p:spPr>
        <p:txBody>
          <a:bodyPr wrap="square" rtlCol="0">
            <a:spAutoFit/>
          </a:bodyPr>
          <a:lstStyle/>
          <a:p>
            <a:pPr marL="571500" indent="-571500">
              <a:buFont typeface="Arial" panose="020B0604020202020204" pitchFamily="34" charset="0"/>
              <a:buChar char="•"/>
            </a:pPr>
            <a:r>
              <a:rPr lang="en-US" sz="2400" dirty="0"/>
              <a:t>One qualification – </a:t>
            </a:r>
            <a:br>
              <a:rPr lang="en-US" sz="2400" dirty="0"/>
            </a:br>
            <a:r>
              <a:rPr lang="en-US" sz="2400" b="1" dirty="0"/>
              <a:t>the NZ Certificate in Early Childhood Education and Care (Level 4)</a:t>
            </a:r>
          </a:p>
          <a:p>
            <a:pPr marL="1028700" lvl="1" indent="-571500">
              <a:buFont typeface="Wingdings" panose="05000000000000000000" pitchFamily="2" charset="2"/>
              <a:buChar char="q"/>
            </a:pPr>
            <a:r>
              <a:rPr lang="en-US" sz="2000" dirty="0"/>
              <a:t>The </a:t>
            </a:r>
            <a:r>
              <a:rPr lang="en-US" sz="2000" b="1" dirty="0"/>
              <a:t>Playcentre Introductory Award </a:t>
            </a:r>
            <a:r>
              <a:rPr lang="en-US" sz="2000" dirty="0"/>
              <a:t>(PIA) and </a:t>
            </a:r>
            <a:r>
              <a:rPr lang="en-US" sz="2000" b="1" dirty="0"/>
              <a:t>Playcentre Educator Award</a:t>
            </a:r>
            <a:r>
              <a:rPr lang="en-US" sz="2000" dirty="0"/>
              <a:t> (PEA) are stepping stones on the way to the Level 4 certificate</a:t>
            </a:r>
          </a:p>
          <a:p>
            <a:pPr marL="1028700" lvl="1" indent="-571500">
              <a:buFont typeface="Wingdings" panose="05000000000000000000" pitchFamily="2" charset="2"/>
              <a:buChar char="q"/>
            </a:pPr>
            <a:r>
              <a:rPr lang="en-US" sz="2000" b="1" dirty="0"/>
              <a:t>Primary Teacher Bridging Award</a:t>
            </a:r>
            <a:r>
              <a:rPr lang="en-US" sz="2000" dirty="0"/>
              <a:t> for NZ primary teachers (3 modules of the certificate)</a:t>
            </a:r>
          </a:p>
          <a:p>
            <a:pPr marL="571500" indent="-571500">
              <a:buFont typeface="Arial" panose="020B0604020202020204" pitchFamily="34" charset="0"/>
              <a:buChar char="•"/>
            </a:pPr>
            <a:r>
              <a:rPr lang="en-US" sz="2400" dirty="0"/>
              <a:t>Nationally-</a:t>
            </a:r>
            <a:r>
              <a:rPr lang="en-US" sz="2400" dirty="0" err="1"/>
              <a:t>recognised</a:t>
            </a:r>
            <a:r>
              <a:rPr lang="en-US" sz="2400" dirty="0"/>
              <a:t> certificate</a:t>
            </a:r>
          </a:p>
          <a:p>
            <a:pPr marL="571500" indent="-571500">
              <a:buFont typeface="Arial" panose="020B0604020202020204" pitchFamily="34" charset="0"/>
              <a:buChar char="•"/>
            </a:pPr>
            <a:r>
              <a:rPr lang="en-US" sz="2400" dirty="0"/>
              <a:t>Designed for educators in Playcentre, home-based care and playgroups</a:t>
            </a:r>
          </a:p>
          <a:p>
            <a:pPr marL="571500" indent="-571500">
              <a:buFont typeface="Arial" panose="020B0604020202020204" pitchFamily="34" charset="0"/>
              <a:buChar char="•"/>
            </a:pPr>
            <a:r>
              <a:rPr lang="en-US" sz="2400" dirty="0"/>
              <a:t>Transferrable skills to the wider parenting, education and community sectors</a:t>
            </a:r>
          </a:p>
        </p:txBody>
      </p:sp>
      <p:pic>
        <p:nvPicPr>
          <p:cNvPr id="6" name="Recorded Sound">
            <a:hlinkClick r:id="" action="ppaction://media"/>
            <a:extLst>
              <a:ext uri="{FF2B5EF4-FFF2-40B4-BE49-F238E27FC236}">
                <a16:creationId xmlns:a16="http://schemas.microsoft.com/office/drawing/2014/main" id="{AFF0C90E-1433-FB8F-C2A8-A9BDBA0DE9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349896"/>
            <a:ext cx="487363" cy="487363"/>
          </a:xfrm>
          <a:prstGeom prst="rect">
            <a:avLst/>
          </a:prstGeom>
        </p:spPr>
      </p:pic>
    </p:spTree>
    <p:extLst>
      <p:ext uri="{BB962C8B-B14F-4D97-AF65-F5344CB8AC3E}">
        <p14:creationId xmlns:p14="http://schemas.microsoft.com/office/powerpoint/2010/main" val="2715361047"/>
      </p:ext>
    </p:extLst>
  </p:cSld>
  <p:clrMapOvr>
    <a:masterClrMapping/>
  </p:clrMapOvr>
  <mc:AlternateContent xmlns:mc="http://schemas.openxmlformats.org/markup-compatibility/2006" xmlns:p14="http://schemas.microsoft.com/office/powerpoint/2010/main">
    <mc:Choice Requires="p14">
      <p:transition spd="slow" p14:dur="2000" advClick="0" advTm="55923"/>
    </mc:Choice>
    <mc:Fallback xmlns="">
      <p:transition spd="slow" advClick="0" advTm="55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The Programme</a:t>
            </a:r>
          </a:p>
        </p:txBody>
      </p:sp>
      <p:sp>
        <p:nvSpPr>
          <p:cNvPr id="3" name="TextBox 2">
            <a:extLst>
              <a:ext uri="{FF2B5EF4-FFF2-40B4-BE49-F238E27FC236}">
                <a16:creationId xmlns:a16="http://schemas.microsoft.com/office/drawing/2014/main" id="{EDB9A1EA-D987-9FAA-813A-775C8212870C}"/>
              </a:ext>
            </a:extLst>
          </p:cNvPr>
          <p:cNvSpPr txBox="1"/>
          <p:nvPr/>
        </p:nvSpPr>
        <p:spPr>
          <a:xfrm>
            <a:off x="580194" y="1682760"/>
            <a:ext cx="10773606" cy="3416320"/>
          </a:xfrm>
          <a:prstGeom prst="rect">
            <a:avLst/>
          </a:prstGeom>
          <a:noFill/>
        </p:spPr>
        <p:txBody>
          <a:bodyPr wrap="square" rtlCol="0">
            <a:spAutoFit/>
          </a:bodyPr>
          <a:lstStyle/>
          <a:p>
            <a:pPr marL="571500" indent="-571500">
              <a:buFont typeface="Arial" panose="020B0604020202020204" pitchFamily="34" charset="0"/>
              <a:buChar char="•"/>
            </a:pPr>
            <a:r>
              <a:rPr lang="en-US" sz="2800" dirty="0"/>
              <a:t>Ten modules</a:t>
            </a:r>
          </a:p>
          <a:p>
            <a:pPr marL="1028700" lvl="1" indent="-571500">
              <a:buFont typeface="Arial" panose="020B0604020202020204" pitchFamily="34" charset="0"/>
              <a:buChar char="•"/>
            </a:pPr>
            <a:r>
              <a:rPr lang="en-US" sz="2000" dirty="0"/>
              <a:t>Four Playcentre Educator modules</a:t>
            </a:r>
          </a:p>
          <a:p>
            <a:pPr marL="1028700" lvl="1" indent="-571500">
              <a:buFont typeface="Arial" panose="020B0604020202020204" pitchFamily="34" charset="0"/>
              <a:buChar char="•"/>
            </a:pPr>
            <a:r>
              <a:rPr lang="en-US" sz="2000" dirty="0"/>
              <a:t>PIA awarded after 1</a:t>
            </a:r>
            <a:r>
              <a:rPr lang="en-US" sz="2000" baseline="30000" dirty="0"/>
              <a:t>st</a:t>
            </a:r>
            <a:r>
              <a:rPr lang="en-US" sz="2000" dirty="0"/>
              <a:t> two modules completed and PEA after all four PE modules</a:t>
            </a:r>
          </a:p>
          <a:p>
            <a:pPr marL="1028700" lvl="1" indent="-571500">
              <a:buFont typeface="Arial" panose="020B0604020202020204" pitchFamily="34" charset="0"/>
              <a:buChar char="•"/>
            </a:pPr>
            <a:r>
              <a:rPr lang="en-US" sz="2000" dirty="0"/>
              <a:t>Six Playcentre Leader modules</a:t>
            </a:r>
          </a:p>
          <a:p>
            <a:pPr marL="1028700" lvl="1" indent="-571500">
              <a:buFont typeface="Arial" panose="020B0604020202020204" pitchFamily="34" charset="0"/>
              <a:buChar char="•"/>
            </a:pPr>
            <a:r>
              <a:rPr lang="en-US" sz="2000" dirty="0"/>
              <a:t>Level 4 certificate awarded at the end of all ten modules</a:t>
            </a:r>
          </a:p>
          <a:p>
            <a:pPr marL="571500" indent="-571500">
              <a:buFont typeface="Arial" panose="020B0604020202020204" pitchFamily="34" charset="0"/>
              <a:buChar char="•"/>
            </a:pPr>
            <a:r>
              <a:rPr lang="en-US" sz="2800" dirty="0"/>
              <a:t>Blended delivery</a:t>
            </a:r>
          </a:p>
          <a:p>
            <a:pPr marL="1028700" lvl="1" indent="-571500">
              <a:buFont typeface="Arial" panose="020B0604020202020204" pitchFamily="34" charset="0"/>
              <a:buChar char="•"/>
            </a:pPr>
            <a:r>
              <a:rPr lang="en-US" sz="2000" dirty="0"/>
              <a:t>Face-to-face workshops available for some modules</a:t>
            </a:r>
          </a:p>
          <a:p>
            <a:pPr marL="1028700" lvl="1" indent="-571500">
              <a:buFont typeface="Arial" panose="020B0604020202020204" pitchFamily="34" charset="0"/>
              <a:buChar char="•"/>
            </a:pPr>
            <a:r>
              <a:rPr lang="en-US" sz="2000" dirty="0"/>
              <a:t>Online delivery for all modules</a:t>
            </a:r>
          </a:p>
          <a:p>
            <a:pPr marL="1485900" lvl="2" indent="-571500">
              <a:buFont typeface="Arial" panose="020B0604020202020204" pitchFamily="34" charset="0"/>
              <a:buChar char="•"/>
            </a:pPr>
            <a:r>
              <a:rPr lang="en-US" sz="2000" dirty="0"/>
              <a:t>Self-paced, self-study </a:t>
            </a:r>
            <a:r>
              <a:rPr lang="en-US" sz="2000" dirty="0" err="1"/>
              <a:t>iQualify</a:t>
            </a:r>
            <a:endParaRPr lang="en-US" sz="2000" dirty="0"/>
          </a:p>
          <a:p>
            <a:pPr marL="1485900" lvl="2" indent="-571500">
              <a:buFont typeface="Arial" panose="020B0604020202020204" pitchFamily="34" charset="0"/>
              <a:buChar char="•"/>
            </a:pPr>
            <a:r>
              <a:rPr lang="en-US" sz="2000" dirty="0"/>
              <a:t>Live, interactive small group webinars</a:t>
            </a:r>
          </a:p>
        </p:txBody>
      </p:sp>
      <p:pic>
        <p:nvPicPr>
          <p:cNvPr id="10" name="Recorded Sound">
            <a:hlinkClick r:id="" action="ppaction://media"/>
            <a:extLst>
              <a:ext uri="{FF2B5EF4-FFF2-40B4-BE49-F238E27FC236}">
                <a16:creationId xmlns:a16="http://schemas.microsoft.com/office/drawing/2014/main" id="{D4526F0C-EF12-55B8-EEAC-AD04132FFE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218" y="6218929"/>
            <a:ext cx="487363" cy="487363"/>
          </a:xfrm>
          <a:prstGeom prst="rect">
            <a:avLst/>
          </a:prstGeom>
        </p:spPr>
      </p:pic>
    </p:spTree>
    <p:extLst>
      <p:ext uri="{BB962C8B-B14F-4D97-AF65-F5344CB8AC3E}">
        <p14:creationId xmlns:p14="http://schemas.microsoft.com/office/powerpoint/2010/main" val="968218559"/>
      </p:ext>
    </p:extLst>
  </p:cSld>
  <p:clrMapOvr>
    <a:masterClrMapping/>
  </p:clrMapOvr>
  <mc:AlternateContent xmlns:mc="http://schemas.openxmlformats.org/markup-compatibility/2006" xmlns:p14="http://schemas.microsoft.com/office/powerpoint/2010/main">
    <mc:Choice Requires="p14">
      <p:transition spd="slow" p14:dur="2000" advClick="0" advTm="30348"/>
    </mc:Choice>
    <mc:Fallback xmlns="">
      <p:transition spd="slow" advClick="0" advTm="30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How is Playcentre Education unique?</a:t>
            </a:r>
          </a:p>
        </p:txBody>
      </p:sp>
      <p:sp>
        <p:nvSpPr>
          <p:cNvPr id="3" name="TextBox 2">
            <a:extLst>
              <a:ext uri="{FF2B5EF4-FFF2-40B4-BE49-F238E27FC236}">
                <a16:creationId xmlns:a16="http://schemas.microsoft.com/office/drawing/2014/main" id="{EDB9A1EA-D987-9FAA-813A-775C8212870C}"/>
              </a:ext>
            </a:extLst>
          </p:cNvPr>
          <p:cNvSpPr txBox="1"/>
          <p:nvPr/>
        </p:nvSpPr>
        <p:spPr>
          <a:xfrm>
            <a:off x="580194" y="1759731"/>
            <a:ext cx="10773606" cy="3539430"/>
          </a:xfrm>
          <a:prstGeom prst="rect">
            <a:avLst/>
          </a:prstGeom>
          <a:noFill/>
        </p:spPr>
        <p:txBody>
          <a:bodyPr wrap="square" rtlCol="0">
            <a:spAutoFit/>
          </a:bodyPr>
          <a:lstStyle/>
          <a:p>
            <a:pPr marL="571500" indent="-571500">
              <a:buFont typeface="Arial" panose="020B0604020202020204" pitchFamily="34" charset="0"/>
              <a:buChar char="•"/>
            </a:pPr>
            <a:r>
              <a:rPr lang="en-US" sz="2800" dirty="0"/>
              <a:t>Other providers also offer the Level 4 ECE certificate</a:t>
            </a:r>
          </a:p>
          <a:p>
            <a:pPr marL="571500" indent="-571500">
              <a:buFont typeface="Arial" panose="020B0604020202020204" pitchFamily="34" charset="0"/>
              <a:buChar char="•"/>
            </a:pPr>
            <a:r>
              <a:rPr lang="en-US" sz="2800" dirty="0" err="1"/>
              <a:t>Playcentre’s</a:t>
            </a:r>
            <a:r>
              <a:rPr lang="en-US" sz="2800" dirty="0"/>
              <a:t> delivery designed to:</a:t>
            </a:r>
          </a:p>
          <a:p>
            <a:pPr marL="1028700" lvl="1" indent="-571500">
              <a:buFont typeface="Arial" panose="020B0604020202020204" pitchFamily="34" charset="0"/>
              <a:buChar char="•"/>
            </a:pPr>
            <a:r>
              <a:rPr lang="en-US" sz="2800" dirty="0"/>
              <a:t>Empower whānau to study while bringing their tamariki along to Playcentre</a:t>
            </a:r>
          </a:p>
          <a:p>
            <a:pPr marL="1028700" lvl="1" indent="-571500">
              <a:buFont typeface="Arial" panose="020B0604020202020204" pitchFamily="34" charset="0"/>
              <a:buChar char="•"/>
            </a:pPr>
            <a:r>
              <a:rPr lang="en-US" sz="2800" dirty="0"/>
              <a:t>Be hands-on and practical; involved in running Playcentre sessions and supporting tamariki learning</a:t>
            </a:r>
          </a:p>
          <a:p>
            <a:pPr marL="1028700" lvl="1" indent="-571500">
              <a:buFont typeface="Arial" panose="020B0604020202020204" pitchFamily="34" charset="0"/>
              <a:buChar char="•"/>
            </a:pPr>
            <a:r>
              <a:rPr lang="en-US" sz="2800" dirty="0"/>
              <a:t>Small modules – easy to start/stop with other life commitments</a:t>
            </a:r>
          </a:p>
          <a:p>
            <a:pPr marL="1028700" lvl="1" indent="-571500">
              <a:buFont typeface="Arial" panose="020B0604020202020204" pitchFamily="34" charset="0"/>
              <a:buChar char="•"/>
            </a:pPr>
            <a:r>
              <a:rPr lang="en-US" sz="2800" dirty="0"/>
              <a:t>Rolling enrolments throughout the year – start anytime</a:t>
            </a:r>
          </a:p>
        </p:txBody>
      </p:sp>
      <p:pic>
        <p:nvPicPr>
          <p:cNvPr id="11" name="Recorded Sound">
            <a:hlinkClick r:id="" action="ppaction://media"/>
            <a:extLst>
              <a:ext uri="{FF2B5EF4-FFF2-40B4-BE49-F238E27FC236}">
                <a16:creationId xmlns:a16="http://schemas.microsoft.com/office/drawing/2014/main" id="{60AF8DCF-BD4F-9477-B87B-DCD8D6CD67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3132" y="6271304"/>
            <a:ext cx="487363" cy="487363"/>
          </a:xfrm>
          <a:prstGeom prst="rect">
            <a:avLst/>
          </a:prstGeom>
        </p:spPr>
      </p:pic>
    </p:spTree>
    <p:extLst>
      <p:ext uri="{BB962C8B-B14F-4D97-AF65-F5344CB8AC3E}">
        <p14:creationId xmlns:p14="http://schemas.microsoft.com/office/powerpoint/2010/main" val="3490339055"/>
      </p:ext>
    </p:extLst>
  </p:cSld>
  <p:clrMapOvr>
    <a:masterClrMapping/>
  </p:clrMapOvr>
  <mc:AlternateContent xmlns:mc="http://schemas.openxmlformats.org/markup-compatibility/2006" xmlns:p14="http://schemas.microsoft.com/office/powerpoint/2010/main">
    <mc:Choice Requires="p14">
      <p:transition spd="slow" p14:dur="2000" advClick="0" advTm="30548"/>
    </mc:Choice>
    <mc:Fallback xmlns="">
      <p:transition spd="slow" advClick="0" advTm="30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2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5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6EDD89-DFB7-80AB-C382-5F9E54E7EACF}"/>
              </a:ext>
            </a:extLst>
          </p:cNvPr>
          <p:cNvPicPr>
            <a:picLocks noChangeAspect="1"/>
          </p:cNvPicPr>
          <p:nvPr/>
        </p:nvPicPr>
        <p:blipFill>
          <a:blip r:embed="rId4"/>
          <a:stretch>
            <a:fillRect/>
          </a:stretch>
        </p:blipFill>
        <p:spPr>
          <a:xfrm>
            <a:off x="0" y="0"/>
            <a:ext cx="12192000" cy="6858000"/>
          </a:xfrm>
          <a:prstGeom prst="rect">
            <a:avLst/>
          </a:prstGeom>
        </p:spPr>
      </p:pic>
      <p:pic>
        <p:nvPicPr>
          <p:cNvPr id="3" name="Recorded Sound">
            <a:hlinkClick r:id="" action="ppaction://media"/>
            <a:extLst>
              <a:ext uri="{FF2B5EF4-FFF2-40B4-BE49-F238E27FC236}">
                <a16:creationId xmlns:a16="http://schemas.microsoft.com/office/drawing/2014/main" id="{1074A0C2-4DEA-EF4D-A874-0C477E79C3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93411348"/>
      </p:ext>
    </p:extLst>
  </p:cSld>
  <p:clrMapOvr>
    <a:masterClrMapping/>
  </p:clrMapOvr>
  <mc:AlternateContent xmlns:mc="http://schemas.openxmlformats.org/markup-compatibility/2006" xmlns:p14="http://schemas.microsoft.com/office/powerpoint/2010/main">
    <mc:Choice Requires="p14">
      <p:transition spd="slow" p14:dur="2000" advClick="0" advTm="52569"/>
    </mc:Choice>
    <mc:Fallback xmlns="">
      <p:transition spd="slow" advClick="0" advTm="5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9F946F-E8A0-E76C-B9AB-B59E4D2B7128}"/>
              </a:ext>
            </a:extLst>
          </p:cNvPr>
          <p:cNvPicPr>
            <a:picLocks noChangeAspect="1"/>
          </p:cNvPicPr>
          <p:nvPr/>
        </p:nvPicPr>
        <p:blipFill rotWithShape="1">
          <a:blip r:embed="rId4"/>
          <a:srcRect l="10625" t="14612" r="3203" b="4913"/>
          <a:stretch/>
        </p:blipFill>
        <p:spPr>
          <a:xfrm>
            <a:off x="842962" y="797242"/>
            <a:ext cx="10506075" cy="5263516"/>
          </a:xfrm>
          <a:prstGeom prst="rect">
            <a:avLst/>
          </a:prstGeom>
        </p:spPr>
      </p:pic>
      <p:pic>
        <p:nvPicPr>
          <p:cNvPr id="2" name="Recorded Sound">
            <a:hlinkClick r:id="" action="ppaction://media"/>
            <a:extLst>
              <a:ext uri="{FF2B5EF4-FFF2-40B4-BE49-F238E27FC236}">
                <a16:creationId xmlns:a16="http://schemas.microsoft.com/office/drawing/2014/main" id="{F34E8B86-2090-7777-6C50-CD2FAF2345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6500" y="6247321"/>
            <a:ext cx="487363" cy="487363"/>
          </a:xfrm>
          <a:prstGeom prst="rect">
            <a:avLst/>
          </a:prstGeom>
        </p:spPr>
      </p:pic>
    </p:spTree>
    <p:extLst>
      <p:ext uri="{BB962C8B-B14F-4D97-AF65-F5344CB8AC3E}">
        <p14:creationId xmlns:p14="http://schemas.microsoft.com/office/powerpoint/2010/main" val="3893132347"/>
      </p:ext>
    </p:extLst>
  </p:cSld>
  <p:clrMapOvr>
    <a:masterClrMapping/>
  </p:clrMapOvr>
  <mc:AlternateContent xmlns:mc="http://schemas.openxmlformats.org/markup-compatibility/2006" xmlns:p14="http://schemas.microsoft.com/office/powerpoint/2010/main">
    <mc:Choice Requires="p14">
      <p:transition spd="slow" p14:dur="2000" advClick="0" advTm="67499"/>
    </mc:Choice>
    <mc:Fallback xmlns="">
      <p:transition spd="slow" advClick="0" advTm="6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5998</TotalTime>
  <Words>2057</Words>
  <Application>Microsoft Office PowerPoint</Application>
  <PresentationFormat>Widescreen</PresentationFormat>
  <Paragraphs>235</Paragraphs>
  <Slides>37</Slides>
  <Notes>2</Notes>
  <HiddenSlides>0</HiddenSlides>
  <MMClips>34</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Te Wāhanga Mātauranga Playcentre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other pātai?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Matariki 2019</dc:title>
  <dc:creator>Chris Gullidge</dc:creator>
  <cp:lastModifiedBy>Kara Daly - Pedagogical Lead</cp:lastModifiedBy>
  <cp:revision>32</cp:revision>
  <dcterms:created xsi:type="dcterms:W3CDTF">2019-05-28T04:19:30Z</dcterms:created>
  <dcterms:modified xsi:type="dcterms:W3CDTF">2023-11-16T19:37:35Z</dcterms:modified>
</cp:coreProperties>
</file>