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84" r:id="rId3"/>
    <p:sldId id="263" r:id="rId4"/>
    <p:sldId id="266" r:id="rId5"/>
    <p:sldId id="285" r:id="rId6"/>
    <p:sldId id="286" r:id="rId7"/>
    <p:sldId id="297" r:id="rId8"/>
    <p:sldId id="298" r:id="rId9"/>
    <p:sldId id="299" r:id="rId10"/>
    <p:sldId id="272" r:id="rId11"/>
    <p:sldId id="273" r:id="rId12"/>
    <p:sldId id="271" r:id="rId13"/>
    <p:sldId id="300" r:id="rId14"/>
    <p:sldId id="302" r:id="rId15"/>
    <p:sldId id="264" r:id="rId16"/>
    <p:sldId id="301" r:id="rId17"/>
    <p:sldId id="288" r:id="rId18"/>
    <p:sldId id="268" r:id="rId19"/>
    <p:sldId id="289" r:id="rId20"/>
    <p:sldId id="290" r:id="rId21"/>
    <p:sldId id="291" r:id="rId22"/>
    <p:sldId id="292" r:id="rId23"/>
    <p:sldId id="293" r:id="rId24"/>
    <p:sldId id="294" r:id="rId25"/>
    <p:sldId id="295" r:id="rId26"/>
    <p:sldId id="296" r:id="rId27"/>
    <p:sldId id="303" r:id="rId28"/>
    <p:sldId id="307" r:id="rId29"/>
    <p:sldId id="304" r:id="rId30"/>
    <p:sldId id="305" r:id="rId31"/>
    <p:sldId id="306" r:id="rId32"/>
    <p:sldId id="308" r:id="rId33"/>
    <p:sldId id="287"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059D"/>
    <a:srgbClr val="804F8B"/>
    <a:srgbClr val="1E82BB"/>
    <a:srgbClr val="E9BC1B"/>
    <a:srgbClr val="F9C51A"/>
    <a:srgbClr val="C79522"/>
    <a:srgbClr val="AF9226"/>
    <a:srgbClr val="4B8129"/>
    <a:srgbClr val="00557E"/>
    <a:srgbClr val="7842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83CCFE-B659-428C-929C-A5977337E79E}" v="85" dt="2022-11-17T03:00:58.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B9BC94-F9A5-426A-BBFF-D87E96D9BBB5}" type="datetimeFigureOut">
              <a:rPr lang="en-NZ" smtClean="0"/>
              <a:t>17/11/2022</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621A67-4A36-4746-9188-59EBE60991C1}" type="slidenum">
              <a:rPr lang="en-NZ" smtClean="0"/>
              <a:t>‹#›</a:t>
            </a:fld>
            <a:endParaRPr lang="en-NZ"/>
          </a:p>
        </p:txBody>
      </p:sp>
    </p:spTree>
    <p:extLst>
      <p:ext uri="{BB962C8B-B14F-4D97-AF65-F5344CB8AC3E}">
        <p14:creationId xmlns:p14="http://schemas.microsoft.com/office/powerpoint/2010/main" val="1923171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3293D94-27F2-4A3A-8FEA-46B1704AA9E1}" type="slidenum">
              <a:rPr lang="en-NZ" smtClean="0"/>
              <a:pPr/>
              <a:t>2</a:t>
            </a:fld>
            <a:endParaRPr lang="en-NZ"/>
          </a:p>
        </p:txBody>
      </p:sp>
    </p:spTree>
    <p:extLst>
      <p:ext uri="{BB962C8B-B14F-4D97-AF65-F5344CB8AC3E}">
        <p14:creationId xmlns:p14="http://schemas.microsoft.com/office/powerpoint/2010/main" val="400983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3293D94-27F2-4A3A-8FEA-46B1704AA9E1}" type="slidenum">
              <a:rPr lang="en-NZ" smtClean="0"/>
              <a:pPr/>
              <a:t>3</a:t>
            </a:fld>
            <a:endParaRPr lang="en-NZ"/>
          </a:p>
        </p:txBody>
      </p:sp>
    </p:spTree>
    <p:extLst>
      <p:ext uri="{BB962C8B-B14F-4D97-AF65-F5344CB8AC3E}">
        <p14:creationId xmlns:p14="http://schemas.microsoft.com/office/powerpoint/2010/main" val="356689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83293D94-27F2-4A3A-8FEA-46B1704AA9E1}" type="slidenum">
              <a:rPr lang="en-NZ" smtClean="0"/>
              <a:pPr/>
              <a:t>15</a:t>
            </a:fld>
            <a:endParaRPr lang="en-NZ"/>
          </a:p>
        </p:txBody>
      </p:sp>
    </p:spTree>
    <p:extLst>
      <p:ext uri="{BB962C8B-B14F-4D97-AF65-F5344CB8AC3E}">
        <p14:creationId xmlns:p14="http://schemas.microsoft.com/office/powerpoint/2010/main" val="90870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53F6-AEE5-481E-97AE-0F3A41D9D8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6580F9E4-0121-485A-B83C-F1B5454FA6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CFE3D282-96F0-45A9-9A25-DBB7AFBD45C8}"/>
              </a:ext>
            </a:extLst>
          </p:cNvPr>
          <p:cNvSpPr>
            <a:spLocks noGrp="1"/>
          </p:cNvSpPr>
          <p:nvPr>
            <p:ph type="dt" sz="half" idx="10"/>
          </p:nvPr>
        </p:nvSpPr>
        <p:spPr/>
        <p:txBody>
          <a:bodyPr/>
          <a:lstStyle/>
          <a:p>
            <a:fld id="{CB1829EF-4A95-4FE3-B7EC-08DCA0F32A5F}" type="datetimeFigureOut">
              <a:rPr lang="en-NZ" smtClean="0"/>
              <a:t>17/11/2022</a:t>
            </a:fld>
            <a:endParaRPr lang="en-NZ"/>
          </a:p>
        </p:txBody>
      </p:sp>
      <p:sp>
        <p:nvSpPr>
          <p:cNvPr id="5" name="Footer Placeholder 4">
            <a:extLst>
              <a:ext uri="{FF2B5EF4-FFF2-40B4-BE49-F238E27FC236}">
                <a16:creationId xmlns:a16="http://schemas.microsoft.com/office/drawing/2014/main" id="{58A03758-40CA-4D8C-BA3A-A91D22540E38}"/>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F223957-128C-4B26-96C0-AC148C4B0D1E}"/>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01606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FBFE5-D4BD-4D69-983C-66DC1A37B54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2D582549-4872-400D-B334-CFF666607C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811D9C9-F05D-4759-9599-EE8439EAB466}"/>
              </a:ext>
            </a:extLst>
          </p:cNvPr>
          <p:cNvSpPr>
            <a:spLocks noGrp="1"/>
          </p:cNvSpPr>
          <p:nvPr>
            <p:ph type="dt" sz="half" idx="10"/>
          </p:nvPr>
        </p:nvSpPr>
        <p:spPr/>
        <p:txBody>
          <a:bodyPr/>
          <a:lstStyle/>
          <a:p>
            <a:fld id="{CB1829EF-4A95-4FE3-B7EC-08DCA0F32A5F}" type="datetimeFigureOut">
              <a:rPr lang="en-NZ" smtClean="0"/>
              <a:t>17/11/2022</a:t>
            </a:fld>
            <a:endParaRPr lang="en-NZ"/>
          </a:p>
        </p:txBody>
      </p:sp>
      <p:sp>
        <p:nvSpPr>
          <p:cNvPr id="5" name="Footer Placeholder 4">
            <a:extLst>
              <a:ext uri="{FF2B5EF4-FFF2-40B4-BE49-F238E27FC236}">
                <a16:creationId xmlns:a16="http://schemas.microsoft.com/office/drawing/2014/main" id="{C749D4E4-3669-43D4-AA17-E5E13A0A6D9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56300ED6-FA53-465A-9CC4-A290EBD8775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4539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B61D98-DFFF-4518-94CD-59B6B86F14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9173041D-D815-4082-9170-447060B4F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70B077F-FB0A-4D60-9A61-E5329EE2A083}"/>
              </a:ext>
            </a:extLst>
          </p:cNvPr>
          <p:cNvSpPr>
            <a:spLocks noGrp="1"/>
          </p:cNvSpPr>
          <p:nvPr>
            <p:ph type="dt" sz="half" idx="10"/>
          </p:nvPr>
        </p:nvSpPr>
        <p:spPr/>
        <p:txBody>
          <a:bodyPr/>
          <a:lstStyle/>
          <a:p>
            <a:fld id="{CB1829EF-4A95-4FE3-B7EC-08DCA0F32A5F}" type="datetimeFigureOut">
              <a:rPr lang="en-NZ" smtClean="0"/>
              <a:t>17/11/2022</a:t>
            </a:fld>
            <a:endParaRPr lang="en-NZ"/>
          </a:p>
        </p:txBody>
      </p:sp>
      <p:sp>
        <p:nvSpPr>
          <p:cNvPr id="5" name="Footer Placeholder 4">
            <a:extLst>
              <a:ext uri="{FF2B5EF4-FFF2-40B4-BE49-F238E27FC236}">
                <a16:creationId xmlns:a16="http://schemas.microsoft.com/office/drawing/2014/main" id="{D5FB126D-FE98-4AD9-85BB-2C4F5C6216E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3314D14F-26E8-47BC-B059-46C01B05FEF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58863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A18F-8D26-403A-B4BD-79B2CA72B12E}"/>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3A84AF1D-AA99-4DB8-9BEF-8DA639BEC2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4DFDC997-69E9-4D52-90C6-814B20D51F53}"/>
              </a:ext>
            </a:extLst>
          </p:cNvPr>
          <p:cNvSpPr>
            <a:spLocks noGrp="1"/>
          </p:cNvSpPr>
          <p:nvPr>
            <p:ph type="dt" sz="half" idx="10"/>
          </p:nvPr>
        </p:nvSpPr>
        <p:spPr/>
        <p:txBody>
          <a:bodyPr/>
          <a:lstStyle/>
          <a:p>
            <a:fld id="{CB1829EF-4A95-4FE3-B7EC-08DCA0F32A5F}" type="datetimeFigureOut">
              <a:rPr lang="en-NZ" smtClean="0"/>
              <a:t>17/11/2022</a:t>
            </a:fld>
            <a:endParaRPr lang="en-NZ"/>
          </a:p>
        </p:txBody>
      </p:sp>
      <p:sp>
        <p:nvSpPr>
          <p:cNvPr id="5" name="Footer Placeholder 4">
            <a:extLst>
              <a:ext uri="{FF2B5EF4-FFF2-40B4-BE49-F238E27FC236}">
                <a16:creationId xmlns:a16="http://schemas.microsoft.com/office/drawing/2014/main" id="{AF74F416-D85F-41F8-B41E-584FBDE828DF}"/>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4226E8E-C919-4B49-AC96-C3F32A5DA82C}"/>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100143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679E3-E134-4F55-9F0B-7B4EA5FE0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36EF024F-3C11-496D-B278-ACD4ACF2A1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9A99DA-0A92-415E-89F2-7404F8577A76}"/>
              </a:ext>
            </a:extLst>
          </p:cNvPr>
          <p:cNvSpPr>
            <a:spLocks noGrp="1"/>
          </p:cNvSpPr>
          <p:nvPr>
            <p:ph type="dt" sz="half" idx="10"/>
          </p:nvPr>
        </p:nvSpPr>
        <p:spPr/>
        <p:txBody>
          <a:bodyPr/>
          <a:lstStyle/>
          <a:p>
            <a:fld id="{CB1829EF-4A95-4FE3-B7EC-08DCA0F32A5F}" type="datetimeFigureOut">
              <a:rPr lang="en-NZ" smtClean="0"/>
              <a:t>17/11/2022</a:t>
            </a:fld>
            <a:endParaRPr lang="en-NZ"/>
          </a:p>
        </p:txBody>
      </p:sp>
      <p:sp>
        <p:nvSpPr>
          <p:cNvPr id="5" name="Footer Placeholder 4">
            <a:extLst>
              <a:ext uri="{FF2B5EF4-FFF2-40B4-BE49-F238E27FC236}">
                <a16:creationId xmlns:a16="http://schemas.microsoft.com/office/drawing/2014/main" id="{1704AE82-9581-450E-8E85-8F797A5CD972}"/>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928B00F-496D-494B-892F-FC5BB430DDD0}"/>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58717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0A0F-570A-4BD0-8586-4F6C42ED02F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14EC723D-B9F9-4A8C-8F51-0DD738DB6B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6B9DB55-389E-4615-B119-8459E6D4A9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7F964CEE-AD6A-480C-A7F3-AD853D32E242}"/>
              </a:ext>
            </a:extLst>
          </p:cNvPr>
          <p:cNvSpPr>
            <a:spLocks noGrp="1"/>
          </p:cNvSpPr>
          <p:nvPr>
            <p:ph type="dt" sz="half" idx="10"/>
          </p:nvPr>
        </p:nvSpPr>
        <p:spPr/>
        <p:txBody>
          <a:bodyPr/>
          <a:lstStyle/>
          <a:p>
            <a:fld id="{CB1829EF-4A95-4FE3-B7EC-08DCA0F32A5F}" type="datetimeFigureOut">
              <a:rPr lang="en-NZ" smtClean="0"/>
              <a:t>17/11/2022</a:t>
            </a:fld>
            <a:endParaRPr lang="en-NZ"/>
          </a:p>
        </p:txBody>
      </p:sp>
      <p:sp>
        <p:nvSpPr>
          <p:cNvPr id="6" name="Footer Placeholder 5">
            <a:extLst>
              <a:ext uri="{FF2B5EF4-FFF2-40B4-BE49-F238E27FC236}">
                <a16:creationId xmlns:a16="http://schemas.microsoft.com/office/drawing/2014/main" id="{9572E837-0EAF-4A3E-BF9A-B951D3E6DBD2}"/>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C443836F-0195-480A-8536-CAB2C98EC58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83342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91BD-ABC6-4F15-AB00-633EE1669F92}"/>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8C7E99EA-3FF6-477F-B0AB-2420C864C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9DE3AB-6A07-4F63-9E5C-51092F41C9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69F1AB20-DBBC-4FF5-A2F0-FE62A8BC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F7D6D7-3BD5-4FCD-A319-C0C12C3E02F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079F1CBA-967B-4198-95AB-7A6B62BE07DA}"/>
              </a:ext>
            </a:extLst>
          </p:cNvPr>
          <p:cNvSpPr>
            <a:spLocks noGrp="1"/>
          </p:cNvSpPr>
          <p:nvPr>
            <p:ph type="dt" sz="half" idx="10"/>
          </p:nvPr>
        </p:nvSpPr>
        <p:spPr/>
        <p:txBody>
          <a:bodyPr/>
          <a:lstStyle/>
          <a:p>
            <a:fld id="{CB1829EF-4A95-4FE3-B7EC-08DCA0F32A5F}" type="datetimeFigureOut">
              <a:rPr lang="en-NZ" smtClean="0"/>
              <a:t>17/11/2022</a:t>
            </a:fld>
            <a:endParaRPr lang="en-NZ"/>
          </a:p>
        </p:txBody>
      </p:sp>
      <p:sp>
        <p:nvSpPr>
          <p:cNvPr id="8" name="Footer Placeholder 7">
            <a:extLst>
              <a:ext uri="{FF2B5EF4-FFF2-40B4-BE49-F238E27FC236}">
                <a16:creationId xmlns:a16="http://schemas.microsoft.com/office/drawing/2014/main" id="{E5A0679E-5CEC-4DDC-B155-86F6FD7C9615}"/>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93915071-DDC1-44C2-89BE-A99F2469F774}"/>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262661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D66-27FC-4146-9577-0E4A47205DA6}"/>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4B5F331D-86DA-4AFF-803B-BB3CD4E05B7C}"/>
              </a:ext>
            </a:extLst>
          </p:cNvPr>
          <p:cNvSpPr>
            <a:spLocks noGrp="1"/>
          </p:cNvSpPr>
          <p:nvPr>
            <p:ph type="dt" sz="half" idx="10"/>
          </p:nvPr>
        </p:nvSpPr>
        <p:spPr/>
        <p:txBody>
          <a:bodyPr/>
          <a:lstStyle/>
          <a:p>
            <a:fld id="{CB1829EF-4A95-4FE3-B7EC-08DCA0F32A5F}" type="datetimeFigureOut">
              <a:rPr lang="en-NZ" smtClean="0"/>
              <a:t>17/11/2022</a:t>
            </a:fld>
            <a:endParaRPr lang="en-NZ"/>
          </a:p>
        </p:txBody>
      </p:sp>
      <p:sp>
        <p:nvSpPr>
          <p:cNvPr id="4" name="Footer Placeholder 3">
            <a:extLst>
              <a:ext uri="{FF2B5EF4-FFF2-40B4-BE49-F238E27FC236}">
                <a16:creationId xmlns:a16="http://schemas.microsoft.com/office/drawing/2014/main" id="{3BDB15E9-76DB-4BBD-8407-BE427DC7639F}"/>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4B54DE77-C28F-4BFF-A4C6-37B66B2DC3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42937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F73A3-80BB-44E7-8831-4C3380CA3102}"/>
              </a:ext>
            </a:extLst>
          </p:cNvPr>
          <p:cNvSpPr>
            <a:spLocks noGrp="1"/>
          </p:cNvSpPr>
          <p:nvPr>
            <p:ph type="dt" sz="half" idx="10"/>
          </p:nvPr>
        </p:nvSpPr>
        <p:spPr/>
        <p:txBody>
          <a:bodyPr/>
          <a:lstStyle/>
          <a:p>
            <a:fld id="{CB1829EF-4A95-4FE3-B7EC-08DCA0F32A5F}" type="datetimeFigureOut">
              <a:rPr lang="en-NZ" smtClean="0"/>
              <a:t>17/11/2022</a:t>
            </a:fld>
            <a:endParaRPr lang="en-NZ"/>
          </a:p>
        </p:txBody>
      </p:sp>
      <p:sp>
        <p:nvSpPr>
          <p:cNvPr id="3" name="Footer Placeholder 2">
            <a:extLst>
              <a:ext uri="{FF2B5EF4-FFF2-40B4-BE49-F238E27FC236}">
                <a16:creationId xmlns:a16="http://schemas.microsoft.com/office/drawing/2014/main" id="{2F293779-D41B-4C53-8E35-BA663163B32F}"/>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CC5DA20-0208-4A5A-BF2E-E7CC3936DA56}"/>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3819892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3F8D8-3D9D-46D9-9169-238C89CFEF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B2B32EF-5400-4945-BD46-6CE575B239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37CBDD2-ABAF-41A7-ADA6-E12DAD5D75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2AAE92-558A-40E7-A16E-983F6B0466E0}"/>
              </a:ext>
            </a:extLst>
          </p:cNvPr>
          <p:cNvSpPr>
            <a:spLocks noGrp="1"/>
          </p:cNvSpPr>
          <p:nvPr>
            <p:ph type="dt" sz="half" idx="10"/>
          </p:nvPr>
        </p:nvSpPr>
        <p:spPr/>
        <p:txBody>
          <a:bodyPr/>
          <a:lstStyle/>
          <a:p>
            <a:fld id="{CB1829EF-4A95-4FE3-B7EC-08DCA0F32A5F}" type="datetimeFigureOut">
              <a:rPr lang="en-NZ" smtClean="0"/>
              <a:t>17/11/2022</a:t>
            </a:fld>
            <a:endParaRPr lang="en-NZ"/>
          </a:p>
        </p:txBody>
      </p:sp>
      <p:sp>
        <p:nvSpPr>
          <p:cNvPr id="6" name="Footer Placeholder 5">
            <a:extLst>
              <a:ext uri="{FF2B5EF4-FFF2-40B4-BE49-F238E27FC236}">
                <a16:creationId xmlns:a16="http://schemas.microsoft.com/office/drawing/2014/main" id="{5CDDE5A2-1719-4F07-BC06-943BFDB94AE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521B14AC-848F-4C09-8ECB-9708D367DE51}"/>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197670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8E83-927F-4461-991B-0DCF628BA8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217DFB80-AAF6-426E-BA68-9F2E39FBAA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2E397FE1-9895-4983-8FD0-D55EF100D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0F21A6-00D7-42AC-8C79-5F695D15E32E}"/>
              </a:ext>
            </a:extLst>
          </p:cNvPr>
          <p:cNvSpPr>
            <a:spLocks noGrp="1"/>
          </p:cNvSpPr>
          <p:nvPr>
            <p:ph type="dt" sz="half" idx="10"/>
          </p:nvPr>
        </p:nvSpPr>
        <p:spPr/>
        <p:txBody>
          <a:bodyPr/>
          <a:lstStyle/>
          <a:p>
            <a:fld id="{CB1829EF-4A95-4FE3-B7EC-08DCA0F32A5F}" type="datetimeFigureOut">
              <a:rPr lang="en-NZ" smtClean="0"/>
              <a:t>17/11/2022</a:t>
            </a:fld>
            <a:endParaRPr lang="en-NZ"/>
          </a:p>
        </p:txBody>
      </p:sp>
      <p:sp>
        <p:nvSpPr>
          <p:cNvPr id="6" name="Footer Placeholder 5">
            <a:extLst>
              <a:ext uri="{FF2B5EF4-FFF2-40B4-BE49-F238E27FC236}">
                <a16:creationId xmlns:a16="http://schemas.microsoft.com/office/drawing/2014/main" id="{70EA2530-BEB6-4DBA-982B-80455B4753D7}"/>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2E1E209-7A1B-474E-9715-27F8999B9305}"/>
              </a:ext>
            </a:extLst>
          </p:cNvPr>
          <p:cNvSpPr>
            <a:spLocks noGrp="1"/>
          </p:cNvSpPr>
          <p:nvPr>
            <p:ph type="sldNum" sz="quarter" idx="12"/>
          </p:nvPr>
        </p:nvSpPr>
        <p:spPr/>
        <p:txBody>
          <a:bodyPr/>
          <a:lstStyle/>
          <a:p>
            <a:fld id="{FB784C89-78E4-4473-8526-AEB8C692B9E6}" type="slidenum">
              <a:rPr lang="en-NZ" smtClean="0"/>
              <a:t>‹#›</a:t>
            </a:fld>
            <a:endParaRPr lang="en-NZ"/>
          </a:p>
        </p:txBody>
      </p:sp>
    </p:spTree>
    <p:extLst>
      <p:ext uri="{BB962C8B-B14F-4D97-AF65-F5344CB8AC3E}">
        <p14:creationId xmlns:p14="http://schemas.microsoft.com/office/powerpoint/2010/main" val="419193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53B24A-9513-4335-B14F-5ED998B53B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496FCE4-B7F7-4C97-8D42-0C17E872CC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7EB9FA1-02EF-4C2D-AD6B-DD1942AD85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829EF-4A95-4FE3-B7EC-08DCA0F32A5F}" type="datetimeFigureOut">
              <a:rPr lang="en-NZ" smtClean="0"/>
              <a:t>17/11/2022</a:t>
            </a:fld>
            <a:endParaRPr lang="en-NZ"/>
          </a:p>
        </p:txBody>
      </p:sp>
      <p:sp>
        <p:nvSpPr>
          <p:cNvPr id="5" name="Footer Placeholder 4">
            <a:extLst>
              <a:ext uri="{FF2B5EF4-FFF2-40B4-BE49-F238E27FC236}">
                <a16:creationId xmlns:a16="http://schemas.microsoft.com/office/drawing/2014/main" id="{F8536477-31CB-4AAC-B0B8-6FE38A5A16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94D6A76-40E9-4E81-BA9F-8D23B4336B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84C89-78E4-4473-8526-AEB8C692B9E6}" type="slidenum">
              <a:rPr lang="en-NZ" smtClean="0"/>
              <a:t>‹#›</a:t>
            </a:fld>
            <a:endParaRPr lang="en-NZ"/>
          </a:p>
        </p:txBody>
      </p:sp>
    </p:spTree>
    <p:extLst>
      <p:ext uri="{BB962C8B-B14F-4D97-AF65-F5344CB8AC3E}">
        <p14:creationId xmlns:p14="http://schemas.microsoft.com/office/powerpoint/2010/main" val="1207383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playcentre.org.nz/learnwithus/upcoming-workshops-and-online-modules/" TargetMode="External"/><Relationship Id="rId5" Type="http://schemas.openxmlformats.org/officeDocument/2006/relationships/image" Target="../media/image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playcentre.org.nz/learnwithus/upcoming-workshops-and-online-modules/" TargetMode="External"/><Relationship Id="rId5" Type="http://schemas.openxmlformats.org/officeDocument/2006/relationships/image" Target="../media/image6.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gazette.govt.nz/assets/pdf-cache/2022/2022-go4611.pdf?2022-11-02_09%3A01%3A01=" TargetMode="External"/><Relationship Id="rId5" Type="http://schemas.openxmlformats.org/officeDocument/2006/relationships/image" Target="../media/image6.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playcentre.org.nz/learnwithus/playcentre-education/primary-teachers-in-playcentre/" TargetMode="External"/><Relationship Id="rId5" Type="http://schemas.openxmlformats.org/officeDocument/2006/relationships/image" Target="../media/image6.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8" Type="http://schemas.openxmlformats.org/officeDocument/2006/relationships/hyperlink" Target="https://www.playcentre.org.nz/centre-resources/te-whariki-spotlight/" TargetMode="External"/><Relationship Id="rId3" Type="http://schemas.openxmlformats.org/officeDocument/2006/relationships/slideLayout" Target="../slideLayouts/slideLayout2.xml"/><Relationship Id="rId7" Type="http://schemas.openxmlformats.org/officeDocument/2006/relationships/hyperlink" Target="https://www.playcentre.org.nz/learnwithus/upcoming-workshops-and-online-modules/" TargetMode="Externa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www.playcentre.org.nz/future-members/education/" TargetMode="External"/><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hyperlink" Target="https://www.playcentre.org.nz/virtual-village/play-insights-education-resources/"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308EA9-ABD4-4BBB-AA96-D2EB80A084A0}"/>
              </a:ext>
            </a:extLst>
          </p:cNvPr>
          <p:cNvSpPr/>
          <p:nvPr/>
        </p:nvSpPr>
        <p:spPr>
          <a:xfrm>
            <a:off x="-220708" y="0"/>
            <a:ext cx="12412707" cy="6908902"/>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 name="Title 1">
            <a:extLst>
              <a:ext uri="{FF2B5EF4-FFF2-40B4-BE49-F238E27FC236}">
                <a16:creationId xmlns:a16="http://schemas.microsoft.com/office/drawing/2014/main" id="{AFE5E61B-BD4B-4D0E-B16E-049A61F855E2}"/>
              </a:ext>
            </a:extLst>
          </p:cNvPr>
          <p:cNvSpPr>
            <a:spLocks noGrp="1"/>
          </p:cNvSpPr>
          <p:nvPr>
            <p:ph type="ctrTitle"/>
          </p:nvPr>
        </p:nvSpPr>
        <p:spPr>
          <a:xfrm>
            <a:off x="1012054" y="2237229"/>
            <a:ext cx="9617694" cy="1101718"/>
          </a:xfrm>
        </p:spPr>
        <p:txBody>
          <a:bodyPr>
            <a:noAutofit/>
          </a:bodyPr>
          <a:lstStyle/>
          <a:p>
            <a:r>
              <a:rPr lang="en-NZ" b="1" dirty="0">
                <a:latin typeface="+mn-lt"/>
              </a:rPr>
              <a:t>Playcentre Education</a:t>
            </a:r>
          </a:p>
        </p:txBody>
      </p:sp>
      <p:sp>
        <p:nvSpPr>
          <p:cNvPr id="3" name="Subtitle 2">
            <a:extLst>
              <a:ext uri="{FF2B5EF4-FFF2-40B4-BE49-F238E27FC236}">
                <a16:creationId xmlns:a16="http://schemas.microsoft.com/office/drawing/2014/main" id="{2CA7F93B-98F1-48D6-9C43-27686E6E8504}"/>
              </a:ext>
            </a:extLst>
          </p:cNvPr>
          <p:cNvSpPr>
            <a:spLocks noGrp="1"/>
          </p:cNvSpPr>
          <p:nvPr>
            <p:ph type="subTitle" idx="1"/>
          </p:nvPr>
        </p:nvSpPr>
        <p:spPr>
          <a:xfrm>
            <a:off x="1485748" y="3554784"/>
            <a:ext cx="9144000" cy="1655762"/>
          </a:xfrm>
        </p:spPr>
        <p:txBody>
          <a:bodyPr>
            <a:normAutofit/>
          </a:bodyPr>
          <a:lstStyle/>
          <a:p>
            <a:r>
              <a:rPr lang="en-NZ" sz="4400" dirty="0">
                <a:latin typeface="+mj-lt"/>
              </a:rPr>
              <a:t>Education Officer Training 2022</a:t>
            </a:r>
          </a:p>
        </p:txBody>
      </p:sp>
      <p:pic>
        <p:nvPicPr>
          <p:cNvPr id="6" name="Picture 5" descr="A close up of a logo&#10;&#10;Description automatically generated">
            <a:extLst>
              <a:ext uri="{FF2B5EF4-FFF2-40B4-BE49-F238E27FC236}">
                <a16:creationId xmlns:a16="http://schemas.microsoft.com/office/drawing/2014/main" id="{7FAA90C2-E8C5-4426-9E51-FFD516A57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4908" y="5426383"/>
            <a:ext cx="2687530" cy="669728"/>
          </a:xfrm>
          <a:prstGeom prst="rect">
            <a:avLst/>
          </a:prstGeom>
        </p:spPr>
      </p:pic>
      <p:pic>
        <p:nvPicPr>
          <p:cNvPr id="8" name="Picture 7" descr="A close up of a logo&#10;&#10;Description automatically generated">
            <a:extLst>
              <a:ext uri="{FF2B5EF4-FFF2-40B4-BE49-F238E27FC236}">
                <a16:creationId xmlns:a16="http://schemas.microsoft.com/office/drawing/2014/main" id="{549A756C-D755-4F33-B0C6-F00D32A20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2708" y="5323602"/>
            <a:ext cx="2507081" cy="722273"/>
          </a:xfrm>
          <a:prstGeom prst="rect">
            <a:avLst/>
          </a:prstGeom>
        </p:spPr>
      </p:pic>
      <p:pic>
        <p:nvPicPr>
          <p:cNvPr id="4" name="Recorded Sound">
            <a:hlinkClick r:id="" action="ppaction://media"/>
            <a:extLst>
              <a:ext uri="{FF2B5EF4-FFF2-40B4-BE49-F238E27FC236}">
                <a16:creationId xmlns:a16="http://schemas.microsoft.com/office/drawing/2014/main" id="{50F06A1F-DD87-15F0-2F4A-6F28343A97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16079" y="6224710"/>
            <a:ext cx="487363" cy="487363"/>
          </a:xfrm>
          <a:prstGeom prst="rect">
            <a:avLst/>
          </a:prstGeom>
        </p:spPr>
      </p:pic>
    </p:spTree>
    <p:extLst>
      <p:ext uri="{BB962C8B-B14F-4D97-AF65-F5344CB8AC3E}">
        <p14:creationId xmlns:p14="http://schemas.microsoft.com/office/powerpoint/2010/main" val="4088129086"/>
      </p:ext>
    </p:extLst>
  </p:cSld>
  <p:clrMapOvr>
    <a:masterClrMapping/>
  </p:clrMapOvr>
  <mc:AlternateContent xmlns:mc="http://schemas.openxmlformats.org/markup-compatibility/2006" xmlns:p14="http://schemas.microsoft.com/office/powerpoint/2010/main">
    <mc:Choice Requires="p14">
      <p:transition spd="slow" p14:dur="2000" advTm="5652"/>
    </mc:Choice>
    <mc:Fallback xmlns="">
      <p:transition spd="slow" advTm="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5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F19F93E-211C-988C-7881-03FE7B862A56}"/>
              </a:ext>
            </a:extLst>
          </p:cNvPr>
          <p:cNvPicPr>
            <a:picLocks noChangeAspect="1"/>
          </p:cNvPicPr>
          <p:nvPr/>
        </p:nvPicPr>
        <p:blipFill rotWithShape="1">
          <a:blip r:embed="rId4"/>
          <a:srcRect l="12031" t="36602" r="3912" b="20146"/>
          <a:stretch/>
        </p:blipFill>
        <p:spPr>
          <a:xfrm>
            <a:off x="609623" y="1666875"/>
            <a:ext cx="10972754" cy="3028950"/>
          </a:xfrm>
          <a:prstGeom prst="rect">
            <a:avLst/>
          </a:prstGeom>
        </p:spPr>
      </p:pic>
      <p:pic>
        <p:nvPicPr>
          <p:cNvPr id="2" name="Recorded Sound">
            <a:hlinkClick r:id="" action="ppaction://media"/>
            <a:extLst>
              <a:ext uri="{FF2B5EF4-FFF2-40B4-BE49-F238E27FC236}">
                <a16:creationId xmlns:a16="http://schemas.microsoft.com/office/drawing/2014/main" id="{31442330-5A4B-A2FD-89B4-60DD8EF17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3752" y="5740156"/>
            <a:ext cx="487363" cy="487363"/>
          </a:xfrm>
          <a:prstGeom prst="rect">
            <a:avLst/>
          </a:prstGeom>
        </p:spPr>
      </p:pic>
    </p:spTree>
    <p:extLst>
      <p:ext uri="{BB962C8B-B14F-4D97-AF65-F5344CB8AC3E}">
        <p14:creationId xmlns:p14="http://schemas.microsoft.com/office/powerpoint/2010/main" val="2793411348"/>
      </p:ext>
    </p:extLst>
  </p:cSld>
  <p:clrMapOvr>
    <a:masterClrMapping/>
  </p:clrMapOvr>
  <mc:AlternateContent xmlns:mc="http://schemas.openxmlformats.org/markup-compatibility/2006" xmlns:p14="http://schemas.microsoft.com/office/powerpoint/2010/main">
    <mc:Choice Requires="p14">
      <p:transition spd="slow" p14:dur="2000" advTm="28872"/>
    </mc:Choice>
    <mc:Fallback xmlns="">
      <p:transition spd="slow" advTm="2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2C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9F946F-E8A0-E76C-B9AB-B59E4D2B7128}"/>
              </a:ext>
            </a:extLst>
          </p:cNvPr>
          <p:cNvPicPr>
            <a:picLocks noChangeAspect="1"/>
          </p:cNvPicPr>
          <p:nvPr/>
        </p:nvPicPr>
        <p:blipFill rotWithShape="1">
          <a:blip r:embed="rId4"/>
          <a:srcRect l="10625" t="14612" r="3203" b="4913"/>
          <a:stretch/>
        </p:blipFill>
        <p:spPr>
          <a:xfrm>
            <a:off x="842962" y="797242"/>
            <a:ext cx="10506075" cy="5263516"/>
          </a:xfrm>
          <a:prstGeom prst="rect">
            <a:avLst/>
          </a:prstGeom>
        </p:spPr>
      </p:pic>
      <p:pic>
        <p:nvPicPr>
          <p:cNvPr id="2" name="Recorded Sound">
            <a:hlinkClick r:id="" action="ppaction://media"/>
            <a:extLst>
              <a:ext uri="{FF2B5EF4-FFF2-40B4-BE49-F238E27FC236}">
                <a16:creationId xmlns:a16="http://schemas.microsoft.com/office/drawing/2014/main" id="{2214BFBA-886F-C4E2-0BFF-021C7BD0CA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93132347"/>
      </p:ext>
    </p:extLst>
  </p:cSld>
  <p:clrMapOvr>
    <a:masterClrMapping/>
  </p:clrMapOvr>
  <mc:AlternateContent xmlns:mc="http://schemas.openxmlformats.org/markup-compatibility/2006" xmlns:p14="http://schemas.microsoft.com/office/powerpoint/2010/main">
    <mc:Choice Requires="p14">
      <p:transition spd="slow" p14:dur="2000" advTm="50560"/>
    </mc:Choice>
    <mc:Fallback xmlns="">
      <p:transition spd="slow" advTm="5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D0F406-5F93-9C54-2288-C7A36DBD8E31}"/>
              </a:ext>
            </a:extLst>
          </p:cNvPr>
          <p:cNvPicPr>
            <a:picLocks noChangeAspect="1"/>
          </p:cNvPicPr>
          <p:nvPr/>
        </p:nvPicPr>
        <p:blipFill rotWithShape="1">
          <a:blip r:embed="rId4"/>
          <a:srcRect l="17427" t="57476" r="33349" b="4725"/>
          <a:stretch/>
        </p:blipFill>
        <p:spPr>
          <a:xfrm>
            <a:off x="4741414" y="443226"/>
            <a:ext cx="7066626" cy="6104898"/>
          </a:xfrm>
          <a:prstGeom prst="rect">
            <a:avLst/>
          </a:prstGeom>
        </p:spPr>
      </p:pic>
      <p:sp>
        <p:nvSpPr>
          <p:cNvPr id="2" name="TextBox 1">
            <a:extLst>
              <a:ext uri="{FF2B5EF4-FFF2-40B4-BE49-F238E27FC236}">
                <a16:creationId xmlns:a16="http://schemas.microsoft.com/office/drawing/2014/main" id="{ED647955-9335-A96F-60F1-C3DD416B1E79}"/>
              </a:ext>
            </a:extLst>
          </p:cNvPr>
          <p:cNvSpPr txBox="1"/>
          <p:nvPr/>
        </p:nvSpPr>
        <p:spPr>
          <a:xfrm>
            <a:off x="580194" y="1759731"/>
            <a:ext cx="3553656" cy="3108543"/>
          </a:xfrm>
          <a:prstGeom prst="rect">
            <a:avLst/>
          </a:prstGeom>
          <a:noFill/>
        </p:spPr>
        <p:txBody>
          <a:bodyPr wrap="square" rtlCol="0">
            <a:spAutoFit/>
          </a:bodyPr>
          <a:lstStyle/>
          <a:p>
            <a:r>
              <a:rPr lang="en-US" sz="2800" dirty="0"/>
              <a:t>Meets the outcomes of the NZ Certificate in Early Childhood Education and Care (Level 4)</a:t>
            </a:r>
          </a:p>
          <a:p>
            <a:endParaRPr lang="en-US" sz="2800" dirty="0"/>
          </a:p>
          <a:p>
            <a:r>
              <a:rPr lang="en-US" sz="2800" dirty="0"/>
              <a:t>NZQA qual ref: 2850-2</a:t>
            </a:r>
          </a:p>
        </p:txBody>
      </p:sp>
      <p:pic>
        <p:nvPicPr>
          <p:cNvPr id="3" name="Recorded Sound">
            <a:hlinkClick r:id="" action="ppaction://media"/>
            <a:extLst>
              <a:ext uri="{FF2B5EF4-FFF2-40B4-BE49-F238E27FC236}">
                <a16:creationId xmlns:a16="http://schemas.microsoft.com/office/drawing/2014/main" id="{9837077A-6336-9A98-94C5-0A106C03CD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2048" y="6248155"/>
            <a:ext cx="487363" cy="487363"/>
          </a:xfrm>
          <a:prstGeom prst="rect">
            <a:avLst/>
          </a:prstGeom>
        </p:spPr>
      </p:pic>
    </p:spTree>
    <p:extLst>
      <p:ext uri="{BB962C8B-B14F-4D97-AF65-F5344CB8AC3E}">
        <p14:creationId xmlns:p14="http://schemas.microsoft.com/office/powerpoint/2010/main" val="2100437010"/>
      </p:ext>
    </p:extLst>
  </p:cSld>
  <p:clrMapOvr>
    <a:masterClrMapping/>
  </p:clrMapOvr>
  <mc:AlternateContent xmlns:mc="http://schemas.openxmlformats.org/markup-compatibility/2006" xmlns:p14="http://schemas.microsoft.com/office/powerpoint/2010/main">
    <mc:Choice Requires="p14">
      <p:transition spd="slow" p14:dur="2000" advTm="18770"/>
    </mc:Choice>
    <mc:Fallback xmlns="">
      <p:transition spd="slow" advTm="18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9483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Education Timeline</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89132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Most ākonga are multi-tasking parents who are raising tamariki, doing Playcentre and may be working or with other volunteer commitments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Programme designed to be part-time but speed can be increased for those who want to move quicker</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Average co</a:t>
            </a:r>
            <a:r>
              <a:rPr lang="mi-NZ" sz="2800" dirty="0">
                <a:solidFill>
                  <a:prstClr val="black"/>
                </a:solidFill>
                <a:latin typeface="Calibri"/>
              </a:rPr>
              <a:t>mpletion times for part-time study, attending Playcentre 1-2 times per week</a:t>
            </a:r>
          </a:p>
          <a:p>
            <a:pPr marL="685800" lvl="1" indent="-228600">
              <a:lnSpc>
                <a:spcPct val="90000"/>
              </a:lnSpc>
              <a:spcBef>
                <a:spcPts val="1000"/>
              </a:spcBef>
              <a:buFont typeface="Arial"/>
              <a:buChar char="•"/>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PIA – 1 to 2 terms</a:t>
            </a:r>
          </a:p>
          <a:p>
            <a:pPr marL="685800" lvl="1" indent="-228600">
              <a:lnSpc>
                <a:spcPct val="90000"/>
              </a:lnSpc>
              <a:spcBef>
                <a:spcPts val="1000"/>
              </a:spcBef>
              <a:buFont typeface="Arial"/>
              <a:buChar char="•"/>
              <a:defRPr/>
            </a:pPr>
            <a:r>
              <a:rPr lang="en-US" sz="2000" dirty="0">
                <a:solidFill>
                  <a:prstClr val="black"/>
                </a:solidFill>
                <a:latin typeface="Calibri"/>
              </a:rPr>
              <a:t>PEA – 1 to 2 terms</a:t>
            </a:r>
          </a:p>
          <a:p>
            <a:pPr marL="685800" lvl="1" indent="-228600">
              <a:lnSpc>
                <a:spcPct val="90000"/>
              </a:lnSpc>
              <a:spcBef>
                <a:spcPts val="1000"/>
              </a:spcBef>
              <a:buFont typeface="Arial"/>
              <a:buChar char="•"/>
              <a:defRPr/>
            </a:pPr>
            <a:r>
              <a:rPr lang="en-US" sz="2000" dirty="0">
                <a:solidFill>
                  <a:prstClr val="black"/>
                </a:solidFill>
                <a:latin typeface="Calibri"/>
              </a:rPr>
              <a:t>Playcentre Leader modules – 2 to 3 terms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614F3359-5702-EC6E-0AC1-557A8837E5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218" y="6067268"/>
            <a:ext cx="487363" cy="487363"/>
          </a:xfrm>
          <a:prstGeom prst="rect">
            <a:avLst/>
          </a:prstGeom>
        </p:spPr>
      </p:pic>
    </p:spTree>
    <p:extLst>
      <p:ext uri="{BB962C8B-B14F-4D97-AF65-F5344CB8AC3E}">
        <p14:creationId xmlns:p14="http://schemas.microsoft.com/office/powerpoint/2010/main" val="1459966836"/>
      </p:ext>
    </p:extLst>
  </p:cSld>
  <p:clrMapOvr>
    <a:masterClrMapping/>
  </p:clrMapOvr>
  <mc:AlternateContent xmlns:mc="http://schemas.openxmlformats.org/markup-compatibility/2006" xmlns:p14="http://schemas.microsoft.com/office/powerpoint/2010/main">
    <mc:Choice Requires="p14">
      <p:transition spd="slow" p14:dur="2000" advTm="42595"/>
    </mc:Choice>
    <mc:Fallback xmlns="">
      <p:transition spd="slow" advTm="42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9483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Education Timeline</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2932085"/>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Ākonga can enrol in two modules at a time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Practicum includes 40 Playcentre sessions ie once per week for a year</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Can stop/sta</a:t>
            </a:r>
            <a:r>
              <a:rPr lang="mi-NZ" sz="2800" dirty="0">
                <a:solidFill>
                  <a:prstClr val="black"/>
                </a:solidFill>
                <a:latin typeface="Calibri"/>
              </a:rPr>
              <a:t>rt at any point, however we encourage ākonga to finish all modules they start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Low completion rates may impact opportunities for future ākonga</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Fastest graduate to date – 8 months from start to finish</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A411D7AC-1022-924A-A419-8381A9B486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218" y="6232606"/>
            <a:ext cx="487363" cy="487363"/>
          </a:xfrm>
          <a:prstGeom prst="rect">
            <a:avLst/>
          </a:prstGeom>
        </p:spPr>
      </p:pic>
    </p:spTree>
    <p:extLst>
      <p:ext uri="{BB962C8B-B14F-4D97-AF65-F5344CB8AC3E}">
        <p14:creationId xmlns:p14="http://schemas.microsoft.com/office/powerpoint/2010/main" val="4249159894"/>
      </p:ext>
    </p:extLst>
  </p:cSld>
  <p:clrMapOvr>
    <a:masterClrMapping/>
  </p:clrMapOvr>
  <mc:AlternateContent xmlns:mc="http://schemas.openxmlformats.org/markup-compatibility/2006" xmlns:p14="http://schemas.microsoft.com/office/powerpoint/2010/main">
    <mc:Choice Requires="p14">
      <p:transition spd="slow" p14:dur="2000" advTm="33377"/>
    </mc:Choice>
    <mc:Fallback xmlns="">
      <p:transition spd="slow" advTm="3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2" name="Rectangle 308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3" name="Rectangle 308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4" name="Rectangle 308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5" name="Rectangle 308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2" descr="https://www.playcentre.org.nz/wp-content/uploads/2019/11/FB-education-promo2-scaled.jpg"/>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457200" y="482727"/>
            <a:ext cx="11277600" cy="5892546"/>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08F80A70-ECD8-AF66-E1FF-B36527B3FC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48941" y="6224710"/>
            <a:ext cx="487363" cy="487363"/>
          </a:xfrm>
          <a:prstGeom prst="rect">
            <a:avLst/>
          </a:prstGeom>
        </p:spPr>
      </p:pic>
    </p:spTree>
    <p:extLst>
      <p:ext uri="{BB962C8B-B14F-4D97-AF65-F5344CB8AC3E}">
        <p14:creationId xmlns:p14="http://schemas.microsoft.com/office/powerpoint/2010/main" val="644518153"/>
      </p:ext>
    </p:extLst>
  </p:cSld>
  <p:clrMapOvr>
    <a:masterClrMapping/>
  </p:clrMapOvr>
  <mc:AlternateContent xmlns:mc="http://schemas.openxmlformats.org/markup-compatibility/2006" xmlns:p14="http://schemas.microsoft.com/office/powerpoint/2010/main">
    <mc:Choice Requires="p14">
      <p:transition spd="slow" p14:dur="2000" advTm="11967"/>
    </mc:Choice>
    <mc:Fallback xmlns="">
      <p:transition spd="slow" advTm="1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9483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Promoting the Benefits for Whānau &amp; Centres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57636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Understand how children learn and develop</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Build strong relationships </a:t>
            </a:r>
            <a:r>
              <a:rPr lang="mi-NZ" sz="2800" dirty="0">
                <a:solidFill>
                  <a:prstClr val="black"/>
                </a:solidFill>
                <a:latin typeface="Calibri"/>
              </a:rPr>
              <a:t>as skilled kaiako (educators)</a:t>
            </a:r>
            <a:endParaRPr kumimoji="0" lang="mi-NZ" sz="28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Space for participants to share ideas and strategies </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Develop skills and confidence to contribute to </a:t>
            </a:r>
            <a:r>
              <a:rPr lang="mi-NZ" sz="2800" dirty="0">
                <a:solidFill>
                  <a:prstClr val="black"/>
                </a:solidFill>
                <a:latin typeface="Calibri"/>
              </a:rPr>
              <a:t>quality sessions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Support centre licensing (funding)</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Strengthen inclusive practice and diversity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FREE </a:t>
            </a:r>
            <a:r>
              <a:rPr lang="mi-NZ" sz="2800" dirty="0">
                <a:solidFill>
                  <a:prstClr val="black"/>
                </a:solidFill>
                <a:latin typeface="Calibri"/>
              </a:rPr>
              <a:t>qualification (worth $1500-2000) recognised nationally</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4DC1DBD2-8D52-CD4E-7C65-E0106AB20B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218" y="6271304"/>
            <a:ext cx="487363" cy="487363"/>
          </a:xfrm>
          <a:prstGeom prst="rect">
            <a:avLst/>
          </a:prstGeom>
        </p:spPr>
      </p:pic>
    </p:spTree>
    <p:extLst>
      <p:ext uri="{BB962C8B-B14F-4D97-AF65-F5344CB8AC3E}">
        <p14:creationId xmlns:p14="http://schemas.microsoft.com/office/powerpoint/2010/main" val="1335374094"/>
      </p:ext>
    </p:extLst>
  </p:cSld>
  <p:clrMapOvr>
    <a:masterClrMapping/>
  </p:clrMapOvr>
  <mc:AlternateContent xmlns:mc="http://schemas.openxmlformats.org/markup-compatibility/2006" xmlns:p14="http://schemas.microsoft.com/office/powerpoint/2010/main">
    <mc:Choice Requires="p14">
      <p:transition spd="slow" p14:dur="2000" advTm="52742"/>
    </mc:Choice>
    <mc:Fallback xmlns="">
      <p:transition spd="slow" advTm="52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41498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Website – Public Area and Members Area</a:t>
            </a:r>
          </a:p>
        </p:txBody>
      </p:sp>
      <p:pic>
        <p:nvPicPr>
          <p:cNvPr id="10" name="Picture 9">
            <a:extLst>
              <a:ext uri="{FF2B5EF4-FFF2-40B4-BE49-F238E27FC236}">
                <a16:creationId xmlns:a16="http://schemas.microsoft.com/office/drawing/2014/main" id="{0407E5A7-826B-553D-5135-43EAACFEE7D0}"/>
              </a:ext>
            </a:extLst>
          </p:cNvPr>
          <p:cNvPicPr>
            <a:picLocks noChangeAspect="1"/>
          </p:cNvPicPr>
          <p:nvPr/>
        </p:nvPicPr>
        <p:blipFill rotWithShape="1">
          <a:blip r:embed="rId4"/>
          <a:srcRect l="9531" t="9182" r="42594" b="45229"/>
          <a:stretch/>
        </p:blipFill>
        <p:spPr>
          <a:xfrm>
            <a:off x="552449" y="1585270"/>
            <a:ext cx="9892167" cy="5102370"/>
          </a:xfrm>
          <a:prstGeom prst="rect">
            <a:avLst/>
          </a:prstGeom>
        </p:spPr>
      </p:pic>
      <p:sp>
        <p:nvSpPr>
          <p:cNvPr id="13" name="Arrow: Down 12">
            <a:extLst>
              <a:ext uri="{FF2B5EF4-FFF2-40B4-BE49-F238E27FC236}">
                <a16:creationId xmlns:a16="http://schemas.microsoft.com/office/drawing/2014/main" id="{D2B06EA1-4CDB-B100-673D-C4C777C0A5C2}"/>
              </a:ext>
            </a:extLst>
          </p:cNvPr>
          <p:cNvSpPr/>
          <p:nvPr/>
        </p:nvSpPr>
        <p:spPr>
          <a:xfrm rot="1823956">
            <a:off x="4979847" y="2220458"/>
            <a:ext cx="381000" cy="6477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Arrow: Down 13">
            <a:extLst>
              <a:ext uri="{FF2B5EF4-FFF2-40B4-BE49-F238E27FC236}">
                <a16:creationId xmlns:a16="http://schemas.microsoft.com/office/drawing/2014/main" id="{F7E8F172-F1B6-E39C-12A6-396AF1BA4F85}"/>
              </a:ext>
            </a:extLst>
          </p:cNvPr>
          <p:cNvSpPr/>
          <p:nvPr/>
        </p:nvSpPr>
        <p:spPr>
          <a:xfrm rot="12658296">
            <a:off x="6347987" y="3812604"/>
            <a:ext cx="381000" cy="6477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 name="Recorded Sound">
            <a:hlinkClick r:id="" action="ppaction://media"/>
            <a:extLst>
              <a:ext uri="{FF2B5EF4-FFF2-40B4-BE49-F238E27FC236}">
                <a16:creationId xmlns:a16="http://schemas.microsoft.com/office/drawing/2014/main" id="{CB137F08-7E68-2818-4F9D-4F195C092E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6418" y="6229585"/>
            <a:ext cx="487363" cy="487363"/>
          </a:xfrm>
          <a:prstGeom prst="rect">
            <a:avLst/>
          </a:prstGeom>
        </p:spPr>
      </p:pic>
    </p:spTree>
    <p:extLst>
      <p:ext uri="{BB962C8B-B14F-4D97-AF65-F5344CB8AC3E}">
        <p14:creationId xmlns:p14="http://schemas.microsoft.com/office/powerpoint/2010/main" val="14482887"/>
      </p:ext>
    </p:extLst>
  </p:cSld>
  <p:clrMapOvr>
    <a:masterClrMapping/>
  </p:clrMapOvr>
  <mc:AlternateContent xmlns:mc="http://schemas.openxmlformats.org/markup-compatibility/2006" xmlns:p14="http://schemas.microsoft.com/office/powerpoint/2010/main">
    <mc:Choice Requires="p14">
      <p:transition spd="slow" p14:dur="2000" advTm="28639"/>
    </mc:Choice>
    <mc:Fallback xmlns="">
      <p:transition spd="slow" advTm="28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New Enrolments</a:t>
            </a:r>
          </a:p>
        </p:txBody>
      </p:sp>
      <p:sp>
        <p:nvSpPr>
          <p:cNvPr id="3" name="TextBox 2">
            <a:extLst>
              <a:ext uri="{FF2B5EF4-FFF2-40B4-BE49-F238E27FC236}">
                <a16:creationId xmlns:a16="http://schemas.microsoft.com/office/drawing/2014/main" id="{EDB9A1EA-D987-9FAA-813A-775C8212870C}"/>
              </a:ext>
            </a:extLst>
          </p:cNvPr>
          <p:cNvSpPr txBox="1"/>
          <p:nvPr/>
        </p:nvSpPr>
        <p:spPr>
          <a:xfrm>
            <a:off x="1056443" y="1935332"/>
            <a:ext cx="10297357" cy="3539430"/>
          </a:xfrm>
          <a:prstGeom prst="rect">
            <a:avLst/>
          </a:prstGeom>
          <a:noFill/>
        </p:spPr>
        <p:txBody>
          <a:bodyPr wrap="square" rtlCol="0">
            <a:spAutoFit/>
          </a:bodyPr>
          <a:lstStyle/>
          <a:p>
            <a:pPr marL="285750" indent="-285750">
              <a:buFont typeface="Arial" panose="020B0604020202020204" pitchFamily="34" charset="0"/>
              <a:buChar char="•"/>
            </a:pPr>
            <a:r>
              <a:rPr lang="mi-NZ" sz="2800" dirty="0"/>
              <a:t>All new participants start with </a:t>
            </a:r>
            <a:r>
              <a:rPr lang="mi-NZ" sz="2800" b="1" dirty="0"/>
              <a:t>Kia Tākaro | Let’s Play </a:t>
            </a:r>
          </a:p>
          <a:p>
            <a:pPr marL="742950" lvl="1" indent="-285750">
              <a:buFont typeface="Arial" panose="020B0604020202020204" pitchFamily="34" charset="0"/>
              <a:buChar char="•"/>
            </a:pPr>
            <a:r>
              <a:rPr lang="mi-NZ" sz="2800" dirty="0"/>
              <a:t>Module code PE1 from 2023, previously B401</a:t>
            </a:r>
            <a:endParaRPr lang="en-NZ" sz="2800" dirty="0"/>
          </a:p>
          <a:p>
            <a:pPr marL="742950" lvl="1" indent="-285750">
              <a:buFont typeface="Arial" panose="020B0604020202020204" pitchFamily="34" charset="0"/>
              <a:buChar char="•"/>
            </a:pPr>
            <a:r>
              <a:rPr lang="en-NZ" sz="2800" dirty="0"/>
              <a:t>Face-to-face, webinar or </a:t>
            </a:r>
            <a:r>
              <a:rPr lang="en-NZ" sz="2800" dirty="0" err="1"/>
              <a:t>iQualify</a:t>
            </a:r>
            <a:r>
              <a:rPr lang="en-NZ" sz="2800" dirty="0"/>
              <a:t> online options</a:t>
            </a:r>
          </a:p>
          <a:p>
            <a:pPr marL="742950" lvl="1" indent="-285750">
              <a:buFont typeface="Arial" panose="020B0604020202020204" pitchFamily="34" charset="0"/>
              <a:buChar char="•"/>
            </a:pPr>
            <a:r>
              <a:rPr lang="en-NZ" sz="2800" dirty="0"/>
              <a:t>Participants are emailed an enrolment pack when they sign up for the first module via online booking</a:t>
            </a:r>
          </a:p>
          <a:p>
            <a:pPr marL="285750" indent="-285750">
              <a:buFont typeface="Arial" panose="020B0604020202020204" pitchFamily="34" charset="0"/>
              <a:buChar char="•"/>
            </a:pPr>
            <a:r>
              <a:rPr lang="en-NZ" sz="2800" dirty="0"/>
              <a:t>All upcoming module options are listed on the website under Learn with Us </a:t>
            </a:r>
            <a:r>
              <a:rPr lang="en-NZ" sz="2800" dirty="0">
                <a:sym typeface="Wingdings" panose="05000000000000000000" pitchFamily="2" charset="2"/>
              </a:rPr>
              <a:t> Playcentre Education  Upcoming Workshops and Online Modules </a:t>
            </a:r>
            <a:r>
              <a:rPr lang="en-NZ" sz="1600" dirty="0">
                <a:sym typeface="Wingdings" panose="05000000000000000000" pitchFamily="2" charset="2"/>
                <a:hlinkClick r:id="rId6"/>
              </a:rPr>
              <a:t>https://www.playcentre.org.nz/learnwithus/upcoming-workshops-and-online-modules/</a:t>
            </a:r>
            <a:r>
              <a:rPr lang="en-NZ" sz="1600" dirty="0">
                <a:sym typeface="Wingdings" panose="05000000000000000000" pitchFamily="2" charset="2"/>
              </a:rPr>
              <a:t> </a:t>
            </a:r>
            <a:endParaRPr lang="mi-NZ" sz="1600" dirty="0"/>
          </a:p>
        </p:txBody>
      </p:sp>
      <p:pic>
        <p:nvPicPr>
          <p:cNvPr id="6" name="Recorded Sound">
            <a:hlinkClick r:id="" action="ppaction://media"/>
            <a:extLst>
              <a:ext uri="{FF2B5EF4-FFF2-40B4-BE49-F238E27FC236}">
                <a16:creationId xmlns:a16="http://schemas.microsoft.com/office/drawing/2014/main" id="{9FEE2A51-2C8E-92BE-C101-1A4766E92C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9218" y="6214988"/>
            <a:ext cx="487363" cy="487363"/>
          </a:xfrm>
          <a:prstGeom prst="rect">
            <a:avLst/>
          </a:prstGeom>
        </p:spPr>
      </p:pic>
    </p:spTree>
    <p:extLst>
      <p:ext uri="{BB962C8B-B14F-4D97-AF65-F5344CB8AC3E}">
        <p14:creationId xmlns:p14="http://schemas.microsoft.com/office/powerpoint/2010/main" val="329452372"/>
      </p:ext>
    </p:extLst>
  </p:cSld>
  <p:clrMapOvr>
    <a:masterClrMapping/>
  </p:clrMapOvr>
  <mc:AlternateContent xmlns:mc="http://schemas.openxmlformats.org/markup-compatibility/2006" xmlns:p14="http://schemas.microsoft.com/office/powerpoint/2010/main">
    <mc:Choice Requires="p14">
      <p:transition spd="slow" p14:dur="2000" advTm="40551"/>
    </mc:Choice>
    <mc:Fallback xmlns="">
      <p:transition spd="slow" advTm="40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New Enrolments</a:t>
            </a:r>
          </a:p>
        </p:txBody>
      </p:sp>
      <p:sp>
        <p:nvSpPr>
          <p:cNvPr id="3" name="TextBox 2">
            <a:extLst>
              <a:ext uri="{FF2B5EF4-FFF2-40B4-BE49-F238E27FC236}">
                <a16:creationId xmlns:a16="http://schemas.microsoft.com/office/drawing/2014/main" id="{EDB9A1EA-D987-9FAA-813A-775C8212870C}"/>
              </a:ext>
            </a:extLst>
          </p:cNvPr>
          <p:cNvSpPr txBox="1"/>
          <p:nvPr/>
        </p:nvSpPr>
        <p:spPr>
          <a:xfrm>
            <a:off x="1056443" y="1696002"/>
            <a:ext cx="10297357" cy="3847207"/>
          </a:xfrm>
          <a:prstGeom prst="rect">
            <a:avLst/>
          </a:prstGeom>
          <a:noFill/>
        </p:spPr>
        <p:txBody>
          <a:bodyPr wrap="square" rtlCol="0">
            <a:spAutoFit/>
          </a:bodyPr>
          <a:lstStyle/>
          <a:p>
            <a:pPr marL="285750" indent="-285750">
              <a:buFont typeface="Arial" panose="020B0604020202020204" pitchFamily="34" charset="0"/>
              <a:buChar char="•"/>
            </a:pPr>
            <a:r>
              <a:rPr lang="en-NZ" sz="2800" dirty="0"/>
              <a:t>Enrolment pack includes:</a:t>
            </a:r>
          </a:p>
          <a:p>
            <a:pPr marL="742950" lvl="1" indent="-285750">
              <a:buFont typeface="Arial" panose="020B0604020202020204" pitchFamily="34" charset="0"/>
              <a:buChar char="•"/>
            </a:pPr>
            <a:r>
              <a:rPr lang="en-NZ" sz="2400" dirty="0"/>
              <a:t>Student handbook</a:t>
            </a:r>
          </a:p>
          <a:p>
            <a:pPr marL="742950" lvl="1" indent="-285750">
              <a:buFont typeface="Arial" panose="020B0604020202020204" pitchFamily="34" charset="0"/>
              <a:buChar char="•"/>
            </a:pPr>
            <a:r>
              <a:rPr lang="en-NZ" sz="2400" dirty="0"/>
              <a:t>Enrolment form</a:t>
            </a:r>
          </a:p>
          <a:p>
            <a:pPr marL="742950" lvl="1" indent="-285750">
              <a:buFont typeface="Arial" panose="020B0604020202020204" pitchFamily="34" charset="0"/>
              <a:buChar char="•"/>
            </a:pPr>
            <a:r>
              <a:rPr lang="en-NZ" sz="2400" dirty="0"/>
              <a:t>Recognition of Prior Learning (RPL) form (to apply for </a:t>
            </a:r>
            <a:br>
              <a:rPr lang="en-NZ" sz="2400" dirty="0"/>
            </a:br>
            <a:r>
              <a:rPr lang="en-NZ" sz="2400" dirty="0"/>
              <a:t>credit for previous study or work experience)</a:t>
            </a:r>
          </a:p>
          <a:p>
            <a:pPr marL="742950" lvl="1" indent="-285750">
              <a:buFont typeface="Arial" panose="020B0604020202020204" pitchFamily="34" charset="0"/>
              <a:buChar char="•"/>
            </a:pPr>
            <a:r>
              <a:rPr lang="en-NZ" sz="2400" dirty="0"/>
              <a:t>Police vetting form</a:t>
            </a:r>
          </a:p>
          <a:p>
            <a:pPr marL="742950" lvl="1" indent="-285750">
              <a:buFont typeface="Arial" panose="020B0604020202020204" pitchFamily="34" charset="0"/>
              <a:buChar char="•"/>
            </a:pPr>
            <a:r>
              <a:rPr lang="en-NZ" sz="2400" dirty="0"/>
              <a:t>Safety check form</a:t>
            </a:r>
          </a:p>
          <a:p>
            <a:pPr marL="742950" lvl="1" indent="-285750">
              <a:buFont typeface="Arial" panose="020B0604020202020204" pitchFamily="34" charset="0"/>
              <a:buChar char="•"/>
            </a:pPr>
            <a:r>
              <a:rPr lang="en-NZ" sz="2400" dirty="0"/>
              <a:t>As part of the police vet/safety checking process, two forms of ID must also be verified by a Playcentre Aotearoa staff member, proof of NZ/</a:t>
            </a:r>
            <a:r>
              <a:rPr lang="en-NZ" sz="2400" dirty="0" err="1"/>
              <a:t>Aus</a:t>
            </a:r>
            <a:r>
              <a:rPr lang="en-NZ" sz="2400" dirty="0"/>
              <a:t> citizenship or residency </a:t>
            </a:r>
          </a:p>
        </p:txBody>
      </p:sp>
      <p:pic>
        <p:nvPicPr>
          <p:cNvPr id="10" name="Recorded Sound">
            <a:hlinkClick r:id="" action="ppaction://media"/>
            <a:extLst>
              <a:ext uri="{FF2B5EF4-FFF2-40B4-BE49-F238E27FC236}">
                <a16:creationId xmlns:a16="http://schemas.microsoft.com/office/drawing/2014/main" id="{C78CCF2D-D8CE-7074-D5F1-42163AA1BE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218" y="6249193"/>
            <a:ext cx="487363" cy="487363"/>
          </a:xfrm>
          <a:prstGeom prst="rect">
            <a:avLst/>
          </a:prstGeom>
        </p:spPr>
      </p:pic>
      <p:pic>
        <p:nvPicPr>
          <p:cNvPr id="11" name="Picture 10">
            <a:extLst>
              <a:ext uri="{FF2B5EF4-FFF2-40B4-BE49-F238E27FC236}">
                <a16:creationId xmlns:a16="http://schemas.microsoft.com/office/drawing/2014/main" id="{43988E3A-F203-86F0-7CC5-2D915B4A3E06}"/>
              </a:ext>
            </a:extLst>
          </p:cNvPr>
          <p:cNvPicPr>
            <a:picLocks noChangeAspect="1"/>
          </p:cNvPicPr>
          <p:nvPr/>
        </p:nvPicPr>
        <p:blipFill>
          <a:blip r:embed="rId7"/>
          <a:stretch>
            <a:fillRect/>
          </a:stretch>
        </p:blipFill>
        <p:spPr>
          <a:xfrm>
            <a:off x="8910893" y="1000160"/>
            <a:ext cx="2545862" cy="2545862"/>
          </a:xfrm>
          <a:prstGeom prst="rect">
            <a:avLst/>
          </a:prstGeom>
        </p:spPr>
      </p:pic>
    </p:spTree>
    <p:extLst>
      <p:ext uri="{BB962C8B-B14F-4D97-AF65-F5344CB8AC3E}">
        <p14:creationId xmlns:p14="http://schemas.microsoft.com/office/powerpoint/2010/main" val="2206435090"/>
      </p:ext>
    </p:extLst>
  </p:cSld>
  <p:clrMapOvr>
    <a:masterClrMapping/>
  </p:clrMapOvr>
  <mc:AlternateContent xmlns:mc="http://schemas.openxmlformats.org/markup-compatibility/2006" xmlns:p14="http://schemas.microsoft.com/office/powerpoint/2010/main">
    <mc:Choice Requires="p14">
      <p:transition spd="slow" p14:dur="2000" advTm="31635"/>
    </mc:Choice>
    <mc:Fallback xmlns="">
      <p:transition spd="slow" advTm="31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3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67E869-2836-F13B-E93A-FEC3C001A7AF}"/>
              </a:ext>
            </a:extLst>
          </p:cNvPr>
          <p:cNvPicPr>
            <a:picLocks noChangeAspect="1"/>
          </p:cNvPicPr>
          <p:nvPr/>
        </p:nvPicPr>
        <p:blipFill rotWithShape="1">
          <a:blip r:embed="rId5"/>
          <a:srcRect t="8933" b="6426"/>
          <a:stretch/>
        </p:blipFill>
        <p:spPr>
          <a:xfrm>
            <a:off x="0" y="0"/>
            <a:ext cx="12192000" cy="6858000"/>
          </a:xfrm>
          <a:prstGeom prst="rect">
            <a:avLst/>
          </a:prstGeom>
        </p:spPr>
      </p:pic>
      <p:sp>
        <p:nvSpPr>
          <p:cNvPr id="3" name="Title 1">
            <a:extLst>
              <a:ext uri="{FF2B5EF4-FFF2-40B4-BE49-F238E27FC236}">
                <a16:creationId xmlns:a16="http://schemas.microsoft.com/office/drawing/2014/main" id="{02471D06-AF9A-4557-B5BE-CB2AFD792E2F}"/>
              </a:ext>
            </a:extLst>
          </p:cNvPr>
          <p:cNvSpPr>
            <a:spLocks noGrp="1"/>
          </p:cNvSpPr>
          <p:nvPr>
            <p:ph type="title"/>
          </p:nvPr>
        </p:nvSpPr>
        <p:spPr>
          <a:xfrm>
            <a:off x="586089" y="273889"/>
            <a:ext cx="8129286" cy="2129586"/>
          </a:xfrm>
          <a:noFill/>
        </p:spPr>
        <p:txBody>
          <a:bodyPr vert="horz" lIns="91440" tIns="45720" rIns="91440" bIns="45720" rtlCol="0" anchor="t">
            <a:normAutofit/>
          </a:bodyPr>
          <a:lstStyle/>
          <a:p>
            <a:r>
              <a:rPr lang="en-US" sz="4800" b="1" dirty="0" err="1">
                <a:solidFill>
                  <a:schemeClr val="accent4">
                    <a:lumMod val="50000"/>
                  </a:schemeClr>
                </a:solidFill>
              </a:rPr>
              <a:t>Nāu</a:t>
            </a:r>
            <a:r>
              <a:rPr lang="en-US" sz="4800" b="1" dirty="0">
                <a:solidFill>
                  <a:schemeClr val="accent4">
                    <a:lumMod val="50000"/>
                  </a:schemeClr>
                </a:solidFill>
              </a:rPr>
              <a:t> </a:t>
            </a:r>
            <a:r>
              <a:rPr lang="en-US" sz="4800" b="1" dirty="0" err="1">
                <a:solidFill>
                  <a:schemeClr val="accent4">
                    <a:lumMod val="50000"/>
                  </a:schemeClr>
                </a:solidFill>
              </a:rPr>
              <a:t>te</a:t>
            </a:r>
            <a:r>
              <a:rPr lang="en-US" sz="4800" b="1" dirty="0">
                <a:solidFill>
                  <a:schemeClr val="accent4">
                    <a:lumMod val="50000"/>
                  </a:schemeClr>
                </a:solidFill>
              </a:rPr>
              <a:t> </a:t>
            </a:r>
            <a:r>
              <a:rPr lang="en-US" sz="4800" b="1" dirty="0" err="1">
                <a:solidFill>
                  <a:schemeClr val="accent4">
                    <a:lumMod val="50000"/>
                  </a:schemeClr>
                </a:solidFill>
              </a:rPr>
              <a:t>rourou</a:t>
            </a:r>
            <a:r>
              <a:rPr lang="en-US" sz="4800" b="1" dirty="0">
                <a:solidFill>
                  <a:schemeClr val="accent4">
                    <a:lumMod val="50000"/>
                  </a:schemeClr>
                </a:solidFill>
              </a:rPr>
              <a:t>, </a:t>
            </a:r>
            <a:r>
              <a:rPr lang="en-US" sz="4800" b="1" dirty="0" err="1">
                <a:solidFill>
                  <a:schemeClr val="accent4">
                    <a:lumMod val="50000"/>
                  </a:schemeClr>
                </a:solidFill>
              </a:rPr>
              <a:t>nāku</a:t>
            </a:r>
            <a:r>
              <a:rPr lang="en-US" sz="4800" b="1" dirty="0">
                <a:solidFill>
                  <a:schemeClr val="accent4">
                    <a:lumMod val="50000"/>
                  </a:schemeClr>
                </a:solidFill>
              </a:rPr>
              <a:t> </a:t>
            </a:r>
            <a:r>
              <a:rPr lang="en-US" sz="4800" b="1" dirty="0" err="1">
                <a:solidFill>
                  <a:schemeClr val="accent4">
                    <a:lumMod val="50000"/>
                  </a:schemeClr>
                </a:solidFill>
              </a:rPr>
              <a:t>te</a:t>
            </a:r>
            <a:r>
              <a:rPr lang="en-US" sz="4800" b="1" dirty="0">
                <a:solidFill>
                  <a:schemeClr val="accent4">
                    <a:lumMod val="50000"/>
                  </a:schemeClr>
                </a:solidFill>
              </a:rPr>
              <a:t> </a:t>
            </a:r>
            <a:r>
              <a:rPr lang="en-US" sz="4800" b="1" dirty="0" err="1">
                <a:solidFill>
                  <a:schemeClr val="accent4">
                    <a:lumMod val="50000"/>
                  </a:schemeClr>
                </a:solidFill>
              </a:rPr>
              <a:t>rourou</a:t>
            </a:r>
            <a:r>
              <a:rPr lang="en-US" sz="4800" b="1" dirty="0">
                <a:solidFill>
                  <a:schemeClr val="accent4">
                    <a:lumMod val="50000"/>
                  </a:schemeClr>
                </a:solidFill>
              </a:rPr>
              <a:t>, </a:t>
            </a:r>
            <a:br>
              <a:rPr lang="en-US" sz="4800" b="1" dirty="0">
                <a:solidFill>
                  <a:schemeClr val="accent4">
                    <a:lumMod val="50000"/>
                  </a:schemeClr>
                </a:solidFill>
              </a:rPr>
            </a:br>
            <a:r>
              <a:rPr lang="en-US" sz="4800" b="1" dirty="0">
                <a:solidFill>
                  <a:schemeClr val="accent4">
                    <a:lumMod val="50000"/>
                  </a:schemeClr>
                </a:solidFill>
              </a:rPr>
              <a:t>ka </a:t>
            </a:r>
            <a:r>
              <a:rPr lang="en-US" sz="4800" b="1" dirty="0" err="1">
                <a:solidFill>
                  <a:schemeClr val="accent4">
                    <a:lumMod val="50000"/>
                  </a:schemeClr>
                </a:solidFill>
              </a:rPr>
              <a:t>ora</a:t>
            </a:r>
            <a:r>
              <a:rPr lang="en-US" sz="4800" b="1" dirty="0">
                <a:solidFill>
                  <a:schemeClr val="accent4">
                    <a:lumMod val="50000"/>
                  </a:schemeClr>
                </a:solidFill>
              </a:rPr>
              <a:t> ai </a:t>
            </a:r>
            <a:r>
              <a:rPr lang="en-US" sz="4800" b="1" dirty="0" err="1">
                <a:solidFill>
                  <a:schemeClr val="accent4">
                    <a:lumMod val="50000"/>
                  </a:schemeClr>
                </a:solidFill>
              </a:rPr>
              <a:t>te</a:t>
            </a:r>
            <a:r>
              <a:rPr lang="en-US" sz="4800" b="1" dirty="0">
                <a:solidFill>
                  <a:schemeClr val="accent4">
                    <a:lumMod val="50000"/>
                  </a:schemeClr>
                </a:solidFill>
              </a:rPr>
              <a:t> iwi</a:t>
            </a:r>
          </a:p>
        </p:txBody>
      </p:sp>
      <p:sp>
        <p:nvSpPr>
          <p:cNvPr id="4" name="TextBox 3">
            <a:extLst>
              <a:ext uri="{FF2B5EF4-FFF2-40B4-BE49-F238E27FC236}">
                <a16:creationId xmlns:a16="http://schemas.microsoft.com/office/drawing/2014/main" id="{DAF69ACA-0E6F-44EE-9797-DA64F02017C3}"/>
              </a:ext>
            </a:extLst>
          </p:cNvPr>
          <p:cNvSpPr txBox="1"/>
          <p:nvPr/>
        </p:nvSpPr>
        <p:spPr>
          <a:xfrm>
            <a:off x="433689" y="2074322"/>
            <a:ext cx="5991621" cy="1883855"/>
          </a:xfrm>
          <a:prstGeom prst="rect">
            <a:avLst/>
          </a:prstGeom>
          <a:noFill/>
        </p:spPr>
        <p:txBody>
          <a:bodyPr vert="horz" lIns="91440" tIns="45720" rIns="91440" bIns="45720" rtlCol="0" anchor="t">
            <a:normAutofit/>
          </a:bodyPr>
          <a:lstStyle/>
          <a:p>
            <a:pPr algn="ctr">
              <a:lnSpc>
                <a:spcPct val="90000"/>
              </a:lnSpc>
              <a:spcAft>
                <a:spcPts val="600"/>
              </a:spcAft>
            </a:pPr>
            <a:r>
              <a:rPr lang="en-US" sz="3200" dirty="0">
                <a:solidFill>
                  <a:schemeClr val="bg1"/>
                </a:solidFill>
              </a:rPr>
              <a:t>With your food basket (contribution) and my food basket, </a:t>
            </a:r>
          </a:p>
          <a:p>
            <a:pPr algn="ctr">
              <a:lnSpc>
                <a:spcPct val="90000"/>
              </a:lnSpc>
              <a:spcAft>
                <a:spcPts val="600"/>
              </a:spcAft>
            </a:pPr>
            <a:r>
              <a:rPr lang="en-US" sz="3200" dirty="0">
                <a:solidFill>
                  <a:schemeClr val="bg1"/>
                </a:solidFill>
              </a:rPr>
              <a:t>the people will prosper </a:t>
            </a:r>
          </a:p>
        </p:txBody>
      </p:sp>
      <p:pic>
        <p:nvPicPr>
          <p:cNvPr id="6" name="Recorded Sound">
            <a:hlinkClick r:id="" action="ppaction://media"/>
            <a:extLst>
              <a:ext uri="{FF2B5EF4-FFF2-40B4-BE49-F238E27FC236}">
                <a16:creationId xmlns:a16="http://schemas.microsoft.com/office/drawing/2014/main" id="{FFC6FD20-846B-419A-BC7A-6C1F81CD0F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7625" y="6187027"/>
            <a:ext cx="422275" cy="406400"/>
          </a:xfrm>
          <a:prstGeom prst="rect">
            <a:avLst/>
          </a:prstGeom>
        </p:spPr>
      </p:pic>
    </p:spTree>
    <p:extLst>
      <p:ext uri="{BB962C8B-B14F-4D97-AF65-F5344CB8AC3E}">
        <p14:creationId xmlns:p14="http://schemas.microsoft.com/office/powerpoint/2010/main" val="2257067"/>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Continuing Students</a:t>
            </a:r>
          </a:p>
        </p:txBody>
      </p:sp>
      <p:sp>
        <p:nvSpPr>
          <p:cNvPr id="3" name="TextBox 2">
            <a:extLst>
              <a:ext uri="{FF2B5EF4-FFF2-40B4-BE49-F238E27FC236}">
                <a16:creationId xmlns:a16="http://schemas.microsoft.com/office/drawing/2014/main" id="{EDB9A1EA-D987-9FAA-813A-775C8212870C}"/>
              </a:ext>
            </a:extLst>
          </p:cNvPr>
          <p:cNvSpPr txBox="1"/>
          <p:nvPr/>
        </p:nvSpPr>
        <p:spPr>
          <a:xfrm>
            <a:off x="1056443" y="1935332"/>
            <a:ext cx="10297357" cy="3539430"/>
          </a:xfrm>
          <a:prstGeom prst="rect">
            <a:avLst/>
          </a:prstGeom>
          <a:noFill/>
        </p:spPr>
        <p:txBody>
          <a:bodyPr wrap="square" rtlCol="0">
            <a:spAutoFit/>
          </a:bodyPr>
          <a:lstStyle/>
          <a:p>
            <a:pPr marL="285750" indent="-285750">
              <a:buFont typeface="Arial" panose="020B0604020202020204" pitchFamily="34" charset="0"/>
              <a:buChar char="•"/>
            </a:pPr>
            <a:r>
              <a:rPr lang="en-NZ" sz="2800" dirty="0"/>
              <a:t>All upcoming module options are listed on the website under Learn with Us </a:t>
            </a:r>
            <a:r>
              <a:rPr lang="en-NZ" sz="2800" dirty="0">
                <a:sym typeface="Wingdings" panose="05000000000000000000" pitchFamily="2" charset="2"/>
              </a:rPr>
              <a:t> Playcentre Education  Upcoming Workshops and Online Modules </a:t>
            </a:r>
            <a:r>
              <a:rPr lang="en-NZ" sz="1600" dirty="0">
                <a:sym typeface="Wingdings" panose="05000000000000000000" pitchFamily="2" charset="2"/>
                <a:hlinkClick r:id="rId6"/>
              </a:rPr>
              <a:t>https://www.playcentre.org.nz/learnwithus/upcoming-workshops-and-online-modules/</a:t>
            </a:r>
            <a:r>
              <a:rPr lang="en-NZ" sz="1600" dirty="0">
                <a:sym typeface="Wingdings" panose="05000000000000000000" pitchFamily="2" charset="2"/>
              </a:rPr>
              <a:t> </a:t>
            </a:r>
          </a:p>
          <a:p>
            <a:pPr marL="285750" indent="-285750">
              <a:buFont typeface="Arial" panose="020B0604020202020204" pitchFamily="34" charset="0"/>
              <a:buChar char="•"/>
            </a:pPr>
            <a:r>
              <a:rPr lang="en-NZ" sz="2800" dirty="0">
                <a:sym typeface="Wingdings" panose="05000000000000000000" pitchFamily="2" charset="2"/>
              </a:rPr>
              <a:t>The website groups options into:</a:t>
            </a:r>
          </a:p>
          <a:p>
            <a:pPr marL="742950" lvl="1" indent="-285750">
              <a:buFont typeface="Arial" panose="020B0604020202020204" pitchFamily="34" charset="0"/>
              <a:buChar char="•"/>
            </a:pPr>
            <a:r>
              <a:rPr lang="en-NZ" sz="2800" dirty="0">
                <a:sym typeface="Wingdings" panose="05000000000000000000" pitchFamily="2" charset="2"/>
              </a:rPr>
              <a:t>Online – </a:t>
            </a:r>
            <a:r>
              <a:rPr lang="en-NZ" sz="2800" dirty="0" err="1">
                <a:sym typeface="Wingdings" panose="05000000000000000000" pitchFamily="2" charset="2"/>
              </a:rPr>
              <a:t>iQualify</a:t>
            </a:r>
            <a:r>
              <a:rPr lang="en-NZ" sz="2800" dirty="0">
                <a:sym typeface="Wingdings" panose="05000000000000000000" pitchFamily="2" charset="2"/>
              </a:rPr>
              <a:t> and webinar – these are offered nationally</a:t>
            </a:r>
          </a:p>
          <a:p>
            <a:pPr marL="742950" lvl="1" indent="-285750">
              <a:buFont typeface="Arial" panose="020B0604020202020204" pitchFamily="34" charset="0"/>
              <a:buChar char="•"/>
            </a:pPr>
            <a:r>
              <a:rPr lang="en-NZ" sz="2800" dirty="0">
                <a:sym typeface="Wingdings" panose="05000000000000000000" pitchFamily="2" charset="2"/>
              </a:rPr>
              <a:t>Regional face-to-face workshops</a:t>
            </a:r>
          </a:p>
          <a:p>
            <a:pPr marL="285750" indent="-285750">
              <a:buFont typeface="Arial" panose="020B0604020202020204" pitchFamily="34" charset="0"/>
              <a:buChar char="•"/>
            </a:pPr>
            <a:r>
              <a:rPr lang="en-NZ" sz="2800" dirty="0">
                <a:sym typeface="Wingdings" panose="05000000000000000000" pitchFamily="2" charset="2"/>
              </a:rPr>
              <a:t>If a student has been inactive for more than two years, they will be asked to complete a re-enrolment form</a:t>
            </a:r>
            <a:endParaRPr lang="mi-NZ" sz="2800" dirty="0"/>
          </a:p>
        </p:txBody>
      </p:sp>
      <p:pic>
        <p:nvPicPr>
          <p:cNvPr id="6" name="Recorded Sound">
            <a:hlinkClick r:id="" action="ppaction://media"/>
            <a:extLst>
              <a:ext uri="{FF2B5EF4-FFF2-40B4-BE49-F238E27FC236}">
                <a16:creationId xmlns:a16="http://schemas.microsoft.com/office/drawing/2014/main" id="{8A236206-A8D1-B21F-4DF8-AE642B15AFE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9218" y="6214988"/>
            <a:ext cx="487363" cy="487363"/>
          </a:xfrm>
          <a:prstGeom prst="rect">
            <a:avLst/>
          </a:prstGeom>
        </p:spPr>
      </p:pic>
    </p:spTree>
    <p:extLst>
      <p:ext uri="{BB962C8B-B14F-4D97-AF65-F5344CB8AC3E}">
        <p14:creationId xmlns:p14="http://schemas.microsoft.com/office/powerpoint/2010/main" val="2513377701"/>
      </p:ext>
    </p:extLst>
  </p:cSld>
  <p:clrMapOvr>
    <a:masterClrMapping/>
  </p:clrMapOvr>
  <mc:AlternateContent xmlns:mc="http://schemas.openxmlformats.org/markup-compatibility/2006" xmlns:p14="http://schemas.microsoft.com/office/powerpoint/2010/main">
    <mc:Choice Requires="p14">
      <p:transition spd="slow" p14:dur="2000" advTm="42107"/>
    </mc:Choice>
    <mc:Fallback xmlns="">
      <p:transition spd="slow" advTm="4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10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Booking for Online Modules</a:t>
            </a:r>
          </a:p>
        </p:txBody>
      </p:sp>
      <p:pic>
        <p:nvPicPr>
          <p:cNvPr id="10" name="Picture 9">
            <a:extLst>
              <a:ext uri="{FF2B5EF4-FFF2-40B4-BE49-F238E27FC236}">
                <a16:creationId xmlns:a16="http://schemas.microsoft.com/office/drawing/2014/main" id="{0A181BE0-D9CE-6ABC-0D07-AF93D030911D}"/>
              </a:ext>
            </a:extLst>
          </p:cNvPr>
          <p:cNvPicPr>
            <a:picLocks noChangeAspect="1"/>
          </p:cNvPicPr>
          <p:nvPr/>
        </p:nvPicPr>
        <p:blipFill rotWithShape="1">
          <a:blip r:embed="rId6"/>
          <a:srcRect l="29922" t="28738" r="31953" b="31504"/>
          <a:stretch/>
        </p:blipFill>
        <p:spPr>
          <a:xfrm>
            <a:off x="224634" y="1682760"/>
            <a:ext cx="5624362" cy="3146415"/>
          </a:xfrm>
          <a:prstGeom prst="rect">
            <a:avLst/>
          </a:prstGeom>
          <a:ln>
            <a:solidFill>
              <a:schemeClr val="tx1"/>
            </a:solidFill>
          </a:ln>
        </p:spPr>
      </p:pic>
      <p:pic>
        <p:nvPicPr>
          <p:cNvPr id="12" name="Picture 11">
            <a:extLst>
              <a:ext uri="{FF2B5EF4-FFF2-40B4-BE49-F238E27FC236}">
                <a16:creationId xmlns:a16="http://schemas.microsoft.com/office/drawing/2014/main" id="{444FA644-3A5F-7D85-FDA4-331FFD5E5FF4}"/>
              </a:ext>
            </a:extLst>
          </p:cNvPr>
          <p:cNvPicPr>
            <a:picLocks noChangeAspect="1"/>
          </p:cNvPicPr>
          <p:nvPr/>
        </p:nvPicPr>
        <p:blipFill rotWithShape="1">
          <a:blip r:embed="rId7"/>
          <a:srcRect l="15781" t="43447" r="17969" b="3678"/>
          <a:stretch/>
        </p:blipFill>
        <p:spPr>
          <a:xfrm>
            <a:off x="3714750" y="2359234"/>
            <a:ext cx="8382000" cy="3588798"/>
          </a:xfrm>
          <a:prstGeom prst="rect">
            <a:avLst/>
          </a:prstGeom>
          <a:ln>
            <a:solidFill>
              <a:schemeClr val="tx1"/>
            </a:solidFill>
          </a:ln>
        </p:spPr>
      </p:pic>
      <p:pic>
        <p:nvPicPr>
          <p:cNvPr id="3" name="Recorded Sound">
            <a:hlinkClick r:id="" action="ppaction://media"/>
            <a:extLst>
              <a:ext uri="{FF2B5EF4-FFF2-40B4-BE49-F238E27FC236}">
                <a16:creationId xmlns:a16="http://schemas.microsoft.com/office/drawing/2014/main" id="{9445D314-2EE4-D9C3-AE88-C8DD801D30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29218" y="6218929"/>
            <a:ext cx="487363" cy="487363"/>
          </a:xfrm>
          <a:prstGeom prst="rect">
            <a:avLst/>
          </a:prstGeom>
        </p:spPr>
      </p:pic>
    </p:spTree>
    <p:extLst>
      <p:ext uri="{BB962C8B-B14F-4D97-AF65-F5344CB8AC3E}">
        <p14:creationId xmlns:p14="http://schemas.microsoft.com/office/powerpoint/2010/main" val="2956312767"/>
      </p:ext>
    </p:extLst>
  </p:cSld>
  <p:clrMapOvr>
    <a:masterClrMapping/>
  </p:clrMapOvr>
  <mc:AlternateContent xmlns:mc="http://schemas.openxmlformats.org/markup-compatibility/2006" xmlns:p14="http://schemas.microsoft.com/office/powerpoint/2010/main">
    <mc:Choice Requires="p14">
      <p:transition spd="slow" p14:dur="2000" advTm="14893"/>
    </mc:Choice>
    <mc:Fallback xmlns="">
      <p:transition spd="slow" advTm="14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Booking for Face-to-Face Workshops</a:t>
            </a:r>
          </a:p>
        </p:txBody>
      </p:sp>
      <p:pic>
        <p:nvPicPr>
          <p:cNvPr id="13" name="Picture 12">
            <a:extLst>
              <a:ext uri="{FF2B5EF4-FFF2-40B4-BE49-F238E27FC236}">
                <a16:creationId xmlns:a16="http://schemas.microsoft.com/office/drawing/2014/main" id="{D0D00A06-8FCB-1175-68A6-374C48D07AAA}"/>
              </a:ext>
            </a:extLst>
          </p:cNvPr>
          <p:cNvPicPr>
            <a:picLocks noChangeAspect="1"/>
          </p:cNvPicPr>
          <p:nvPr/>
        </p:nvPicPr>
        <p:blipFill rotWithShape="1">
          <a:blip r:embed="rId6"/>
          <a:srcRect l="30469" t="21810" r="34531" b="15628"/>
          <a:stretch/>
        </p:blipFill>
        <p:spPr>
          <a:xfrm>
            <a:off x="227390" y="1187084"/>
            <a:ext cx="4897060" cy="4695843"/>
          </a:xfrm>
          <a:prstGeom prst="rect">
            <a:avLst/>
          </a:prstGeom>
          <a:ln>
            <a:solidFill>
              <a:schemeClr val="tx1"/>
            </a:solidFill>
          </a:ln>
        </p:spPr>
      </p:pic>
      <p:pic>
        <p:nvPicPr>
          <p:cNvPr id="15" name="Picture 14">
            <a:extLst>
              <a:ext uri="{FF2B5EF4-FFF2-40B4-BE49-F238E27FC236}">
                <a16:creationId xmlns:a16="http://schemas.microsoft.com/office/drawing/2014/main" id="{BFD57654-4273-5B90-8CD4-66BFCD0D0C0D}"/>
              </a:ext>
            </a:extLst>
          </p:cNvPr>
          <p:cNvPicPr>
            <a:picLocks noChangeAspect="1"/>
          </p:cNvPicPr>
          <p:nvPr/>
        </p:nvPicPr>
        <p:blipFill rotWithShape="1">
          <a:blip r:embed="rId7"/>
          <a:srcRect l="16641" t="31214" r="18671" b="22510"/>
          <a:stretch/>
        </p:blipFill>
        <p:spPr>
          <a:xfrm>
            <a:off x="3885766" y="2105025"/>
            <a:ext cx="8306233" cy="3187670"/>
          </a:xfrm>
          <a:prstGeom prst="rect">
            <a:avLst/>
          </a:prstGeom>
          <a:ln>
            <a:solidFill>
              <a:schemeClr val="tx1"/>
            </a:solidFill>
          </a:ln>
        </p:spPr>
      </p:pic>
      <p:pic>
        <p:nvPicPr>
          <p:cNvPr id="3" name="Recorded Sound">
            <a:hlinkClick r:id="" action="ppaction://media"/>
            <a:extLst>
              <a:ext uri="{FF2B5EF4-FFF2-40B4-BE49-F238E27FC236}">
                <a16:creationId xmlns:a16="http://schemas.microsoft.com/office/drawing/2014/main" id="{6DC19F2E-0B89-75A9-305D-6CF51D13DE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8295" y="6249193"/>
            <a:ext cx="487363" cy="487363"/>
          </a:xfrm>
          <a:prstGeom prst="rect">
            <a:avLst/>
          </a:prstGeom>
        </p:spPr>
      </p:pic>
    </p:spTree>
    <p:extLst>
      <p:ext uri="{BB962C8B-B14F-4D97-AF65-F5344CB8AC3E}">
        <p14:creationId xmlns:p14="http://schemas.microsoft.com/office/powerpoint/2010/main" val="1035231036"/>
      </p:ext>
    </p:extLst>
  </p:cSld>
  <p:clrMapOvr>
    <a:masterClrMapping/>
  </p:clrMapOvr>
  <mc:AlternateContent xmlns:mc="http://schemas.openxmlformats.org/markup-compatibility/2006" xmlns:p14="http://schemas.microsoft.com/office/powerpoint/2010/main">
    <mc:Choice Requires="p14">
      <p:transition spd="slow" p14:dur="2000" advTm="35651"/>
    </mc:Choice>
    <mc:Fallback xmlns="">
      <p:transition spd="slow" advTm="3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Receiving and Celebrating Awards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472775" cy="3539430"/>
          </a:xfrm>
          <a:prstGeom prst="rect">
            <a:avLst/>
          </a:prstGeom>
          <a:noFill/>
        </p:spPr>
        <p:txBody>
          <a:bodyPr wrap="square" rtlCol="0">
            <a:spAutoFit/>
          </a:bodyPr>
          <a:lstStyle/>
          <a:p>
            <a:pPr marL="285750" indent="-285750">
              <a:buFont typeface="Arial" panose="020B0604020202020204" pitchFamily="34" charset="0"/>
              <a:buChar char="•"/>
            </a:pPr>
            <a:r>
              <a:rPr lang="en-NZ" sz="2800" dirty="0"/>
              <a:t>Centres are notified by email when members are </a:t>
            </a:r>
            <a:br>
              <a:rPr lang="en-NZ" sz="2800" dirty="0"/>
            </a:br>
            <a:r>
              <a:rPr lang="en-NZ" sz="2800" dirty="0"/>
              <a:t>awarded PIA, PEA, PPTBA and L4 certificates</a:t>
            </a:r>
          </a:p>
          <a:p>
            <a:pPr marL="285750" indent="-285750">
              <a:buFont typeface="Arial" panose="020B0604020202020204" pitchFamily="34" charset="0"/>
              <a:buChar char="•"/>
            </a:pPr>
            <a:r>
              <a:rPr lang="en-NZ" sz="2800" dirty="0"/>
              <a:t>PIA and PEA awards are sent to centres via post or </a:t>
            </a:r>
            <a:br>
              <a:rPr lang="en-NZ" sz="2800" dirty="0"/>
            </a:br>
            <a:r>
              <a:rPr lang="en-NZ" sz="2800" dirty="0"/>
              <a:t>via Centre Advisors</a:t>
            </a:r>
          </a:p>
          <a:p>
            <a:pPr marL="285750" indent="-285750">
              <a:buFont typeface="Arial" panose="020B0604020202020204" pitchFamily="34" charset="0"/>
              <a:buChar char="•"/>
            </a:pPr>
            <a:r>
              <a:rPr lang="en-NZ" sz="2800" dirty="0"/>
              <a:t>Level 4 certificates posted directly to ākonga</a:t>
            </a:r>
          </a:p>
          <a:p>
            <a:pPr marL="285750" indent="-285750">
              <a:buFont typeface="Arial" panose="020B0604020202020204" pitchFamily="34" charset="0"/>
              <a:buChar char="•"/>
            </a:pPr>
            <a:endParaRPr lang="en-NZ" sz="2800" dirty="0"/>
          </a:p>
          <a:p>
            <a:pPr marL="285750" indent="-285750">
              <a:buFont typeface="Arial" panose="020B0604020202020204" pitchFamily="34" charset="0"/>
              <a:buChar char="•"/>
            </a:pPr>
            <a:r>
              <a:rPr lang="en-NZ" sz="2800" dirty="0"/>
              <a:t>Celebrate awards at centre hui or a special event</a:t>
            </a:r>
          </a:p>
          <a:p>
            <a:pPr marL="285750" indent="-285750">
              <a:buFont typeface="Arial" panose="020B0604020202020204" pitchFamily="34" charset="0"/>
              <a:buChar char="•"/>
            </a:pPr>
            <a:r>
              <a:rPr lang="en-NZ" sz="2800" dirty="0"/>
              <a:t>Offer small perks for achieving awards </a:t>
            </a:r>
            <a:r>
              <a:rPr lang="en-NZ" sz="2800" dirty="0" err="1"/>
              <a:t>eg</a:t>
            </a:r>
            <a:r>
              <a:rPr lang="en-NZ" sz="2800" dirty="0"/>
              <a:t> a book, play resource, kai</a:t>
            </a:r>
            <a:endParaRPr lang="en-NZ" sz="2400" dirty="0"/>
          </a:p>
        </p:txBody>
      </p:sp>
      <p:pic>
        <p:nvPicPr>
          <p:cNvPr id="6" name="Recorded Sound">
            <a:hlinkClick r:id="" action="ppaction://media"/>
            <a:extLst>
              <a:ext uri="{FF2B5EF4-FFF2-40B4-BE49-F238E27FC236}">
                <a16:creationId xmlns:a16="http://schemas.microsoft.com/office/drawing/2014/main" id="{42294882-175B-C483-70C5-45E6AC280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218" y="6218929"/>
            <a:ext cx="487363" cy="487363"/>
          </a:xfrm>
          <a:prstGeom prst="rect">
            <a:avLst/>
          </a:prstGeom>
        </p:spPr>
      </p:pic>
      <p:pic>
        <p:nvPicPr>
          <p:cNvPr id="10" name="Picture 9">
            <a:extLst>
              <a:ext uri="{FF2B5EF4-FFF2-40B4-BE49-F238E27FC236}">
                <a16:creationId xmlns:a16="http://schemas.microsoft.com/office/drawing/2014/main" id="{59492EDE-1112-FCCA-4A51-E19D657812AC}"/>
              </a:ext>
            </a:extLst>
          </p:cNvPr>
          <p:cNvPicPr>
            <a:picLocks noChangeAspect="1"/>
          </p:cNvPicPr>
          <p:nvPr/>
        </p:nvPicPr>
        <p:blipFill>
          <a:blip r:embed="rId7"/>
          <a:stretch>
            <a:fillRect/>
          </a:stretch>
        </p:blipFill>
        <p:spPr>
          <a:xfrm>
            <a:off x="9475201" y="1544679"/>
            <a:ext cx="1705414" cy="2965938"/>
          </a:xfrm>
          <a:prstGeom prst="rect">
            <a:avLst/>
          </a:prstGeom>
        </p:spPr>
      </p:pic>
    </p:spTree>
    <p:extLst>
      <p:ext uri="{BB962C8B-B14F-4D97-AF65-F5344CB8AC3E}">
        <p14:creationId xmlns:p14="http://schemas.microsoft.com/office/powerpoint/2010/main" val="3728612012"/>
      </p:ext>
    </p:extLst>
  </p:cSld>
  <p:clrMapOvr>
    <a:masterClrMapping/>
  </p:clrMapOvr>
  <mc:AlternateContent xmlns:mc="http://schemas.openxmlformats.org/markup-compatibility/2006" xmlns:p14="http://schemas.microsoft.com/office/powerpoint/2010/main">
    <mc:Choice Requires="p14">
      <p:transition spd="slow" p14:dur="2000" advTm="42827"/>
    </mc:Choice>
    <mc:Fallback xmlns="">
      <p:transition spd="slow" advTm="42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RPL and Other ECE Qualifications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856440"/>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To learn more about recognition of prior learning (RPL), contact an Education Student Support Coordinator prior or at enrolment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err="1">
                <a:ln>
                  <a:noFill/>
                </a:ln>
                <a:solidFill>
                  <a:prstClr val="black"/>
                </a:solidFill>
                <a:effectLst/>
                <a:uLnTx/>
                <a:uFillTx/>
                <a:latin typeface="Calibri"/>
                <a:ea typeface="+mn-ea"/>
                <a:cs typeface="+mn-cs"/>
              </a:rPr>
              <a:t>Peopl</a:t>
            </a:r>
            <a:r>
              <a:rPr lang="en-US" sz="2800" dirty="0">
                <a:solidFill>
                  <a:prstClr val="black"/>
                </a:solidFill>
                <a:latin typeface="Calibri"/>
              </a:rPr>
              <a:t>e holding an </a:t>
            </a:r>
            <a:r>
              <a:rPr kumimoji="0" lang="en-US" sz="2800" b="0" i="0" u="none" strike="noStrike" kern="1200" cap="none" spc="0" normalizeH="0" baseline="0" noProof="0" dirty="0">
                <a:ln>
                  <a:noFill/>
                </a:ln>
                <a:solidFill>
                  <a:prstClr val="black"/>
                </a:solidFill>
                <a:effectLst/>
                <a:uLnTx/>
                <a:uFillTx/>
                <a:latin typeface="Calibri"/>
                <a:ea typeface="+mn-ea"/>
                <a:cs typeface="+mn-cs"/>
              </a:rPr>
              <a:t>ECE qualification Level 4 or above cannot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enrol</a:t>
            </a:r>
            <a:r>
              <a:rPr kumimoji="0" lang="en-US" sz="2800" b="0" i="0" u="none" strike="noStrike" kern="1200" cap="none" spc="0" normalizeH="0" baseline="0" noProof="0" dirty="0">
                <a:ln>
                  <a:noFill/>
                </a:ln>
                <a:solidFill>
                  <a:prstClr val="black"/>
                </a:solidFill>
                <a:effectLst/>
                <a:uLnTx/>
                <a:uFillTx/>
                <a:latin typeface="Calibri"/>
                <a:ea typeface="+mn-ea"/>
                <a:cs typeface="+mn-cs"/>
              </a:rPr>
              <a:t> in the certificate, however can be utilized as Person Responsible (PR) for licensing Playcentre sessions. </a:t>
            </a:r>
          </a:p>
          <a:p>
            <a:pPr marL="685800" lvl="1" indent="-228600">
              <a:lnSpc>
                <a:spcPct val="90000"/>
              </a:lnSpc>
              <a:spcBef>
                <a:spcPts val="1000"/>
              </a:spcBef>
              <a:buFont typeface="Arial"/>
              <a:buChar char="•"/>
              <a:defRPr/>
            </a:pPr>
            <a:r>
              <a:rPr lang="en-US" sz="2000" dirty="0">
                <a:solidFill>
                  <a:prstClr val="black"/>
                </a:solidFill>
                <a:latin typeface="Calibri"/>
              </a:rPr>
              <a:t>C</a:t>
            </a:r>
            <a:r>
              <a:rPr kumimoji="0" lang="en-US" sz="2000" b="0" i="0" u="none" strike="noStrike" kern="1200" cap="none" spc="0" normalizeH="0" baseline="0" noProof="0" dirty="0">
                <a:ln>
                  <a:noFill/>
                </a:ln>
                <a:solidFill>
                  <a:prstClr val="black"/>
                </a:solidFill>
                <a:effectLst/>
                <a:uLnTx/>
                <a:uFillTx/>
                <a:latin typeface="Calibri"/>
                <a:ea typeface="+mn-ea"/>
                <a:cs typeface="+mn-cs"/>
              </a:rPr>
              <a:t>heck the </a:t>
            </a:r>
            <a:r>
              <a:rPr kumimoji="0" lang="pl-PL" sz="2000" b="0" i="0" u="none" strike="noStrike" kern="1200" cap="none" spc="0" normalizeH="0" baseline="0" noProof="0" dirty="0">
                <a:ln>
                  <a:noFill/>
                </a:ln>
                <a:solidFill>
                  <a:prstClr val="black"/>
                </a:solidFill>
                <a:effectLst/>
                <a:uLnTx/>
                <a:uFillTx/>
                <a:latin typeface="Calibri"/>
                <a:ea typeface="+mn-ea"/>
                <a:cs typeface="+mn-cs"/>
                <a:hlinkClick r:id="rId6"/>
              </a:rPr>
              <a:t>2022-go4611.pdf (gazette.govt.nz)</a:t>
            </a:r>
            <a:r>
              <a:rPr kumimoji="0" lang="en-NZ" sz="2000" b="0" i="0" u="none"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NZ" sz="2000" b="0" i="0" u="none" strike="noStrike" kern="1200" cap="none" spc="0" normalizeH="0" baseline="0" noProof="0" dirty="0">
                <a:ln>
                  <a:noFill/>
                </a:ln>
                <a:solidFill>
                  <a:prstClr val="black"/>
                </a:solidFill>
                <a:effectLst/>
                <a:uLnTx/>
                <a:uFillTx/>
                <a:latin typeface="Calibri"/>
                <a:ea typeface="+mn-ea"/>
                <a:cs typeface="+mn-cs"/>
              </a:rPr>
              <a:t>for accepted qualifications to be </a:t>
            </a:r>
            <a:r>
              <a:rPr kumimoji="0" lang="mi-NZ" sz="2000" b="0" i="0" u="none" strike="noStrike" kern="1200" cap="none" spc="0" normalizeH="0" baseline="0" noProof="0" dirty="0">
                <a:ln>
                  <a:noFill/>
                </a:ln>
                <a:solidFill>
                  <a:prstClr val="black"/>
                </a:solidFill>
                <a:effectLst/>
                <a:uLnTx/>
                <a:uFillTx/>
                <a:latin typeface="Calibri"/>
                <a:ea typeface="+mn-ea"/>
                <a:cs typeface="+mn-cs"/>
              </a:rPr>
              <a:t>PR</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International ECE qualifications that have been assessed through NZQA,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rPr>
              <a:t>as being equivalent to NZ ECE qualifications listed on the </a:t>
            </a:r>
            <a:r>
              <a:rPr kumimoji="0" lang="en-US" sz="2800" b="0" i="0" u="none" strike="noStrike" kern="1200" cap="none" spc="0" normalizeH="0" baseline="0" noProof="0" dirty="0" err="1">
                <a:ln>
                  <a:noFill/>
                </a:ln>
                <a:solidFill>
                  <a:srgbClr val="000000"/>
                </a:solidFill>
                <a:effectLst/>
                <a:uLnTx/>
                <a:uFillTx/>
                <a:latin typeface="Calibri" panose="020F0502020204030204" pitchFamily="34" charset="0"/>
                <a:ea typeface="Arial Unicode MS"/>
                <a:cs typeface="+mn-cs"/>
              </a:rPr>
              <a:t>gazetted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Arial Unicode MS"/>
                <a:cs typeface="+mn-cs"/>
              </a:rPr>
              <a:t> list of qualifications, are considered for person responsible.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280541F4-9102-8D58-DEAF-B1653960A5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9218" y="6271304"/>
            <a:ext cx="487363" cy="487363"/>
          </a:xfrm>
          <a:prstGeom prst="rect">
            <a:avLst/>
          </a:prstGeom>
        </p:spPr>
      </p:pic>
    </p:spTree>
    <p:extLst>
      <p:ext uri="{BB962C8B-B14F-4D97-AF65-F5344CB8AC3E}">
        <p14:creationId xmlns:p14="http://schemas.microsoft.com/office/powerpoint/2010/main" val="2497494425"/>
      </p:ext>
    </p:extLst>
  </p:cSld>
  <p:clrMapOvr>
    <a:masterClrMapping/>
  </p:clrMapOvr>
  <mc:AlternateContent xmlns:mc="http://schemas.openxmlformats.org/markup-compatibility/2006" xmlns:p14="http://schemas.microsoft.com/office/powerpoint/2010/main">
    <mc:Choice Requires="p14">
      <p:transition spd="slow" p14:dur="2000" advTm="56829"/>
    </mc:Choice>
    <mc:Fallback xmlns="">
      <p:transition spd="slow" advTm="5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Primary Teaching Qualifications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90876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Primary teachers can RPL into the L4 certificate</a:t>
            </a:r>
          </a:p>
          <a:p>
            <a:pPr marL="228600" lvl="0" indent="-228600">
              <a:lnSpc>
                <a:spcPct val="90000"/>
              </a:lnSpc>
              <a:spcBef>
                <a:spcPts val="1000"/>
              </a:spcBef>
              <a:buFont typeface="Arial"/>
              <a:buChar char="•"/>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On completion of the Playcentre </a:t>
            </a:r>
            <a:r>
              <a:rPr lang="mi-NZ" sz="2800" dirty="0">
                <a:solidFill>
                  <a:prstClr val="black"/>
                </a:solidFill>
              </a:rPr>
              <a:t>Primary Teacher </a:t>
            </a:r>
            <a:r>
              <a:rPr kumimoji="0" lang="mi-NZ" sz="2800" b="0" i="0" u="none" strike="noStrike" kern="1200" cap="none" spc="0" normalizeH="0" baseline="0" noProof="0" dirty="0">
                <a:ln>
                  <a:noFill/>
                </a:ln>
                <a:solidFill>
                  <a:prstClr val="black"/>
                </a:solidFill>
                <a:effectLst/>
                <a:uLnTx/>
                <a:uFillTx/>
                <a:latin typeface="Calibri"/>
                <a:ea typeface="+mn-ea"/>
                <a:cs typeface="+mn-cs"/>
              </a:rPr>
              <a:t>Bridging Award, they are recognised as Person Responsible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mi-NZ" sz="2800" dirty="0">
                <a:solidFill>
                  <a:prstClr val="black"/>
                </a:solidFill>
                <a:latin typeface="Calibri"/>
              </a:rPr>
              <a:t>Bridging award includes:</a:t>
            </a:r>
          </a:p>
          <a:p>
            <a:pPr marL="685800" lvl="1" indent="-228600">
              <a:lnSpc>
                <a:spcPct val="90000"/>
              </a:lnSpc>
              <a:spcBef>
                <a:spcPts val="1000"/>
              </a:spcBef>
              <a:buFont typeface="Arial"/>
              <a:buChar char="•"/>
              <a:defRPr/>
            </a:pPr>
            <a:r>
              <a:rPr kumimoji="0" lang="mi-NZ" sz="2000" b="0" i="0" u="none" strike="noStrike" kern="1200" cap="none" spc="0" normalizeH="0" baseline="0" noProof="0" dirty="0">
                <a:ln>
                  <a:noFill/>
                </a:ln>
                <a:solidFill>
                  <a:prstClr val="black"/>
                </a:solidFill>
                <a:effectLst/>
                <a:uLnTx/>
                <a:uFillTx/>
                <a:latin typeface="Calibri"/>
                <a:ea typeface="+mn-ea"/>
                <a:cs typeface="+mn-cs"/>
              </a:rPr>
              <a:t>PE1 Kia Tākaro – Let’s Play</a:t>
            </a:r>
          </a:p>
          <a:p>
            <a:pPr marL="685800" lvl="1" indent="-228600">
              <a:lnSpc>
                <a:spcPct val="90000"/>
              </a:lnSpc>
              <a:spcBef>
                <a:spcPts val="1000"/>
              </a:spcBef>
              <a:buFont typeface="Arial"/>
              <a:buChar char="•"/>
              <a:defRPr/>
            </a:pPr>
            <a:r>
              <a:rPr lang="mi-NZ" sz="2000" dirty="0">
                <a:solidFill>
                  <a:prstClr val="black"/>
                </a:solidFill>
                <a:latin typeface="Calibri"/>
              </a:rPr>
              <a:t>PE2 Theory Guides Practice</a:t>
            </a:r>
          </a:p>
          <a:p>
            <a:pPr marL="685800" lvl="1" indent="-228600">
              <a:lnSpc>
                <a:spcPct val="90000"/>
              </a:lnSpc>
              <a:spcBef>
                <a:spcPts val="1000"/>
              </a:spcBef>
              <a:buFont typeface="Arial"/>
              <a:buChar char="•"/>
              <a:defRPr/>
            </a:pPr>
            <a:r>
              <a:rPr kumimoji="0" lang="mi-NZ" sz="2000" b="0" i="0" u="none" strike="noStrike" kern="1200" cap="none" spc="0" normalizeH="0" baseline="0" noProof="0" dirty="0">
                <a:ln>
                  <a:noFill/>
                </a:ln>
                <a:solidFill>
                  <a:prstClr val="black"/>
                </a:solidFill>
                <a:effectLst/>
                <a:uLnTx/>
                <a:uFillTx/>
                <a:latin typeface="Calibri"/>
                <a:ea typeface="+mn-ea"/>
                <a:cs typeface="+mn-cs"/>
              </a:rPr>
              <a:t>PE4 Playcentre and the Regula</a:t>
            </a:r>
            <a:r>
              <a:rPr lang="mi-NZ" sz="2000" dirty="0">
                <a:solidFill>
                  <a:prstClr val="black"/>
                </a:solidFill>
                <a:latin typeface="Calibri"/>
              </a:rPr>
              <a:t>tions</a:t>
            </a:r>
          </a:p>
          <a:p>
            <a:pPr marL="228600" indent="-228600">
              <a:lnSpc>
                <a:spcPct val="90000"/>
              </a:lnSpc>
              <a:spcBef>
                <a:spcPts val="1000"/>
              </a:spcBef>
              <a:buFont typeface="Arial"/>
              <a:buChar char="•"/>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More information on website </a:t>
            </a:r>
            <a:r>
              <a:rPr kumimoji="0" lang="mi-NZ" sz="2000" b="0" i="0" u="none" strike="noStrike" kern="1200" cap="none" spc="0" normalizeH="0" baseline="0" noProof="0" dirty="0">
                <a:ln>
                  <a:noFill/>
                </a:ln>
                <a:solidFill>
                  <a:prstClr val="black"/>
                </a:solidFill>
                <a:effectLst/>
                <a:uLnTx/>
                <a:uFillTx/>
                <a:latin typeface="Calibri"/>
                <a:ea typeface="+mn-ea"/>
                <a:cs typeface="+mn-cs"/>
                <a:hlinkClick r:id="rId6"/>
              </a:rPr>
              <a:t>https://www.playcentre.org.nz/learnwithus/playcentre-education/primary-teachers-in-playcentre/</a:t>
            </a:r>
            <a:r>
              <a:rPr kumimoji="0" lang="mi-NZ" sz="2000" b="0" i="0" u="none" strike="noStrike" kern="1200" cap="none" spc="0" normalizeH="0" baseline="0" noProof="0" dirty="0">
                <a:ln>
                  <a:noFill/>
                </a:ln>
                <a:solidFill>
                  <a:prstClr val="black"/>
                </a:solidFill>
                <a:effectLst/>
                <a:uLnTx/>
                <a:uFillTx/>
                <a:latin typeface="Calibri"/>
                <a:ea typeface="+mn-ea"/>
                <a:cs typeface="+mn-cs"/>
              </a:rPr>
              <a:t>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BE2506D7-CDF2-D420-DAF7-C16E750FE8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95893" y="6321214"/>
            <a:ext cx="487363" cy="487363"/>
          </a:xfrm>
          <a:prstGeom prst="rect">
            <a:avLst/>
          </a:prstGeom>
        </p:spPr>
      </p:pic>
      <p:pic>
        <p:nvPicPr>
          <p:cNvPr id="10" name="Picture 9">
            <a:extLst>
              <a:ext uri="{FF2B5EF4-FFF2-40B4-BE49-F238E27FC236}">
                <a16:creationId xmlns:a16="http://schemas.microsoft.com/office/drawing/2014/main" id="{794C67A0-438A-CA01-9160-B5B7599F7254}"/>
              </a:ext>
            </a:extLst>
          </p:cNvPr>
          <p:cNvPicPr>
            <a:picLocks noChangeAspect="1"/>
          </p:cNvPicPr>
          <p:nvPr/>
        </p:nvPicPr>
        <p:blipFill>
          <a:blip r:embed="rId8"/>
          <a:stretch>
            <a:fillRect/>
          </a:stretch>
        </p:blipFill>
        <p:spPr>
          <a:xfrm>
            <a:off x="8417618" y="2972329"/>
            <a:ext cx="2513968" cy="1694310"/>
          </a:xfrm>
          <a:prstGeom prst="rect">
            <a:avLst/>
          </a:prstGeom>
        </p:spPr>
      </p:pic>
    </p:spTree>
    <p:extLst>
      <p:ext uri="{BB962C8B-B14F-4D97-AF65-F5344CB8AC3E}">
        <p14:creationId xmlns:p14="http://schemas.microsoft.com/office/powerpoint/2010/main" val="3385709842"/>
      </p:ext>
    </p:extLst>
  </p:cSld>
  <p:clrMapOvr>
    <a:masterClrMapping/>
  </p:clrMapOvr>
  <mc:AlternateContent xmlns:mc="http://schemas.openxmlformats.org/markup-compatibility/2006" xmlns:p14="http://schemas.microsoft.com/office/powerpoint/2010/main">
    <mc:Choice Requires="p14">
      <p:transition spd="slow" p14:dur="2000" advTm="27223"/>
    </mc:Choice>
    <mc:Fallback xmlns="">
      <p:transition spd="slow" advTm="2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Transitioning between programme</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797963"/>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mi-NZ" sz="2800" b="0" i="0" u="none" strike="noStrike" kern="1200" cap="none" spc="0" normalizeH="0" baseline="0" noProof="0" dirty="0">
                <a:ln>
                  <a:noFill/>
                </a:ln>
                <a:solidFill>
                  <a:prstClr val="black"/>
                </a:solidFill>
                <a:effectLst/>
                <a:uLnTx/>
                <a:uFillTx/>
                <a:latin typeface="Calibri"/>
                <a:ea typeface="+mn-ea"/>
                <a:cs typeface="+mn-cs"/>
              </a:rPr>
              <a:t>Prior to 2018, Playcentre offered the Playcentre Diploma in Adult and Early Childhood Education and Care (Level 6)</a:t>
            </a:r>
          </a:p>
          <a:p>
            <a:pPr marL="685800" lvl="1" indent="-228600">
              <a:lnSpc>
                <a:spcPct val="90000"/>
              </a:lnSpc>
              <a:spcBef>
                <a:spcPts val="1000"/>
              </a:spcBef>
              <a:buFont typeface="Arial"/>
              <a:buChar char="•"/>
              <a:defRPr/>
            </a:pPr>
            <a:r>
              <a:rPr lang="mi-NZ" sz="2000" dirty="0">
                <a:solidFill>
                  <a:prstClr val="black"/>
                </a:solidFill>
                <a:latin typeface="Calibri"/>
              </a:rPr>
              <a:t>Courses 1 – 6</a:t>
            </a:r>
          </a:p>
          <a:p>
            <a:pPr marL="685800" lvl="1" indent="-228600">
              <a:lnSpc>
                <a:spcPct val="90000"/>
              </a:lnSpc>
              <a:spcBef>
                <a:spcPts val="1000"/>
              </a:spcBef>
              <a:buFont typeface="Arial"/>
              <a:buChar char="•"/>
              <a:defRPr/>
            </a:pPr>
            <a:r>
              <a:rPr kumimoji="0" lang="mi-NZ" sz="2000" b="0" i="0" u="none" strike="noStrike" kern="1200" cap="none" spc="0" normalizeH="0" baseline="0" noProof="0" dirty="0">
                <a:ln>
                  <a:noFill/>
                </a:ln>
                <a:solidFill>
                  <a:prstClr val="black"/>
                </a:solidFill>
                <a:effectLst/>
                <a:uLnTx/>
                <a:uFillTx/>
                <a:latin typeface="Calibri"/>
                <a:ea typeface="+mn-ea"/>
                <a:cs typeface="+mn-cs"/>
              </a:rPr>
              <a:t>Courses 2</a:t>
            </a:r>
            <a:r>
              <a:rPr lang="mi-NZ" sz="2000" dirty="0">
                <a:solidFill>
                  <a:prstClr val="black"/>
                </a:solidFill>
                <a:latin typeface="Calibri"/>
              </a:rPr>
              <a:t> &amp; 3 can still transition into the new programme</a:t>
            </a:r>
          </a:p>
          <a:p>
            <a:pPr marL="685800" lvl="1" indent="-228600">
              <a:lnSpc>
                <a:spcPct val="90000"/>
              </a:lnSpc>
              <a:spcBef>
                <a:spcPts val="1000"/>
              </a:spcBef>
              <a:buFont typeface="Arial"/>
              <a:buChar char="•"/>
              <a:defRPr/>
            </a:pPr>
            <a:r>
              <a:rPr kumimoji="0" lang="mi-NZ" sz="2000" b="0" i="0" u="none" strike="noStrike" kern="1200" cap="none" spc="0" normalizeH="0" baseline="0" noProof="0" dirty="0">
                <a:ln>
                  <a:noFill/>
                </a:ln>
                <a:solidFill>
                  <a:prstClr val="black"/>
                </a:solidFill>
                <a:effectLst/>
                <a:uLnTx/>
                <a:uFillTx/>
                <a:latin typeface="Calibri"/>
                <a:ea typeface="+mn-ea"/>
                <a:cs typeface="+mn-cs"/>
              </a:rPr>
              <a:t>Course 4, 5, 6 – at level 5-6 and considered a higher level study already – cannot enrol</a:t>
            </a:r>
          </a:p>
          <a:p>
            <a:pPr marL="228600" indent="-228600">
              <a:lnSpc>
                <a:spcPct val="90000"/>
              </a:lnSpc>
              <a:spcBef>
                <a:spcPts val="1000"/>
              </a:spcBef>
              <a:buFont typeface="Arial"/>
              <a:buChar char="•"/>
              <a:defRPr/>
            </a:pPr>
            <a:r>
              <a:rPr lang="mi-NZ" sz="2800" dirty="0">
                <a:solidFill>
                  <a:prstClr val="black"/>
                </a:solidFill>
                <a:latin typeface="Calibri"/>
              </a:rPr>
              <a:t>In 2023, Playcentre Education transitions from v1 to v2 of the NZ Certificate in Early Childhood Education and Care (Level 4)</a:t>
            </a:r>
          </a:p>
          <a:p>
            <a:pPr marL="685800" lvl="1" indent="-228600">
              <a:lnSpc>
                <a:spcPct val="90000"/>
              </a:lnSpc>
              <a:spcBef>
                <a:spcPts val="1000"/>
              </a:spcBef>
              <a:buFont typeface="Arial"/>
              <a:buChar char="•"/>
              <a:defRPr/>
            </a:pPr>
            <a:r>
              <a:rPr kumimoji="0" lang="mi-NZ" sz="2000" b="0" i="0" u="none" strike="noStrike" kern="1200" cap="none" spc="0" normalizeH="0" baseline="0" noProof="0" dirty="0">
                <a:ln>
                  <a:noFill/>
                </a:ln>
                <a:solidFill>
                  <a:prstClr val="black"/>
                </a:solidFill>
                <a:effectLst/>
                <a:uLnTx/>
                <a:uFillTx/>
                <a:latin typeface="Calibri"/>
                <a:ea typeface="+mn-ea"/>
                <a:cs typeface="+mn-cs"/>
              </a:rPr>
              <a:t>All students will be contacted to confirm </a:t>
            </a:r>
            <a:r>
              <a:rPr lang="mi-NZ" sz="2000" dirty="0">
                <a:solidFill>
                  <a:prstClr val="black"/>
                </a:solidFill>
                <a:latin typeface="Calibri"/>
              </a:rPr>
              <a:t>what this means for them</a:t>
            </a:r>
          </a:p>
          <a:p>
            <a:pPr marL="685800" lvl="1" indent="-228600">
              <a:lnSpc>
                <a:spcPct val="90000"/>
              </a:lnSpc>
              <a:spcBef>
                <a:spcPts val="1000"/>
              </a:spcBef>
              <a:buFont typeface="Arial"/>
              <a:buChar char="•"/>
              <a:defRPr/>
            </a:pPr>
            <a:r>
              <a:rPr kumimoji="0" lang="mi-NZ" sz="2000" b="0" i="0" u="none" strike="noStrike" kern="1200" cap="none" spc="0" normalizeH="0" baseline="0" noProof="0" dirty="0">
                <a:ln>
                  <a:noFill/>
                </a:ln>
                <a:solidFill>
                  <a:prstClr val="black"/>
                </a:solidFill>
                <a:effectLst/>
                <a:uLnTx/>
                <a:uFillTx/>
                <a:latin typeface="Calibri"/>
                <a:ea typeface="+mn-ea"/>
                <a:cs typeface="+mn-cs"/>
              </a:rPr>
              <a:t>No one disadvantaged.  Updated content, re</a:t>
            </a:r>
            <a:r>
              <a:rPr lang="mi-NZ" sz="2000" dirty="0">
                <a:solidFill>
                  <a:prstClr val="black"/>
                </a:solidFill>
                <a:latin typeface="Calibri"/>
              </a:rPr>
              <a:t>freshed look, changes in response to feeback</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A3EBF2A7-C461-74FD-247D-CDFF7E19E6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218" y="6214988"/>
            <a:ext cx="487363" cy="487363"/>
          </a:xfrm>
          <a:prstGeom prst="rect">
            <a:avLst/>
          </a:prstGeom>
        </p:spPr>
      </p:pic>
    </p:spTree>
    <p:extLst>
      <p:ext uri="{BB962C8B-B14F-4D97-AF65-F5344CB8AC3E}">
        <p14:creationId xmlns:p14="http://schemas.microsoft.com/office/powerpoint/2010/main" val="2480445075"/>
      </p:ext>
    </p:extLst>
  </p:cSld>
  <p:clrMapOvr>
    <a:masterClrMapping/>
  </p:clrMapOvr>
  <mc:AlternateContent xmlns:mc="http://schemas.openxmlformats.org/markup-compatibility/2006" xmlns:p14="http://schemas.microsoft.com/office/powerpoint/2010/main">
    <mc:Choice Requires="p14">
      <p:transition spd="slow" p14:dur="2000" advTm="53601"/>
    </mc:Choice>
    <mc:Fallback xmlns="">
      <p:transition spd="slow" advTm="53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Requesting Workshops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83284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2400" dirty="0">
                <a:solidFill>
                  <a:prstClr val="black"/>
                </a:solidFill>
                <a:latin typeface="Calibri"/>
              </a:rPr>
              <a:t>Collaborate with other </a:t>
            </a:r>
            <a:r>
              <a:rPr lang="en-US" sz="2400" dirty="0" err="1">
                <a:solidFill>
                  <a:prstClr val="black"/>
                </a:solidFill>
                <a:latin typeface="Calibri"/>
              </a:rPr>
              <a:t>centres</a:t>
            </a:r>
            <a:r>
              <a:rPr lang="en-US" sz="2400" dirty="0">
                <a:solidFill>
                  <a:prstClr val="black"/>
                </a:solidFill>
                <a:latin typeface="Calibri"/>
              </a:rPr>
              <a:t> in your area to find out who needs what </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Provide a</a:t>
            </a:r>
            <a:r>
              <a:rPr lang="en-US" sz="2400" dirty="0">
                <a:solidFill>
                  <a:prstClr val="black"/>
                </a:solidFill>
                <a:latin typeface="Calibri"/>
              </a:rPr>
              <a:t>s much info to the Education team as possible</a:t>
            </a:r>
          </a:p>
          <a:p>
            <a:pPr marL="685800" lvl="1" indent="-228600">
              <a:lnSpc>
                <a:spcPct val="90000"/>
              </a:lnSpc>
              <a:spcBef>
                <a:spcPts val="1000"/>
              </a:spcBef>
              <a:buFont typeface="Arial"/>
              <a:buChar char="•"/>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Modules, days/times, on</a:t>
            </a:r>
            <a:r>
              <a:rPr lang="en-US" sz="2400" dirty="0">
                <a:solidFill>
                  <a:prstClr val="black"/>
                </a:solidFill>
                <a:latin typeface="Calibri"/>
              </a:rPr>
              <a:t>-session/off-session (off session preferable if possible)</a:t>
            </a:r>
          </a:p>
          <a:p>
            <a:pPr marL="228600" indent="-228600">
              <a:lnSpc>
                <a:spcPct val="90000"/>
              </a:lnSpc>
              <a:spcBef>
                <a:spcPts val="1000"/>
              </a:spcBef>
              <a:buFont typeface="Arial"/>
              <a:buChar char="•"/>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Face-to-workshops available for:</a:t>
            </a:r>
          </a:p>
          <a:p>
            <a:pPr marL="685800" lvl="1" indent="-228600">
              <a:lnSpc>
                <a:spcPct val="90000"/>
              </a:lnSpc>
              <a:spcBef>
                <a:spcPts val="1000"/>
              </a:spcBef>
              <a:buFont typeface="Arial"/>
              <a:buChar char="•"/>
              <a:defRPr/>
            </a:pPr>
            <a:r>
              <a:rPr lang="en-US" sz="2000" dirty="0">
                <a:solidFill>
                  <a:prstClr val="black"/>
                </a:solidFill>
                <a:latin typeface="Calibri"/>
              </a:rPr>
              <a:t>PE1 </a:t>
            </a:r>
            <a:r>
              <a:rPr lang="en-US" sz="2000" dirty="0" err="1">
                <a:solidFill>
                  <a:prstClr val="black"/>
                </a:solidFill>
                <a:latin typeface="Calibri"/>
              </a:rPr>
              <a:t>Ūkaipōtanga</a:t>
            </a:r>
            <a:r>
              <a:rPr lang="en-US" sz="2000" dirty="0">
                <a:solidFill>
                  <a:prstClr val="black"/>
                </a:solidFill>
                <a:latin typeface="Calibri"/>
              </a:rPr>
              <a:t> – Kia Tākaro Let’s Play</a:t>
            </a:r>
          </a:p>
          <a:p>
            <a:pPr marL="685800" lvl="1" indent="-228600">
              <a:lnSpc>
                <a:spcPct val="90000"/>
              </a:lnSpc>
              <a:spcBef>
                <a:spcPts val="1000"/>
              </a:spcBef>
              <a:buFont typeface="Arial"/>
              <a:buChar char="•"/>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PE2 Kotahitanga – Learning Together in Playcentre</a:t>
            </a:r>
          </a:p>
          <a:p>
            <a:pPr marL="685800" lvl="1" indent="-228600">
              <a:lnSpc>
                <a:spcPct val="90000"/>
              </a:lnSpc>
              <a:spcBef>
                <a:spcPts val="1000"/>
              </a:spcBef>
              <a:buFont typeface="Arial"/>
              <a:buChar char="•"/>
              <a:defRPr/>
            </a:pPr>
            <a:r>
              <a:rPr lang="en-US" sz="2000" dirty="0">
                <a:solidFill>
                  <a:prstClr val="black"/>
                </a:solidFill>
                <a:latin typeface="Calibri"/>
              </a:rPr>
              <a:t>PE3 Whanaungatanga – Positive Relationships</a:t>
            </a:r>
          </a:p>
          <a:p>
            <a:pPr marL="685800" lvl="1" indent="-228600">
              <a:lnSpc>
                <a:spcPct val="90000"/>
              </a:lnSpc>
              <a:spcBef>
                <a:spcPts val="1000"/>
              </a:spcBef>
              <a:buFont typeface="Arial"/>
              <a:buChar char="•"/>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PE4 Te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Kākano</a:t>
            </a:r>
            <a:r>
              <a:rPr kumimoji="0" lang="en-US" sz="2000" b="0" i="0" u="none" strike="noStrike" kern="1200" cap="none" spc="0" normalizeH="0" baseline="0" noProof="0" dirty="0">
                <a:ln>
                  <a:noFill/>
                </a:ln>
                <a:solidFill>
                  <a:prstClr val="black"/>
                </a:solidFill>
                <a:effectLst/>
                <a:uLnTx/>
                <a:uFillTx/>
                <a:latin typeface="Calibri"/>
                <a:ea typeface="+mn-ea"/>
                <a:cs typeface="+mn-cs"/>
              </a:rPr>
              <a:t> – Te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Reo</a:t>
            </a:r>
            <a:r>
              <a:rPr kumimoji="0" lang="en-US" sz="2000" b="0" i="0" u="none" strike="noStrike" kern="1200" cap="none" spc="0" normalizeH="0" baseline="0" noProof="0" dirty="0">
                <a:ln>
                  <a:noFill/>
                </a:ln>
                <a:solidFill>
                  <a:prstClr val="black"/>
                </a:solidFill>
                <a:effectLst/>
                <a:uLnTx/>
                <a:uFillTx/>
                <a:latin typeface="Calibri"/>
                <a:ea typeface="+mn-ea"/>
                <a:cs typeface="+mn-cs"/>
              </a:rPr>
              <a:t> me </a:t>
            </a:r>
            <a:r>
              <a:rPr kumimoji="0" lang="en-US" sz="2000" b="0" i="0" u="none" strike="noStrike" kern="1200" cap="none" spc="0" normalizeH="0" baseline="0" noProof="0" dirty="0" err="1">
                <a:ln>
                  <a:noFill/>
                </a:ln>
                <a:solidFill>
                  <a:prstClr val="black"/>
                </a:solidFill>
                <a:effectLst/>
                <a:uLnTx/>
                <a:uFillTx/>
                <a:latin typeface="Calibri"/>
                <a:ea typeface="+mn-ea"/>
                <a:cs typeface="+mn-cs"/>
              </a:rPr>
              <a:t>ona</a:t>
            </a:r>
            <a:r>
              <a:rPr kumimoji="0" lang="en-US" sz="2000" b="0" i="0" u="none" strike="noStrike" kern="1200" cap="none" spc="0" normalizeH="0" baseline="0" noProof="0" dirty="0">
                <a:ln>
                  <a:noFill/>
                </a:ln>
                <a:solidFill>
                  <a:prstClr val="black"/>
                </a:solidFill>
                <a:effectLst/>
                <a:uLnTx/>
                <a:uFillTx/>
                <a:latin typeface="Calibri"/>
                <a:ea typeface="+mn-ea"/>
                <a:cs typeface="+mn-cs"/>
              </a:rPr>
              <a:t> Tikanga Māori</a:t>
            </a:r>
          </a:p>
          <a:p>
            <a:pPr marL="685800" lvl="1" indent="-228600">
              <a:lnSpc>
                <a:spcPct val="90000"/>
              </a:lnSpc>
              <a:spcBef>
                <a:spcPts val="1000"/>
              </a:spcBef>
              <a:buFont typeface="Arial"/>
              <a:buChar char="•"/>
              <a:defRPr/>
            </a:pPr>
            <a:r>
              <a:rPr lang="en-US" sz="2000" dirty="0">
                <a:solidFill>
                  <a:prstClr val="black"/>
                </a:solidFill>
                <a:latin typeface="Calibri"/>
              </a:rPr>
              <a:t>PL5 Rangatiratanga – Communicating Effectively</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51950BB0-7F30-27AB-4213-48C4FED150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95893" y="6271304"/>
            <a:ext cx="487363" cy="487363"/>
          </a:xfrm>
          <a:prstGeom prst="rect">
            <a:avLst/>
          </a:prstGeom>
        </p:spPr>
      </p:pic>
    </p:spTree>
    <p:extLst>
      <p:ext uri="{BB962C8B-B14F-4D97-AF65-F5344CB8AC3E}">
        <p14:creationId xmlns:p14="http://schemas.microsoft.com/office/powerpoint/2010/main" val="4041821956"/>
      </p:ext>
    </p:extLst>
  </p:cSld>
  <p:clrMapOvr>
    <a:masterClrMapping/>
  </p:clrMapOvr>
  <mc:AlternateContent xmlns:mc="http://schemas.openxmlformats.org/markup-compatibility/2006" xmlns:p14="http://schemas.microsoft.com/office/powerpoint/2010/main">
    <mc:Choice Requires="p14">
      <p:transition spd="slow" p14:dur="2000" advTm="50140"/>
    </mc:Choice>
    <mc:Fallback xmlns="">
      <p:transition spd="slow" advTm="50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Hosting Workshops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3468642"/>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Make your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a:t>
            </a:r>
            <a:r>
              <a:rPr kumimoji="0" lang="en-US" sz="2400" b="0" i="0" u="none" strike="noStrike" kern="1200" cap="none" spc="0" normalizeH="0" baseline="0" noProof="0" dirty="0">
                <a:ln>
                  <a:noFill/>
                </a:ln>
                <a:solidFill>
                  <a:prstClr val="black"/>
                </a:solidFill>
                <a:effectLst/>
                <a:uLnTx/>
                <a:uFillTx/>
                <a:latin typeface="Calibri"/>
                <a:ea typeface="+mn-ea"/>
                <a:cs typeface="+mn-cs"/>
              </a:rPr>
              <a:t> accessible at the day/time pre-arranged with the Education team. If held outside a session time, your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a:t>
            </a:r>
            <a:r>
              <a:rPr kumimoji="0" lang="en-US" sz="2400" b="0" i="0" u="none" strike="noStrike" kern="1200" cap="none" spc="0" normalizeH="0" baseline="0" noProof="0" dirty="0">
                <a:ln>
                  <a:noFill/>
                </a:ln>
                <a:solidFill>
                  <a:prstClr val="black"/>
                </a:solidFill>
                <a:effectLst/>
                <a:uLnTx/>
                <a:uFillTx/>
                <a:latin typeface="Calibri"/>
                <a:ea typeface="+mn-ea"/>
                <a:cs typeface="+mn-cs"/>
              </a:rPr>
              <a:t> needs to designate someone to open up/lock and relay any info.</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Provide the necessary equipment for the workshop tables, chairs. The facilitator may also require access to relevant books which should be available from your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centre’s</a:t>
            </a:r>
            <a:r>
              <a:rPr kumimoji="0" lang="en-US" sz="2400" b="0" i="0" u="none" strike="noStrike" kern="1200" cap="none" spc="0" normalizeH="0" baseline="0" noProof="0" dirty="0">
                <a:ln>
                  <a:noFill/>
                </a:ln>
                <a:solidFill>
                  <a:prstClr val="black"/>
                </a:solidFill>
                <a:effectLst/>
                <a:uLnTx/>
                <a:uFillTx/>
                <a:latin typeface="Calibri"/>
                <a:ea typeface="+mn-ea"/>
                <a:cs typeface="+mn-cs"/>
              </a:rPr>
              <a:t> library (i.e. Te Whāriki, Equipment for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Playcentres</a:t>
            </a:r>
            <a:r>
              <a:rPr kumimoji="0" lang="en-US" sz="2400" b="0" i="0" u="none" strike="noStrike" kern="1200" cap="none" spc="0" normalizeH="0" baseline="0" noProof="0" dirty="0">
                <a:ln>
                  <a:noFill/>
                </a:ln>
                <a:solidFill>
                  <a:prstClr val="black"/>
                </a:solidFill>
                <a:effectLst/>
                <a:uLnTx/>
                <a:uFillTx/>
                <a:latin typeface="Calibri"/>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Have refreshments available (milk, tea, coffee, sugar). </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If possible, provide adults to supervise any children who are present to ensure their safety during the event. (Capacity to do this discussed in advance with Ed team)</a:t>
            </a:r>
          </a:p>
        </p:txBody>
      </p:sp>
      <p:pic>
        <p:nvPicPr>
          <p:cNvPr id="6" name="Recorded Sound">
            <a:hlinkClick r:id="" action="ppaction://media"/>
            <a:extLst>
              <a:ext uri="{FF2B5EF4-FFF2-40B4-BE49-F238E27FC236}">
                <a16:creationId xmlns:a16="http://schemas.microsoft.com/office/drawing/2014/main" id="{E32D3D9B-ED5A-E037-BDA7-632BEA6179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218" y="6249193"/>
            <a:ext cx="487363" cy="487363"/>
          </a:xfrm>
          <a:prstGeom prst="rect">
            <a:avLst/>
          </a:prstGeom>
        </p:spPr>
      </p:pic>
    </p:spTree>
    <p:extLst>
      <p:ext uri="{BB962C8B-B14F-4D97-AF65-F5344CB8AC3E}">
        <p14:creationId xmlns:p14="http://schemas.microsoft.com/office/powerpoint/2010/main" val="1130119606"/>
      </p:ext>
    </p:extLst>
  </p:cSld>
  <p:clrMapOvr>
    <a:masterClrMapping/>
  </p:clrMapOvr>
  <mc:AlternateContent xmlns:mc="http://schemas.openxmlformats.org/markup-compatibility/2006" xmlns:p14="http://schemas.microsoft.com/office/powerpoint/2010/main">
    <mc:Choice Requires="p14">
      <p:transition spd="slow" p14:dur="2000" advTm="55017"/>
    </mc:Choice>
    <mc:Fallback xmlns="">
      <p:transition spd="slow" advTm="5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Privacy and Copyright</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4722318"/>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Education will contact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centres</a:t>
            </a:r>
            <a:r>
              <a:rPr kumimoji="0" lang="en-US" sz="2400" b="0" i="0" u="none" strike="noStrike" kern="1200" cap="none" spc="0" normalizeH="0" baseline="0" noProof="0" dirty="0">
                <a:ln>
                  <a:noFill/>
                </a:ln>
                <a:solidFill>
                  <a:prstClr val="black"/>
                </a:solidFill>
                <a:effectLst/>
                <a:uLnTx/>
                <a:uFillTx/>
                <a:latin typeface="Calibri"/>
                <a:ea typeface="+mn-ea"/>
                <a:cs typeface="+mn-cs"/>
              </a:rPr>
              <a:t> 2x per year with a list of enrolled ākonga.  Please return this form to </a:t>
            </a:r>
            <a:r>
              <a:rPr lang="en-US" sz="2400" dirty="0">
                <a:solidFill>
                  <a:prstClr val="black"/>
                </a:solidFill>
                <a:latin typeface="Calibri"/>
              </a:rPr>
              <a:t>indicate who is </a:t>
            </a:r>
            <a:r>
              <a:rPr kumimoji="0" lang="en-US" sz="2400" b="0" i="0" u="none" strike="noStrike" kern="1200" cap="none" spc="0" normalizeH="0" baseline="0" noProof="0" dirty="0">
                <a:ln>
                  <a:noFill/>
                </a:ln>
                <a:solidFill>
                  <a:prstClr val="black"/>
                </a:solidFill>
                <a:effectLst/>
                <a:uLnTx/>
                <a:uFillTx/>
                <a:latin typeface="Calibri"/>
                <a:ea typeface="+mn-ea"/>
                <a:cs typeface="+mn-cs"/>
              </a:rPr>
              <a:t>no longer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a:t>
            </a:r>
            <a:r>
              <a:rPr kumimoji="0" lang="en-US" sz="2400" b="0" i="0" u="none" strike="noStrike" kern="1200" cap="none" spc="0" normalizeH="0" baseline="0" noProof="0" dirty="0">
                <a:ln>
                  <a:noFill/>
                </a:ln>
                <a:solidFill>
                  <a:prstClr val="black"/>
                </a:solidFill>
                <a:effectLst/>
                <a:uLnTx/>
                <a:uFillTx/>
                <a:latin typeface="Calibri"/>
                <a:ea typeface="+mn-ea"/>
                <a:cs typeface="+mn-cs"/>
              </a:rPr>
              <a:t>.  Education will follow up with individuals to confirm.</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Education is unable to share ākonga progress information with Education Officers or Centre Advisors due to student privacy obligations.  The best way to find out someone’s progress is to ask them in a supportive way.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lang="en-US" sz="2400" dirty="0">
                <a:solidFill>
                  <a:prstClr val="black"/>
                </a:solidFill>
                <a:latin typeface="Calibri"/>
              </a:rPr>
              <a:t>Education pays a Copyright licensing fee for resources provided to students.  Materials are provided for student use only.</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We discourage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centres</a:t>
            </a:r>
            <a:r>
              <a:rPr kumimoji="0" lang="en-US" sz="2400" b="0" i="0" u="none" strike="noStrike" kern="1200" cap="none" spc="0" normalizeH="0" baseline="0" noProof="0" dirty="0">
                <a:ln>
                  <a:noFill/>
                </a:ln>
                <a:solidFill>
                  <a:prstClr val="black"/>
                </a:solidFill>
                <a:effectLst/>
                <a:uLnTx/>
                <a:uFillTx/>
                <a:latin typeface="Calibri"/>
                <a:ea typeface="+mn-ea"/>
                <a:cs typeface="+mn-cs"/>
              </a:rPr>
              <a:t> from keeping copies of old resources at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centre</a:t>
            </a:r>
            <a:r>
              <a:rPr kumimoji="0" lang="en-US" sz="2400" b="0" i="0" u="none" strike="noStrike" kern="1200" cap="none" spc="0" normalizeH="0" baseline="0" noProof="0" dirty="0">
                <a:ln>
                  <a:noFill/>
                </a:ln>
                <a:solidFill>
                  <a:prstClr val="black"/>
                </a:solidFill>
                <a:effectLst/>
                <a:uLnTx/>
                <a:uFillTx/>
                <a:latin typeface="Calibri"/>
                <a:ea typeface="+mn-ea"/>
                <a:cs typeface="+mn-cs"/>
              </a:rPr>
              <a:t> due to Copyright obligations and because they change from time-to-time.</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A475E033-A714-F529-C26B-A18B336AA1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7168" y="6300612"/>
            <a:ext cx="487363" cy="487363"/>
          </a:xfrm>
          <a:prstGeom prst="rect">
            <a:avLst/>
          </a:prstGeom>
        </p:spPr>
      </p:pic>
    </p:spTree>
    <p:extLst>
      <p:ext uri="{BB962C8B-B14F-4D97-AF65-F5344CB8AC3E}">
        <p14:creationId xmlns:p14="http://schemas.microsoft.com/office/powerpoint/2010/main" val="497599081"/>
      </p:ext>
    </p:extLst>
  </p:cSld>
  <p:clrMapOvr>
    <a:masterClrMapping/>
  </p:clrMapOvr>
  <mc:AlternateContent xmlns:mc="http://schemas.openxmlformats.org/markup-compatibility/2006" xmlns:p14="http://schemas.microsoft.com/office/powerpoint/2010/main">
    <mc:Choice Requires="p14">
      <p:transition spd="slow" p14:dur="2000" advTm="53253"/>
    </mc:Choice>
    <mc:Fallback xmlns="">
      <p:transition spd="slow" advTm="5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2" descr="https://www.playcentre.org.nz/wp-content/uploads/2019/11/FB-education-promo-scaled.jpg"/>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7110"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74B9DD31-4F3A-E9E1-CC7F-65008845AD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1710" y="6170002"/>
            <a:ext cx="487363" cy="487363"/>
          </a:xfrm>
          <a:prstGeom prst="rect">
            <a:avLst/>
          </a:prstGeom>
        </p:spPr>
      </p:pic>
    </p:spTree>
    <p:extLst>
      <p:ext uri="{BB962C8B-B14F-4D97-AF65-F5344CB8AC3E}">
        <p14:creationId xmlns:p14="http://schemas.microsoft.com/office/powerpoint/2010/main" val="819986168"/>
      </p:ext>
    </p:extLst>
  </p:cSld>
  <p:clrMapOvr>
    <a:masterClrMapping/>
  </p:clrMapOvr>
  <mc:AlternateContent xmlns:mc="http://schemas.openxmlformats.org/markup-compatibility/2006" xmlns:p14="http://schemas.microsoft.com/office/powerpoint/2010/main">
    <mc:Choice Requires="p14">
      <p:transition spd="slow" p14:dur="2000" advTm="8926"/>
    </mc:Choice>
    <mc:Fallback xmlns="">
      <p:transition spd="slow" advTm="8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12923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Useful Info for Education Officers to Know</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10783132" cy="4902881"/>
          </a:xfrm>
          <a:prstGeom prst="rect">
            <a:avLst/>
          </a:prstGeom>
          <a:noFill/>
        </p:spPr>
        <p:txBody>
          <a:bodyPr wrap="square" rtlCol="0">
            <a:spAutoFit/>
          </a:bodyPr>
          <a:lstStyle/>
          <a:p>
            <a:pPr marL="228600" indent="-228600">
              <a:lnSpc>
                <a:spcPct val="90000"/>
              </a:lnSpc>
              <a:spcBef>
                <a:spcPts val="1000"/>
              </a:spcBef>
              <a:buFont typeface="Arial"/>
              <a:buChar char="•"/>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Website for booking into modules</a:t>
            </a:r>
            <a:endParaRPr lang="en-US" sz="2400" dirty="0"/>
          </a:p>
          <a:p>
            <a:pPr marL="228600" indent="-228600">
              <a:lnSpc>
                <a:spcPct val="90000"/>
              </a:lnSpc>
              <a:spcBef>
                <a:spcPts val="1000"/>
              </a:spcBef>
              <a:buFont typeface="Arial"/>
              <a:buChar char="•"/>
              <a:defRPr/>
            </a:pPr>
            <a:r>
              <a:rPr lang="en-US" sz="2400" dirty="0"/>
              <a:t>Student handbook</a:t>
            </a:r>
          </a:p>
          <a:p>
            <a:pPr marL="228600" indent="-228600">
              <a:lnSpc>
                <a:spcPct val="90000"/>
              </a:lnSpc>
              <a:spcBef>
                <a:spcPts val="1000"/>
              </a:spcBef>
              <a:buFont typeface="Arial"/>
              <a:buChar char="•"/>
              <a:defRPr/>
            </a:pPr>
            <a:r>
              <a:rPr lang="en-US" sz="2400" dirty="0"/>
              <a:t>Playcentre Education fact sheet</a:t>
            </a:r>
          </a:p>
          <a:p>
            <a:pPr marL="228600" indent="-228600">
              <a:lnSpc>
                <a:spcPct val="90000"/>
              </a:lnSpc>
              <a:spcBef>
                <a:spcPts val="1000"/>
              </a:spcBef>
              <a:buFont typeface="Arial"/>
              <a:buChar char="•"/>
              <a:defRPr/>
            </a:pPr>
            <a:r>
              <a:rPr lang="en-US" sz="2400" dirty="0"/>
              <a:t>How to support ākonga through PIA and PEA guidelines</a:t>
            </a:r>
          </a:p>
          <a:p>
            <a:pPr marL="228600" indent="-228600">
              <a:lnSpc>
                <a:spcPct val="90000"/>
              </a:lnSpc>
              <a:spcBef>
                <a:spcPts val="1000"/>
              </a:spcBef>
              <a:buFont typeface="Arial"/>
              <a:buChar char="•"/>
              <a:defRPr/>
            </a:pPr>
            <a:r>
              <a:rPr lang="en-US" sz="2400" dirty="0"/>
              <a:t>Education Fact Sheet</a:t>
            </a:r>
          </a:p>
          <a:p>
            <a:pPr marL="228600" indent="-228600">
              <a:lnSpc>
                <a:spcPct val="90000"/>
              </a:lnSpc>
              <a:spcBef>
                <a:spcPts val="1000"/>
              </a:spcBef>
              <a:buFont typeface="Arial"/>
              <a:buChar char="•"/>
              <a:defRPr/>
            </a:pPr>
            <a:r>
              <a:rPr lang="en-US" sz="2400" dirty="0"/>
              <a:t>All of these are available on the Playcentre website – remember there is the public area and the members area</a:t>
            </a:r>
          </a:p>
          <a:p>
            <a:pPr marL="228600" indent="-228600">
              <a:lnSpc>
                <a:spcPct val="90000"/>
              </a:lnSpc>
              <a:spcBef>
                <a:spcPts val="1000"/>
              </a:spcBef>
              <a:buFont typeface="Arial"/>
              <a:buChar char="•"/>
              <a:defRPr/>
            </a:pPr>
            <a:r>
              <a:rPr lang="en-US" sz="2400" dirty="0"/>
              <a:t>Playcentre Education Officers Facebook group (not official)</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8DFAF054-402A-C873-C234-C17303107E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65560" y="6338799"/>
            <a:ext cx="487363" cy="487363"/>
          </a:xfrm>
          <a:prstGeom prst="rect">
            <a:avLst/>
          </a:prstGeom>
        </p:spPr>
      </p:pic>
      <p:pic>
        <p:nvPicPr>
          <p:cNvPr id="10" name="Picture 9">
            <a:extLst>
              <a:ext uri="{FF2B5EF4-FFF2-40B4-BE49-F238E27FC236}">
                <a16:creationId xmlns:a16="http://schemas.microsoft.com/office/drawing/2014/main" id="{BFF9B293-1253-534D-BAFB-321095AEEB9E}"/>
              </a:ext>
            </a:extLst>
          </p:cNvPr>
          <p:cNvPicPr>
            <a:picLocks noChangeAspect="1"/>
          </p:cNvPicPr>
          <p:nvPr/>
        </p:nvPicPr>
        <p:blipFill>
          <a:blip r:embed="rId7"/>
          <a:stretch>
            <a:fillRect/>
          </a:stretch>
        </p:blipFill>
        <p:spPr>
          <a:xfrm>
            <a:off x="9020907" y="1673827"/>
            <a:ext cx="2270369" cy="2270369"/>
          </a:xfrm>
          <a:prstGeom prst="rect">
            <a:avLst/>
          </a:prstGeom>
        </p:spPr>
      </p:pic>
    </p:spTree>
    <p:extLst>
      <p:ext uri="{BB962C8B-B14F-4D97-AF65-F5344CB8AC3E}">
        <p14:creationId xmlns:p14="http://schemas.microsoft.com/office/powerpoint/2010/main" val="415850933"/>
      </p:ext>
    </p:extLst>
  </p:cSld>
  <p:clrMapOvr>
    <a:masterClrMapping/>
  </p:clrMapOvr>
  <mc:AlternateContent xmlns:mc="http://schemas.openxmlformats.org/markup-compatibility/2006" xmlns:p14="http://schemas.microsoft.com/office/powerpoint/2010/main">
    <mc:Choice Requires="p14">
      <p:transition spd="slow" p14:dur="2000" advTm="34793"/>
    </mc:Choice>
    <mc:Fallback xmlns="">
      <p:transition spd="slow" advTm="3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9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12923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mi-NZ" b="1" dirty="0">
                <a:latin typeface="+mn-lt"/>
              </a:rPr>
              <a:t>A</a:t>
            </a:r>
            <a:r>
              <a:rPr lang="en-NZ" b="1" dirty="0" err="1">
                <a:latin typeface="+mn-lt"/>
              </a:rPr>
              <a:t>dult</a:t>
            </a:r>
            <a:r>
              <a:rPr lang="en-NZ" b="1" dirty="0">
                <a:latin typeface="+mn-lt"/>
              </a:rPr>
              <a:t> Library Resources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3718757" cy="3264483"/>
          </a:xfrm>
          <a:prstGeom prst="rect">
            <a:avLst/>
          </a:prstGeom>
          <a:noFill/>
        </p:spPr>
        <p:txBody>
          <a:bodyPr wrap="square" rtlCol="0">
            <a:spAutoFit/>
          </a:bodyPr>
          <a:lstStyle/>
          <a:p>
            <a:pPr marL="228600" indent="-228600">
              <a:lnSpc>
                <a:spcPct val="90000"/>
              </a:lnSpc>
              <a:spcBef>
                <a:spcPts val="1000"/>
              </a:spcBef>
              <a:buFont typeface="Arial"/>
              <a:buChar char="•"/>
              <a:defRPr/>
            </a:pPr>
            <a:r>
              <a:rPr lang="en-US" sz="2400" dirty="0"/>
              <a:t>Required and recommended readings lists to be updated for 2023</a:t>
            </a:r>
          </a:p>
          <a:p>
            <a:pPr marL="228600" indent="-228600">
              <a:lnSpc>
                <a:spcPct val="90000"/>
              </a:lnSpc>
              <a:spcBef>
                <a:spcPts val="1000"/>
              </a:spcBef>
              <a:buFont typeface="Arial"/>
              <a:buChar char="•"/>
              <a:defRPr/>
            </a:pPr>
            <a:r>
              <a:rPr lang="en-US" sz="2400" dirty="0"/>
              <a:t>Details out soon</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Recorded Sound">
            <a:hlinkClick r:id="" action="ppaction://media"/>
            <a:extLst>
              <a:ext uri="{FF2B5EF4-FFF2-40B4-BE49-F238E27FC236}">
                <a16:creationId xmlns:a16="http://schemas.microsoft.com/office/drawing/2014/main" id="{F7CAFB40-B113-7496-B600-F2DA4D7A77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4637" y="6292796"/>
            <a:ext cx="487363" cy="487363"/>
          </a:xfrm>
          <a:prstGeom prst="rect">
            <a:avLst/>
          </a:prstGeom>
        </p:spPr>
      </p:pic>
      <p:pic>
        <p:nvPicPr>
          <p:cNvPr id="10" name="Picture 9">
            <a:extLst>
              <a:ext uri="{FF2B5EF4-FFF2-40B4-BE49-F238E27FC236}">
                <a16:creationId xmlns:a16="http://schemas.microsoft.com/office/drawing/2014/main" id="{BBE17B55-E7DA-1AA8-E2A4-7EEBB7BE9784}"/>
              </a:ext>
            </a:extLst>
          </p:cNvPr>
          <p:cNvPicPr>
            <a:picLocks noChangeAspect="1"/>
          </p:cNvPicPr>
          <p:nvPr/>
        </p:nvPicPr>
        <p:blipFill>
          <a:blip r:embed="rId7"/>
          <a:stretch>
            <a:fillRect/>
          </a:stretch>
        </p:blipFill>
        <p:spPr>
          <a:xfrm>
            <a:off x="5275385" y="1208346"/>
            <a:ext cx="6916615" cy="4596667"/>
          </a:xfrm>
          <a:prstGeom prst="rect">
            <a:avLst/>
          </a:prstGeom>
        </p:spPr>
      </p:pic>
    </p:spTree>
    <p:extLst>
      <p:ext uri="{BB962C8B-B14F-4D97-AF65-F5344CB8AC3E}">
        <p14:creationId xmlns:p14="http://schemas.microsoft.com/office/powerpoint/2010/main" val="4234274039"/>
      </p:ext>
    </p:extLst>
  </p:cSld>
  <p:clrMapOvr>
    <a:masterClrMapping/>
  </p:clrMapOvr>
  <mc:AlternateContent xmlns:mc="http://schemas.openxmlformats.org/markup-compatibility/2006" xmlns:p14="http://schemas.microsoft.com/office/powerpoint/2010/main">
    <mc:Choice Requires="p14">
      <p:transition spd="slow" p14:dur="2000" advTm="9669"/>
    </mc:Choice>
    <mc:Fallback xmlns="">
      <p:transition spd="slow" advTm="9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10129236"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Playcentre Education Posters</a:t>
            </a:r>
          </a:p>
        </p:txBody>
      </p:sp>
      <p:sp>
        <p:nvSpPr>
          <p:cNvPr id="3" name="TextBox 2">
            <a:extLst>
              <a:ext uri="{FF2B5EF4-FFF2-40B4-BE49-F238E27FC236}">
                <a16:creationId xmlns:a16="http://schemas.microsoft.com/office/drawing/2014/main" id="{FE4CD82B-2470-5D99-7168-91770A945CCE}"/>
              </a:ext>
            </a:extLst>
          </p:cNvPr>
          <p:cNvSpPr txBox="1"/>
          <p:nvPr/>
        </p:nvSpPr>
        <p:spPr>
          <a:xfrm>
            <a:off x="1056443" y="1865103"/>
            <a:ext cx="6334957" cy="3060325"/>
          </a:xfrm>
          <a:prstGeom prst="rect">
            <a:avLst/>
          </a:prstGeom>
          <a:noFill/>
        </p:spPr>
        <p:txBody>
          <a:bodyPr wrap="square" rtlCol="0">
            <a:spAutoFit/>
          </a:bodyPr>
          <a:lstStyle/>
          <a:p>
            <a:pPr marL="228600" indent="-228600">
              <a:lnSpc>
                <a:spcPct val="90000"/>
              </a:lnSpc>
              <a:spcBef>
                <a:spcPts val="1000"/>
              </a:spcBef>
              <a:buFont typeface="Arial"/>
              <a:buChar char="•"/>
              <a:defRPr/>
            </a:pPr>
            <a:r>
              <a:rPr lang="en-US" sz="2400" dirty="0"/>
              <a:t>A3 and A4 size available on the Playcentre website in the members area</a:t>
            </a:r>
          </a:p>
          <a:p>
            <a:pPr marL="228600" indent="-228600">
              <a:lnSpc>
                <a:spcPct val="90000"/>
              </a:lnSpc>
              <a:spcBef>
                <a:spcPts val="1000"/>
              </a:spcBef>
              <a:buFont typeface="Arial"/>
              <a:buChar char="•"/>
              <a:defRPr/>
            </a:pPr>
            <a:r>
              <a:rPr lang="en-US" sz="2400" dirty="0"/>
              <a:t>A3 good for walls</a:t>
            </a:r>
          </a:p>
          <a:p>
            <a:pPr marL="228600" indent="-228600">
              <a:lnSpc>
                <a:spcPct val="90000"/>
              </a:lnSpc>
              <a:spcBef>
                <a:spcPts val="1000"/>
              </a:spcBef>
              <a:buFont typeface="Arial"/>
              <a:buChar char="•"/>
              <a:defRPr/>
            </a:pPr>
            <a:r>
              <a:rPr lang="en-US" sz="2400" dirty="0"/>
              <a:t>A4 great for new family intro packs</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0DBC468C-1A0A-DE2A-EF15-851D11185C4E}"/>
              </a:ext>
            </a:extLst>
          </p:cNvPr>
          <p:cNvPicPr>
            <a:picLocks noChangeAspect="1"/>
          </p:cNvPicPr>
          <p:nvPr/>
        </p:nvPicPr>
        <p:blipFill rotWithShape="1">
          <a:blip r:embed="rId6">
            <a:extLst>
              <a:ext uri="{28A0092B-C50C-407E-A947-70E740481C1C}">
                <a14:useLocalDpi xmlns:a14="http://schemas.microsoft.com/office/drawing/2010/main" val="0"/>
              </a:ext>
            </a:extLst>
          </a:blip>
          <a:srcRect l="31910" t="19878" r="36867" b="5487"/>
          <a:stretch/>
        </p:blipFill>
        <p:spPr bwMode="auto">
          <a:xfrm>
            <a:off x="8745053" y="1602045"/>
            <a:ext cx="2934450" cy="3944893"/>
          </a:xfrm>
          <a:prstGeom prst="rect">
            <a:avLst/>
          </a:prstGeom>
          <a:ln>
            <a:noFill/>
          </a:ln>
          <a:extLst>
            <a:ext uri="{53640926-AAD7-44D8-BBD7-CCE9431645EC}">
              <a14:shadowObscured xmlns:a14="http://schemas.microsoft.com/office/drawing/2010/main"/>
            </a:ext>
          </a:extLst>
        </p:spPr>
      </p:pic>
      <p:pic>
        <p:nvPicPr>
          <p:cNvPr id="10" name="Recorded Sound">
            <a:hlinkClick r:id="" action="ppaction://media"/>
            <a:extLst>
              <a:ext uri="{FF2B5EF4-FFF2-40B4-BE49-F238E27FC236}">
                <a16:creationId xmlns:a16="http://schemas.microsoft.com/office/drawing/2014/main" id="{A8A7C8D9-1F8F-1D3E-F4DD-771544727D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7033" y="6338799"/>
            <a:ext cx="487363" cy="487363"/>
          </a:xfrm>
          <a:prstGeom prst="rect">
            <a:avLst/>
          </a:prstGeom>
        </p:spPr>
      </p:pic>
    </p:spTree>
    <p:extLst>
      <p:ext uri="{BB962C8B-B14F-4D97-AF65-F5344CB8AC3E}">
        <p14:creationId xmlns:p14="http://schemas.microsoft.com/office/powerpoint/2010/main" val="3124636253"/>
      </p:ext>
    </p:extLst>
  </p:cSld>
  <p:clrMapOvr>
    <a:masterClrMapping/>
  </p:clrMapOvr>
  <mc:AlternateContent xmlns:mc="http://schemas.openxmlformats.org/markup-compatibility/2006" xmlns:p14="http://schemas.microsoft.com/office/powerpoint/2010/main">
    <mc:Choice Requires="p14">
      <p:transition spd="slow" p14:dur="2000" advTm="19049"/>
    </mc:Choice>
    <mc:Fallback xmlns="">
      <p:transition spd="slow" advTm="19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Website</a:t>
            </a:r>
          </a:p>
        </p:txBody>
      </p:sp>
      <p:sp>
        <p:nvSpPr>
          <p:cNvPr id="3" name="TextBox 2">
            <a:extLst>
              <a:ext uri="{FF2B5EF4-FFF2-40B4-BE49-F238E27FC236}">
                <a16:creationId xmlns:a16="http://schemas.microsoft.com/office/drawing/2014/main" id="{EDB9A1EA-D987-9FAA-813A-775C8212870C}"/>
              </a:ext>
            </a:extLst>
          </p:cNvPr>
          <p:cNvSpPr txBox="1"/>
          <p:nvPr/>
        </p:nvSpPr>
        <p:spPr>
          <a:xfrm>
            <a:off x="710214" y="1481819"/>
            <a:ext cx="11373681" cy="4031873"/>
          </a:xfrm>
          <a:prstGeom prst="rect">
            <a:avLst/>
          </a:prstGeom>
          <a:noFill/>
        </p:spPr>
        <p:txBody>
          <a:bodyPr wrap="square" rtlCol="0">
            <a:spAutoFit/>
          </a:bodyPr>
          <a:lstStyle/>
          <a:p>
            <a:r>
              <a:rPr lang="en-NZ" sz="2800" b="1" dirty="0"/>
              <a:t>Future members – benefits of education </a:t>
            </a:r>
            <a:r>
              <a:rPr lang="en-NZ" sz="2800" dirty="0"/>
              <a:t>for adults</a:t>
            </a:r>
          </a:p>
          <a:p>
            <a:r>
              <a:rPr lang="en-NZ" sz="2000" dirty="0">
                <a:hlinkClick r:id="rId6">
                  <a:extLst>
                    <a:ext uri="{A12FA001-AC4F-418D-AE19-62706E023703}">
                      <ahyp:hlinkClr xmlns:ahyp="http://schemas.microsoft.com/office/drawing/2018/hyperlinkcolor" val="tx"/>
                    </a:ext>
                  </a:extLst>
                </a:hlinkClick>
              </a:rPr>
              <a:t>https://www.playcentre.org.nz/future-members/education/</a:t>
            </a:r>
            <a:endParaRPr lang="en-NZ" sz="2000" dirty="0"/>
          </a:p>
          <a:p>
            <a:pPr marL="0" indent="0">
              <a:buNone/>
            </a:pPr>
            <a:endParaRPr lang="en-NZ" sz="1200" dirty="0"/>
          </a:p>
          <a:p>
            <a:r>
              <a:rPr lang="en-NZ" sz="2800" b="1" dirty="0"/>
              <a:t>Current members – find a workshop </a:t>
            </a:r>
            <a:r>
              <a:rPr lang="en-NZ" sz="2800" dirty="0"/>
              <a:t>and online </a:t>
            </a:r>
          </a:p>
          <a:p>
            <a:pPr marL="0" indent="0">
              <a:buNone/>
            </a:pPr>
            <a:r>
              <a:rPr lang="en-NZ" sz="2800" dirty="0"/>
              <a:t>modules, enrolment information and education contact details</a:t>
            </a:r>
          </a:p>
          <a:p>
            <a:r>
              <a:rPr lang="en-US" sz="2000" dirty="0">
                <a:hlinkClick r:id="rId7">
                  <a:extLst>
                    <a:ext uri="{A12FA001-AC4F-418D-AE19-62706E023703}">
                      <ahyp:hlinkClr xmlns:ahyp="http://schemas.microsoft.com/office/drawing/2018/hyperlinkcolor" val="tx"/>
                    </a:ext>
                  </a:extLst>
                </a:hlinkClick>
              </a:rPr>
              <a:t>Find a Workshop or online module | Playcentre</a:t>
            </a:r>
            <a:endParaRPr lang="en-NZ" sz="2000" dirty="0"/>
          </a:p>
          <a:p>
            <a:pPr marL="0" indent="0">
              <a:buNone/>
            </a:pPr>
            <a:endParaRPr lang="en-NZ" sz="1200" dirty="0"/>
          </a:p>
          <a:p>
            <a:r>
              <a:rPr lang="en-NZ" sz="2800" b="1" dirty="0"/>
              <a:t>Centre Resources </a:t>
            </a:r>
            <a:r>
              <a:rPr lang="en-NZ" sz="2800" dirty="0"/>
              <a:t>– </a:t>
            </a:r>
            <a:r>
              <a:rPr lang="en-NZ" sz="2800" b="1" dirty="0"/>
              <a:t>Teaching and learning </a:t>
            </a:r>
            <a:r>
              <a:rPr lang="en-NZ" sz="2800" dirty="0"/>
              <a:t>, Te </a:t>
            </a:r>
            <a:r>
              <a:rPr lang="en-NZ" sz="2800" dirty="0" err="1"/>
              <a:t>Whariki</a:t>
            </a:r>
            <a:r>
              <a:rPr lang="en-NZ" sz="2800" dirty="0"/>
              <a:t> spotlights</a:t>
            </a:r>
          </a:p>
          <a:p>
            <a:r>
              <a:rPr lang="en-NZ" sz="2000" dirty="0">
                <a:hlinkClick r:id="rId8">
                  <a:extLst>
                    <a:ext uri="{A12FA001-AC4F-418D-AE19-62706E023703}">
                      <ahyp:hlinkClr xmlns:ahyp="http://schemas.microsoft.com/office/drawing/2018/hyperlinkcolor" val="tx"/>
                    </a:ext>
                  </a:extLst>
                </a:hlinkClick>
              </a:rPr>
              <a:t>https://www.playcentre.org.nz/centre-resources/te-whariki-spotlight/</a:t>
            </a:r>
            <a:endParaRPr lang="en-NZ" sz="2000" dirty="0"/>
          </a:p>
          <a:p>
            <a:pPr marL="0" indent="0">
              <a:buNone/>
            </a:pPr>
            <a:endParaRPr lang="en-NZ" sz="1200" dirty="0"/>
          </a:p>
          <a:p>
            <a:r>
              <a:rPr lang="en-NZ" sz="2800" b="1" dirty="0"/>
              <a:t>Virtual Village – Play Insights</a:t>
            </a:r>
            <a:r>
              <a:rPr lang="en-NZ" sz="2800" dirty="0"/>
              <a:t>, education resources</a:t>
            </a:r>
          </a:p>
          <a:p>
            <a:r>
              <a:rPr lang="en-NZ" sz="2000" dirty="0">
                <a:hlinkClick r:id="rId9">
                  <a:extLst>
                    <a:ext uri="{A12FA001-AC4F-418D-AE19-62706E023703}">
                      <ahyp:hlinkClr xmlns:ahyp="http://schemas.microsoft.com/office/drawing/2018/hyperlinkcolor" val="tx"/>
                    </a:ext>
                  </a:extLst>
                </a:hlinkClick>
              </a:rPr>
              <a:t>https://www.playcentre.org.nz/virtual-village/play-insights-education-resources/</a:t>
            </a:r>
            <a:endParaRPr lang="en-NZ" sz="2000" dirty="0"/>
          </a:p>
        </p:txBody>
      </p:sp>
      <p:pic>
        <p:nvPicPr>
          <p:cNvPr id="6" name="Recorded Sound">
            <a:hlinkClick r:id="" action="ppaction://media"/>
            <a:extLst>
              <a:ext uri="{FF2B5EF4-FFF2-40B4-BE49-F238E27FC236}">
                <a16:creationId xmlns:a16="http://schemas.microsoft.com/office/drawing/2014/main" id="{F266567E-F7CC-E894-020E-8C8D616AB0C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29218" y="6214988"/>
            <a:ext cx="487363" cy="487363"/>
          </a:xfrm>
          <a:prstGeom prst="rect">
            <a:avLst/>
          </a:prstGeom>
        </p:spPr>
      </p:pic>
    </p:spTree>
    <p:extLst>
      <p:ext uri="{BB962C8B-B14F-4D97-AF65-F5344CB8AC3E}">
        <p14:creationId xmlns:p14="http://schemas.microsoft.com/office/powerpoint/2010/main" val="2104391520"/>
      </p:ext>
    </p:extLst>
  </p:cSld>
  <p:clrMapOvr>
    <a:masterClrMapping/>
  </p:clrMapOvr>
  <mc:AlternateContent xmlns:mc="http://schemas.openxmlformats.org/markup-compatibility/2006" xmlns:p14="http://schemas.microsoft.com/office/powerpoint/2010/main">
    <mc:Choice Requires="p14">
      <p:transition spd="slow" p14:dur="2000" advTm="12664"/>
    </mc:Choice>
    <mc:Fallback xmlns="">
      <p:transition spd="slow" advTm="1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459195-EF4E-495F-880D-2274CEE81112}"/>
              </a:ext>
            </a:extLst>
          </p:cNvPr>
          <p:cNvSpPr/>
          <p:nvPr/>
        </p:nvSpPr>
        <p:spPr>
          <a:xfrm>
            <a:off x="0" y="5674886"/>
            <a:ext cx="12192000" cy="12038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pic>
        <p:nvPicPr>
          <p:cNvPr id="11" name="Picture 10">
            <a:extLst>
              <a:ext uri="{FF2B5EF4-FFF2-40B4-BE49-F238E27FC236}">
                <a16:creationId xmlns:a16="http://schemas.microsoft.com/office/drawing/2014/main" id="{88BD56E0-5AE1-4CCB-BA55-5A259691F235}"/>
              </a:ext>
            </a:extLst>
          </p:cNvPr>
          <p:cNvPicPr>
            <a:picLocks noChangeAspect="1"/>
          </p:cNvPicPr>
          <p:nvPr/>
        </p:nvPicPr>
        <p:blipFill>
          <a:blip r:embed="rId6"/>
          <a:stretch>
            <a:fillRect/>
          </a:stretch>
        </p:blipFill>
        <p:spPr>
          <a:xfrm>
            <a:off x="0" y="-275971"/>
            <a:ext cx="12192000" cy="5950857"/>
          </a:xfrm>
          <a:prstGeom prst="rect">
            <a:avLst/>
          </a:prstGeom>
        </p:spPr>
      </p:pic>
      <p:pic>
        <p:nvPicPr>
          <p:cNvPr id="2" name="Recorded Sound">
            <a:hlinkClick r:id="" action="ppaction://media"/>
            <a:extLst>
              <a:ext uri="{FF2B5EF4-FFF2-40B4-BE49-F238E27FC236}">
                <a16:creationId xmlns:a16="http://schemas.microsoft.com/office/drawing/2014/main" id="{1475C5D0-6017-C9F8-926F-929A5E6D3C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9218" y="6276795"/>
            <a:ext cx="487363" cy="487363"/>
          </a:xfrm>
          <a:prstGeom prst="rect">
            <a:avLst/>
          </a:prstGeom>
        </p:spPr>
      </p:pic>
    </p:spTree>
    <p:extLst>
      <p:ext uri="{BB962C8B-B14F-4D97-AF65-F5344CB8AC3E}">
        <p14:creationId xmlns:p14="http://schemas.microsoft.com/office/powerpoint/2010/main" val="4026272329"/>
      </p:ext>
    </p:ext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Centre Education Officer Role</a:t>
            </a:r>
          </a:p>
        </p:txBody>
      </p:sp>
      <p:sp>
        <p:nvSpPr>
          <p:cNvPr id="3" name="TextBox 2">
            <a:extLst>
              <a:ext uri="{FF2B5EF4-FFF2-40B4-BE49-F238E27FC236}">
                <a16:creationId xmlns:a16="http://schemas.microsoft.com/office/drawing/2014/main" id="{EDB9A1EA-D987-9FAA-813A-775C8212870C}"/>
              </a:ext>
            </a:extLst>
          </p:cNvPr>
          <p:cNvSpPr txBox="1"/>
          <p:nvPr/>
        </p:nvSpPr>
        <p:spPr>
          <a:xfrm>
            <a:off x="1056443" y="1935332"/>
            <a:ext cx="6461957" cy="3539430"/>
          </a:xfrm>
          <a:prstGeom prst="rect">
            <a:avLst/>
          </a:prstGeom>
          <a:noFill/>
        </p:spPr>
        <p:txBody>
          <a:bodyPr wrap="square" rtlCol="0">
            <a:spAutoFit/>
          </a:bodyPr>
          <a:lstStyle/>
          <a:p>
            <a:r>
              <a:rPr lang="mi-NZ" sz="2800" dirty="0"/>
              <a:t>Advocate for mātauranga – adult education</a:t>
            </a:r>
          </a:p>
          <a:p>
            <a:pPr marL="285750" indent="-285750">
              <a:buFont typeface="Arial" panose="020B0604020202020204" pitchFamily="34" charset="0"/>
              <a:buChar char="•"/>
            </a:pPr>
            <a:r>
              <a:rPr lang="mi-NZ" sz="2800" dirty="0"/>
              <a:t>Promote and celebrate adult education</a:t>
            </a:r>
          </a:p>
          <a:p>
            <a:pPr marL="285750" indent="-285750">
              <a:buFont typeface="Arial" panose="020B0604020202020204" pitchFamily="34" charset="0"/>
              <a:buChar char="•"/>
            </a:pPr>
            <a:r>
              <a:rPr lang="mi-NZ" sz="2800" dirty="0"/>
              <a:t>Support centre members to progress through the Playcentre Education programme</a:t>
            </a:r>
          </a:p>
          <a:p>
            <a:pPr marL="285750" indent="-285750">
              <a:buFont typeface="Arial" panose="020B0604020202020204" pitchFamily="34" charset="0"/>
              <a:buChar char="•"/>
            </a:pPr>
            <a:r>
              <a:rPr lang="mi-NZ" sz="2800" dirty="0"/>
              <a:t>In some centres, organise first aid courses and request professional learning and development (PLD)</a:t>
            </a:r>
            <a:endParaRPr lang="en-NZ" sz="2800" dirty="0"/>
          </a:p>
        </p:txBody>
      </p:sp>
      <p:pic>
        <p:nvPicPr>
          <p:cNvPr id="6" name="Recorded Sound">
            <a:hlinkClick r:id="" action="ppaction://media"/>
            <a:extLst>
              <a:ext uri="{FF2B5EF4-FFF2-40B4-BE49-F238E27FC236}">
                <a16:creationId xmlns:a16="http://schemas.microsoft.com/office/drawing/2014/main" id="{35C16026-0C8F-91C1-0052-E091409F0F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18929"/>
            <a:ext cx="406400" cy="406400"/>
          </a:xfrm>
          <a:prstGeom prst="rect">
            <a:avLst/>
          </a:prstGeom>
        </p:spPr>
      </p:pic>
      <p:pic>
        <p:nvPicPr>
          <p:cNvPr id="10" name="Picture 9">
            <a:extLst>
              <a:ext uri="{FF2B5EF4-FFF2-40B4-BE49-F238E27FC236}">
                <a16:creationId xmlns:a16="http://schemas.microsoft.com/office/drawing/2014/main" id="{EF019BD8-9950-BDBB-6FBD-6637E9FFBE1B}"/>
              </a:ext>
            </a:extLst>
          </p:cNvPr>
          <p:cNvPicPr>
            <a:picLocks noChangeAspect="1"/>
          </p:cNvPicPr>
          <p:nvPr/>
        </p:nvPicPr>
        <p:blipFill rotWithShape="1">
          <a:blip r:embed="rId7"/>
          <a:srcRect l="7333" r="10889"/>
          <a:stretch/>
        </p:blipFill>
        <p:spPr>
          <a:xfrm>
            <a:off x="7518400" y="1626989"/>
            <a:ext cx="4673600" cy="3810000"/>
          </a:xfrm>
          <a:prstGeom prst="rect">
            <a:avLst/>
          </a:prstGeom>
        </p:spPr>
      </p:pic>
    </p:spTree>
    <p:extLst>
      <p:ext uri="{BB962C8B-B14F-4D97-AF65-F5344CB8AC3E}">
        <p14:creationId xmlns:p14="http://schemas.microsoft.com/office/powerpoint/2010/main" val="896358086"/>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Promoting Education</a:t>
            </a:r>
          </a:p>
        </p:txBody>
      </p:sp>
      <p:sp>
        <p:nvSpPr>
          <p:cNvPr id="3" name="TextBox 2">
            <a:extLst>
              <a:ext uri="{FF2B5EF4-FFF2-40B4-BE49-F238E27FC236}">
                <a16:creationId xmlns:a16="http://schemas.microsoft.com/office/drawing/2014/main" id="{EDB9A1EA-D987-9FAA-813A-775C8212870C}"/>
              </a:ext>
            </a:extLst>
          </p:cNvPr>
          <p:cNvSpPr txBox="1"/>
          <p:nvPr/>
        </p:nvSpPr>
        <p:spPr>
          <a:xfrm>
            <a:off x="580194" y="1759731"/>
            <a:ext cx="8001832" cy="2677656"/>
          </a:xfrm>
          <a:prstGeom prst="rect">
            <a:avLst/>
          </a:prstGeom>
          <a:noFill/>
        </p:spPr>
        <p:txBody>
          <a:bodyPr wrap="square" rtlCol="0">
            <a:spAutoFit/>
          </a:bodyPr>
          <a:lstStyle/>
          <a:p>
            <a:pPr marL="571500" indent="-571500">
              <a:buFont typeface="Arial" panose="020B0604020202020204" pitchFamily="34" charset="0"/>
              <a:buChar char="•"/>
            </a:pPr>
            <a:r>
              <a:rPr lang="en-US" sz="2800" b="1" dirty="0"/>
              <a:t>Share your passion </a:t>
            </a:r>
            <a:r>
              <a:rPr lang="en-US" sz="2800" dirty="0"/>
              <a:t>for education – share light bulb moments</a:t>
            </a:r>
          </a:p>
          <a:p>
            <a:pPr marL="571500" indent="-571500">
              <a:buFont typeface="Arial" panose="020B0604020202020204" pitchFamily="34" charset="0"/>
              <a:buChar char="•"/>
            </a:pPr>
            <a:r>
              <a:rPr lang="en-US" sz="2800" b="1" dirty="0"/>
              <a:t>Connect with other </a:t>
            </a:r>
            <a:r>
              <a:rPr lang="en-US" sz="2800" b="1" dirty="0" err="1"/>
              <a:t>centres</a:t>
            </a:r>
            <a:r>
              <a:rPr lang="en-US" sz="2800" b="1" dirty="0"/>
              <a:t> </a:t>
            </a:r>
            <a:r>
              <a:rPr lang="en-US" sz="2800" dirty="0"/>
              <a:t>in your cluster to </a:t>
            </a:r>
            <a:r>
              <a:rPr lang="en-US" sz="2800" dirty="0" err="1"/>
              <a:t>organise</a:t>
            </a:r>
            <a:r>
              <a:rPr lang="en-US" sz="2800" dirty="0"/>
              <a:t> workshops</a:t>
            </a:r>
          </a:p>
          <a:p>
            <a:pPr marL="571500" indent="-571500">
              <a:buFont typeface="Arial" panose="020B0604020202020204" pitchFamily="34" charset="0"/>
              <a:buChar char="•"/>
            </a:pPr>
            <a:r>
              <a:rPr lang="en-US" sz="2800" b="1" dirty="0"/>
              <a:t>Communicate education benefits </a:t>
            </a:r>
            <a:r>
              <a:rPr lang="en-US" sz="2800" dirty="0"/>
              <a:t>for caregivers, tamariki and the </a:t>
            </a:r>
            <a:r>
              <a:rPr lang="en-US" sz="2800" dirty="0" err="1"/>
              <a:t>centre</a:t>
            </a:r>
            <a:endParaRPr lang="en-US" sz="2800" dirty="0"/>
          </a:p>
        </p:txBody>
      </p:sp>
      <p:pic>
        <p:nvPicPr>
          <p:cNvPr id="11" name="Picture 10">
            <a:extLst>
              <a:ext uri="{FF2B5EF4-FFF2-40B4-BE49-F238E27FC236}">
                <a16:creationId xmlns:a16="http://schemas.microsoft.com/office/drawing/2014/main" id="{979C82F1-9A8C-C3D9-5596-D46E2714C70C}"/>
              </a:ext>
            </a:extLst>
          </p:cNvPr>
          <p:cNvPicPr>
            <a:picLocks noChangeAspect="1"/>
          </p:cNvPicPr>
          <p:nvPr/>
        </p:nvPicPr>
        <p:blipFill>
          <a:blip r:embed="rId6"/>
          <a:stretch>
            <a:fillRect/>
          </a:stretch>
        </p:blipFill>
        <p:spPr>
          <a:xfrm>
            <a:off x="6175324" y="1272078"/>
            <a:ext cx="6016676" cy="4648076"/>
          </a:xfrm>
          <a:prstGeom prst="rect">
            <a:avLst/>
          </a:prstGeom>
        </p:spPr>
      </p:pic>
      <p:pic>
        <p:nvPicPr>
          <p:cNvPr id="12" name="Recorded Sound">
            <a:hlinkClick r:id="" action="ppaction://media"/>
            <a:extLst>
              <a:ext uri="{FF2B5EF4-FFF2-40B4-BE49-F238E27FC236}">
                <a16:creationId xmlns:a16="http://schemas.microsoft.com/office/drawing/2014/main" id="{0A815FF9-71BD-2B08-F711-C59D27340E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55425" y="6218929"/>
            <a:ext cx="406400" cy="406400"/>
          </a:xfrm>
          <a:prstGeom prst="rect">
            <a:avLst/>
          </a:prstGeom>
        </p:spPr>
      </p:pic>
    </p:spTree>
    <p:extLst>
      <p:ext uri="{BB962C8B-B14F-4D97-AF65-F5344CB8AC3E}">
        <p14:creationId xmlns:p14="http://schemas.microsoft.com/office/powerpoint/2010/main" val="3548226915"/>
      </p:ext>
    </p:extLst>
  </p:cSld>
  <p:clrMapOvr>
    <a:masterClrMapping/>
  </p:clrMapOvr>
  <mc:AlternateContent xmlns:mc="http://schemas.openxmlformats.org/markup-compatibility/2006" xmlns:p14="http://schemas.microsoft.com/office/powerpoint/2010/main">
    <mc:Choice Requires="p14">
      <p:transition spd="slow" p14:dur="2000" advClick="0" advTm="52500"/>
    </mc:Choice>
    <mc:Fallback xmlns="">
      <p:transition spd="slow" advClick="0" advTm="5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62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Supporting Education</a:t>
            </a:r>
          </a:p>
        </p:txBody>
      </p:sp>
      <p:sp>
        <p:nvSpPr>
          <p:cNvPr id="3" name="TextBox 2">
            <a:extLst>
              <a:ext uri="{FF2B5EF4-FFF2-40B4-BE49-F238E27FC236}">
                <a16:creationId xmlns:a16="http://schemas.microsoft.com/office/drawing/2014/main" id="{EDB9A1EA-D987-9FAA-813A-775C8212870C}"/>
              </a:ext>
            </a:extLst>
          </p:cNvPr>
          <p:cNvSpPr txBox="1"/>
          <p:nvPr/>
        </p:nvSpPr>
        <p:spPr>
          <a:xfrm>
            <a:off x="580194" y="1759731"/>
            <a:ext cx="8001832" cy="3108543"/>
          </a:xfrm>
          <a:prstGeom prst="rect">
            <a:avLst/>
          </a:prstGeom>
          <a:noFill/>
        </p:spPr>
        <p:txBody>
          <a:bodyPr wrap="square" rtlCol="0">
            <a:spAutoFit/>
          </a:bodyPr>
          <a:lstStyle/>
          <a:p>
            <a:pPr marL="571500" indent="-571500">
              <a:buFont typeface="Arial" panose="020B0604020202020204" pitchFamily="34" charset="0"/>
              <a:buChar char="•"/>
            </a:pPr>
            <a:r>
              <a:rPr lang="en-US" sz="2800" b="1" dirty="0"/>
              <a:t>Encourage members to </a:t>
            </a:r>
            <a:r>
              <a:rPr lang="en-US" sz="2800" b="1" dirty="0" err="1"/>
              <a:t>enrol</a:t>
            </a:r>
            <a:r>
              <a:rPr lang="en-US" sz="2800" b="1" dirty="0"/>
              <a:t> </a:t>
            </a:r>
            <a:r>
              <a:rPr lang="en-US" sz="2800" dirty="0"/>
              <a:t>in the </a:t>
            </a:r>
            <a:r>
              <a:rPr lang="en-US" sz="2800" dirty="0" err="1"/>
              <a:t>programme</a:t>
            </a:r>
            <a:r>
              <a:rPr lang="en-US" sz="2800" dirty="0"/>
              <a:t> and </a:t>
            </a:r>
            <a:r>
              <a:rPr lang="en-US" sz="2800" b="1" dirty="0"/>
              <a:t>check in regularly </a:t>
            </a:r>
            <a:r>
              <a:rPr lang="en-US" sz="2800" dirty="0"/>
              <a:t>about their progress</a:t>
            </a:r>
          </a:p>
          <a:p>
            <a:pPr marL="571500" indent="-571500">
              <a:buFont typeface="Arial" panose="020B0604020202020204" pitchFamily="34" charset="0"/>
              <a:buChar char="•"/>
            </a:pPr>
            <a:r>
              <a:rPr lang="en-US" sz="2800" b="1" dirty="0"/>
              <a:t>Support members to complete assessments </a:t>
            </a:r>
            <a:r>
              <a:rPr lang="en-US" sz="2800" dirty="0" err="1"/>
              <a:t>e.g</a:t>
            </a:r>
            <a:r>
              <a:rPr lang="en-US" sz="2800" dirty="0"/>
              <a:t> cover office holder roles or give them time on session to do observations</a:t>
            </a:r>
          </a:p>
          <a:p>
            <a:pPr marL="571500" indent="-571500">
              <a:buFont typeface="Arial" panose="020B0604020202020204" pitchFamily="34" charset="0"/>
              <a:buChar char="•"/>
            </a:pPr>
            <a:r>
              <a:rPr lang="en-US" sz="2800" b="1" dirty="0" err="1"/>
              <a:t>Organise</a:t>
            </a:r>
            <a:r>
              <a:rPr lang="en-US" sz="2800" b="1" dirty="0"/>
              <a:t> write up sessions </a:t>
            </a:r>
            <a:r>
              <a:rPr lang="en-US" sz="2800" dirty="0"/>
              <a:t>with food, </a:t>
            </a:r>
            <a:br>
              <a:rPr lang="en-US" sz="2800" dirty="0"/>
            </a:br>
            <a:r>
              <a:rPr lang="en-US" sz="2800" dirty="0"/>
              <a:t>time for discussion and to write up assessments</a:t>
            </a:r>
          </a:p>
        </p:txBody>
      </p:sp>
      <p:pic>
        <p:nvPicPr>
          <p:cNvPr id="6" name="Picture 5">
            <a:extLst>
              <a:ext uri="{FF2B5EF4-FFF2-40B4-BE49-F238E27FC236}">
                <a16:creationId xmlns:a16="http://schemas.microsoft.com/office/drawing/2014/main" id="{AF6BB83A-967F-8A9F-0469-7ABF1EA7AC39}"/>
              </a:ext>
            </a:extLst>
          </p:cNvPr>
          <p:cNvPicPr>
            <a:picLocks noChangeAspect="1"/>
          </p:cNvPicPr>
          <p:nvPr/>
        </p:nvPicPr>
        <p:blipFill>
          <a:blip r:embed="rId6"/>
          <a:stretch>
            <a:fillRect/>
          </a:stretch>
        </p:blipFill>
        <p:spPr>
          <a:xfrm>
            <a:off x="8340616" y="1727391"/>
            <a:ext cx="3518009" cy="3518009"/>
          </a:xfrm>
          <a:prstGeom prst="rect">
            <a:avLst/>
          </a:prstGeom>
        </p:spPr>
      </p:pic>
      <p:pic>
        <p:nvPicPr>
          <p:cNvPr id="10" name="Recorded Sound">
            <a:hlinkClick r:id="" action="ppaction://media"/>
            <a:extLst>
              <a:ext uri="{FF2B5EF4-FFF2-40B4-BE49-F238E27FC236}">
                <a16:creationId xmlns:a16="http://schemas.microsoft.com/office/drawing/2014/main" id="{3DFF6487-56E9-B4C5-6F99-0CFF36304B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55425" y="6232751"/>
            <a:ext cx="406400" cy="406400"/>
          </a:xfrm>
          <a:prstGeom prst="rect">
            <a:avLst/>
          </a:prstGeom>
        </p:spPr>
      </p:pic>
    </p:spTree>
    <p:extLst>
      <p:ext uri="{BB962C8B-B14F-4D97-AF65-F5344CB8AC3E}">
        <p14:creationId xmlns:p14="http://schemas.microsoft.com/office/powerpoint/2010/main" val="1557518162"/>
      </p:ext>
    </p:extLst>
  </p:cSld>
  <p:clrMapOvr>
    <a:masterClrMapping/>
  </p:clrMapOvr>
  <mc:AlternateContent xmlns:mc="http://schemas.openxmlformats.org/markup-compatibility/2006" xmlns:p14="http://schemas.microsoft.com/office/powerpoint/2010/main">
    <mc:Choice Requires="p14">
      <p:transition spd="slow" p14:dur="2000" advClick="0" advTm="64000"/>
    </mc:Choice>
    <mc:Fallback xmlns="">
      <p:transition spd="slow" advClick="0"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What is the education programme?</a:t>
            </a:r>
          </a:p>
        </p:txBody>
      </p:sp>
      <p:sp>
        <p:nvSpPr>
          <p:cNvPr id="3" name="TextBox 2">
            <a:extLst>
              <a:ext uri="{FF2B5EF4-FFF2-40B4-BE49-F238E27FC236}">
                <a16:creationId xmlns:a16="http://schemas.microsoft.com/office/drawing/2014/main" id="{EDB9A1EA-D987-9FAA-813A-775C8212870C}"/>
              </a:ext>
            </a:extLst>
          </p:cNvPr>
          <p:cNvSpPr txBox="1"/>
          <p:nvPr/>
        </p:nvSpPr>
        <p:spPr>
          <a:xfrm>
            <a:off x="580194" y="1759731"/>
            <a:ext cx="10773606" cy="3970318"/>
          </a:xfrm>
          <a:prstGeom prst="rect">
            <a:avLst/>
          </a:prstGeom>
          <a:noFill/>
        </p:spPr>
        <p:txBody>
          <a:bodyPr wrap="square" rtlCol="0">
            <a:spAutoFit/>
          </a:bodyPr>
          <a:lstStyle/>
          <a:p>
            <a:pPr marL="571500" indent="-571500">
              <a:buFont typeface="Arial" panose="020B0604020202020204" pitchFamily="34" charset="0"/>
              <a:buChar char="•"/>
            </a:pPr>
            <a:r>
              <a:rPr lang="en-US" sz="2800" dirty="0"/>
              <a:t>One qualification – </a:t>
            </a:r>
            <a:r>
              <a:rPr lang="en-US" sz="2800" b="1" dirty="0"/>
              <a:t>the NZ Certificate in Early Childhood Education and Care (Level 4)</a:t>
            </a:r>
          </a:p>
          <a:p>
            <a:pPr marL="1028700" lvl="1" indent="-571500">
              <a:buFont typeface="Arial" panose="020B0604020202020204" pitchFamily="34" charset="0"/>
              <a:buChar char="•"/>
            </a:pPr>
            <a:r>
              <a:rPr lang="en-US" sz="2800" dirty="0"/>
              <a:t>The Playcentre Introductory Award (PIA) and Playcentre Educator Award (PEA) are stepping stones on the way to the Level 4 cert</a:t>
            </a:r>
          </a:p>
          <a:p>
            <a:pPr marL="571500" indent="-571500">
              <a:buFont typeface="Arial" panose="020B0604020202020204" pitchFamily="34" charset="0"/>
              <a:buChar char="•"/>
            </a:pPr>
            <a:r>
              <a:rPr lang="en-US" sz="2800" dirty="0"/>
              <a:t>Nationally </a:t>
            </a:r>
            <a:r>
              <a:rPr lang="en-US" sz="2800" dirty="0" err="1"/>
              <a:t>recognised</a:t>
            </a:r>
            <a:r>
              <a:rPr lang="en-US" sz="2800" dirty="0"/>
              <a:t> certificate</a:t>
            </a:r>
          </a:p>
          <a:p>
            <a:pPr marL="571500" indent="-571500">
              <a:buFont typeface="Arial" panose="020B0604020202020204" pitchFamily="34" charset="0"/>
              <a:buChar char="•"/>
            </a:pPr>
            <a:r>
              <a:rPr lang="en-US" sz="2800" dirty="0"/>
              <a:t>Designed for educators in Playcentre, home-based care and playgroups</a:t>
            </a:r>
          </a:p>
          <a:p>
            <a:pPr marL="571500" indent="-571500">
              <a:buFont typeface="Arial" panose="020B0604020202020204" pitchFamily="34" charset="0"/>
              <a:buChar char="•"/>
            </a:pPr>
            <a:r>
              <a:rPr lang="en-US" sz="2800" dirty="0"/>
              <a:t>Transferrable skills to the wider parenting, educator and community sectors</a:t>
            </a:r>
          </a:p>
        </p:txBody>
      </p:sp>
      <p:pic>
        <p:nvPicPr>
          <p:cNvPr id="6" name="Recorded Sound">
            <a:hlinkClick r:id="" action="ppaction://media"/>
            <a:extLst>
              <a:ext uri="{FF2B5EF4-FFF2-40B4-BE49-F238E27FC236}">
                <a16:creationId xmlns:a16="http://schemas.microsoft.com/office/drawing/2014/main" id="{C8A5588F-26C8-642D-D3DF-1C01879BB5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218" y="6095117"/>
            <a:ext cx="487363" cy="487363"/>
          </a:xfrm>
          <a:prstGeom prst="rect">
            <a:avLst/>
          </a:prstGeom>
        </p:spPr>
      </p:pic>
    </p:spTree>
    <p:extLst>
      <p:ext uri="{BB962C8B-B14F-4D97-AF65-F5344CB8AC3E}">
        <p14:creationId xmlns:p14="http://schemas.microsoft.com/office/powerpoint/2010/main" val="2715361047"/>
      </p:ext>
    </p:extLst>
  </p:cSld>
  <p:clrMapOvr>
    <a:masterClrMapping/>
  </p:clrMapOvr>
  <mc:AlternateContent xmlns:mc="http://schemas.openxmlformats.org/markup-compatibility/2006" xmlns:p14="http://schemas.microsoft.com/office/powerpoint/2010/main">
    <mc:Choice Requires="p14">
      <p:transition spd="slow" p14:dur="2000" advTm="32471"/>
    </mc:Choice>
    <mc:Fallback xmlns="">
      <p:transition spd="slow" advTm="32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How is Playcentre Education unique?</a:t>
            </a:r>
          </a:p>
        </p:txBody>
      </p:sp>
      <p:sp>
        <p:nvSpPr>
          <p:cNvPr id="3" name="TextBox 2">
            <a:extLst>
              <a:ext uri="{FF2B5EF4-FFF2-40B4-BE49-F238E27FC236}">
                <a16:creationId xmlns:a16="http://schemas.microsoft.com/office/drawing/2014/main" id="{EDB9A1EA-D987-9FAA-813A-775C8212870C}"/>
              </a:ext>
            </a:extLst>
          </p:cNvPr>
          <p:cNvSpPr txBox="1"/>
          <p:nvPr/>
        </p:nvSpPr>
        <p:spPr>
          <a:xfrm>
            <a:off x="580194" y="1759731"/>
            <a:ext cx="10773606" cy="3539430"/>
          </a:xfrm>
          <a:prstGeom prst="rect">
            <a:avLst/>
          </a:prstGeom>
          <a:noFill/>
        </p:spPr>
        <p:txBody>
          <a:bodyPr wrap="square" rtlCol="0">
            <a:spAutoFit/>
          </a:bodyPr>
          <a:lstStyle/>
          <a:p>
            <a:pPr marL="571500" indent="-571500">
              <a:buFont typeface="Arial" panose="020B0604020202020204" pitchFamily="34" charset="0"/>
              <a:buChar char="•"/>
            </a:pPr>
            <a:r>
              <a:rPr lang="en-US" sz="2800" dirty="0"/>
              <a:t>Other providers also offer the Level 4 ECE certificate</a:t>
            </a:r>
          </a:p>
          <a:p>
            <a:pPr marL="571500" indent="-571500">
              <a:buFont typeface="Arial" panose="020B0604020202020204" pitchFamily="34" charset="0"/>
              <a:buChar char="•"/>
            </a:pPr>
            <a:r>
              <a:rPr lang="en-US" sz="2800" dirty="0" err="1"/>
              <a:t>Playcentre’s</a:t>
            </a:r>
            <a:r>
              <a:rPr lang="en-US" sz="2800" dirty="0"/>
              <a:t> delivery designed to:</a:t>
            </a:r>
          </a:p>
          <a:p>
            <a:pPr marL="1028700" lvl="1" indent="-571500">
              <a:buFont typeface="Arial" panose="020B0604020202020204" pitchFamily="34" charset="0"/>
              <a:buChar char="•"/>
            </a:pPr>
            <a:r>
              <a:rPr lang="en-US" sz="2800" dirty="0"/>
              <a:t>Empower whānau to study while bringing their tamariki along to Playcentre</a:t>
            </a:r>
          </a:p>
          <a:p>
            <a:pPr marL="1028700" lvl="1" indent="-571500">
              <a:buFont typeface="Arial" panose="020B0604020202020204" pitchFamily="34" charset="0"/>
              <a:buChar char="•"/>
            </a:pPr>
            <a:r>
              <a:rPr lang="en-US" sz="2800" dirty="0"/>
              <a:t>Be hands-on and practical; involved in running Playcentre sessions and supporting tamariki learning</a:t>
            </a:r>
          </a:p>
          <a:p>
            <a:pPr marL="1028700" lvl="1" indent="-571500">
              <a:buFont typeface="Arial" panose="020B0604020202020204" pitchFamily="34" charset="0"/>
              <a:buChar char="•"/>
            </a:pPr>
            <a:r>
              <a:rPr lang="en-US" sz="2800" dirty="0"/>
              <a:t>Small modules – easy to start/stop with other life commitments</a:t>
            </a:r>
          </a:p>
          <a:p>
            <a:pPr marL="1028700" lvl="1" indent="-571500">
              <a:buFont typeface="Arial" panose="020B0604020202020204" pitchFamily="34" charset="0"/>
              <a:buChar char="•"/>
            </a:pPr>
            <a:r>
              <a:rPr lang="en-US" sz="2800" dirty="0"/>
              <a:t>Rolling enrolments throughout the year – start anytime</a:t>
            </a:r>
          </a:p>
        </p:txBody>
      </p:sp>
      <p:pic>
        <p:nvPicPr>
          <p:cNvPr id="6" name="Recorded Sound">
            <a:hlinkClick r:id="" action="ppaction://media"/>
            <a:extLst>
              <a:ext uri="{FF2B5EF4-FFF2-40B4-BE49-F238E27FC236}">
                <a16:creationId xmlns:a16="http://schemas.microsoft.com/office/drawing/2014/main" id="{5DFD68E0-F2D2-7A25-AE14-D3CB0E9710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664" y="6218929"/>
            <a:ext cx="487363" cy="487363"/>
          </a:xfrm>
          <a:prstGeom prst="rect">
            <a:avLst/>
          </a:prstGeom>
        </p:spPr>
      </p:pic>
    </p:spTree>
    <p:extLst>
      <p:ext uri="{BB962C8B-B14F-4D97-AF65-F5344CB8AC3E}">
        <p14:creationId xmlns:p14="http://schemas.microsoft.com/office/powerpoint/2010/main" val="3490339055"/>
      </p:ext>
    </p:extLst>
  </p:cSld>
  <p:clrMapOvr>
    <a:masterClrMapping/>
  </p:clrMapOvr>
  <mc:AlternateContent xmlns:mc="http://schemas.openxmlformats.org/markup-compatibility/2006" xmlns:p14="http://schemas.microsoft.com/office/powerpoint/2010/main">
    <mc:Choice Requires="p14">
      <p:transition spd="slow" p14:dur="2000" advTm="38130"/>
    </mc:Choice>
    <mc:Fallback xmlns="">
      <p:transition spd="slow" advTm="38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5459195-EF4E-495F-880D-2274CEE81112}"/>
              </a:ext>
            </a:extLst>
          </p:cNvPr>
          <p:cNvSpPr/>
          <p:nvPr/>
        </p:nvSpPr>
        <p:spPr>
          <a:xfrm>
            <a:off x="0" y="0"/>
            <a:ext cx="12192000" cy="141491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i-NZ" dirty="0"/>
              <a:t> </a:t>
            </a:r>
            <a:endParaRPr lang="en-NZ" dirty="0"/>
          </a:p>
        </p:txBody>
      </p:sp>
      <p:sp>
        <p:nvSpPr>
          <p:cNvPr id="5" name="Rectangle 4">
            <a:extLst>
              <a:ext uri="{FF2B5EF4-FFF2-40B4-BE49-F238E27FC236}">
                <a16:creationId xmlns:a16="http://schemas.microsoft.com/office/drawing/2014/main" id="{45459195-EF4E-495F-880D-2274CEE81112}"/>
              </a:ext>
            </a:extLst>
          </p:cNvPr>
          <p:cNvSpPr/>
          <p:nvPr/>
        </p:nvSpPr>
        <p:spPr>
          <a:xfrm>
            <a:off x="0" y="5677134"/>
            <a:ext cx="12192000" cy="118834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Content Placeholder 6" descr="A close up of a logo&#10;&#10;Description automatically generated">
            <a:extLst>
              <a:ext uri="{FF2B5EF4-FFF2-40B4-BE49-F238E27FC236}">
                <a16:creationId xmlns:a16="http://schemas.microsoft.com/office/drawing/2014/main" id="{1553411F-D66F-452B-A105-2D4B40460EC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5944984"/>
            <a:ext cx="2198615" cy="547891"/>
          </a:xfrm>
        </p:spPr>
      </p:pic>
      <p:pic>
        <p:nvPicPr>
          <p:cNvPr id="9" name="Picture 8" descr="A close up of a logo&#10;&#10;Description automatically generated">
            <a:extLst>
              <a:ext uri="{FF2B5EF4-FFF2-40B4-BE49-F238E27FC236}">
                <a16:creationId xmlns:a16="http://schemas.microsoft.com/office/drawing/2014/main" id="{453F71D8-462E-45E2-A120-B07136935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1364" y="6218929"/>
            <a:ext cx="4862436" cy="239741"/>
          </a:xfrm>
          <a:prstGeom prst="rect">
            <a:avLst/>
          </a:prstGeom>
        </p:spPr>
      </p:pic>
      <p:sp>
        <p:nvSpPr>
          <p:cNvPr id="4" name="Isosceles Triangle 3"/>
          <p:cNvSpPr/>
          <p:nvPr/>
        </p:nvSpPr>
        <p:spPr>
          <a:xfrm rot="10800000">
            <a:off x="5445880" y="1338988"/>
            <a:ext cx="1104363" cy="526115"/>
          </a:xfrm>
          <a:prstGeom prst="triangle">
            <a:avLst>
              <a:gd name="adj" fmla="val 50625"/>
            </a:avLst>
          </a:prstGeom>
          <a:solidFill>
            <a:srgbClr val="FFD2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D028A2-5403-2EE7-3F4D-C81BC46F5AFE}"/>
              </a:ext>
            </a:extLst>
          </p:cNvPr>
          <p:cNvSpPr txBox="1">
            <a:spLocks/>
          </p:cNvSpPr>
          <p:nvPr/>
        </p:nvSpPr>
        <p:spPr>
          <a:xfrm>
            <a:off x="710214" y="170360"/>
            <a:ext cx="9617694" cy="11017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b="1" dirty="0">
                <a:latin typeface="+mn-lt"/>
              </a:rPr>
              <a:t>The Programme</a:t>
            </a:r>
          </a:p>
        </p:txBody>
      </p:sp>
      <p:sp>
        <p:nvSpPr>
          <p:cNvPr id="3" name="TextBox 2">
            <a:extLst>
              <a:ext uri="{FF2B5EF4-FFF2-40B4-BE49-F238E27FC236}">
                <a16:creationId xmlns:a16="http://schemas.microsoft.com/office/drawing/2014/main" id="{EDB9A1EA-D987-9FAA-813A-775C8212870C}"/>
              </a:ext>
            </a:extLst>
          </p:cNvPr>
          <p:cNvSpPr txBox="1"/>
          <p:nvPr/>
        </p:nvSpPr>
        <p:spPr>
          <a:xfrm>
            <a:off x="580194" y="1682760"/>
            <a:ext cx="10773606" cy="3908762"/>
          </a:xfrm>
          <a:prstGeom prst="rect">
            <a:avLst/>
          </a:prstGeom>
          <a:noFill/>
        </p:spPr>
        <p:txBody>
          <a:bodyPr wrap="square" rtlCol="0">
            <a:spAutoFit/>
          </a:bodyPr>
          <a:lstStyle/>
          <a:p>
            <a:pPr marL="571500" indent="-571500">
              <a:buFont typeface="Arial" panose="020B0604020202020204" pitchFamily="34" charset="0"/>
              <a:buChar char="•"/>
            </a:pPr>
            <a:r>
              <a:rPr lang="en-US" sz="2800" dirty="0"/>
              <a:t>Ten modules</a:t>
            </a:r>
          </a:p>
          <a:p>
            <a:pPr marL="1028700" lvl="1" indent="-571500">
              <a:buFont typeface="Arial" panose="020B0604020202020204" pitchFamily="34" charset="0"/>
              <a:buChar char="•"/>
            </a:pPr>
            <a:r>
              <a:rPr lang="en-US" sz="2400" dirty="0"/>
              <a:t>Four Playcentre Educator modules</a:t>
            </a:r>
          </a:p>
          <a:p>
            <a:pPr marL="1028700" lvl="1" indent="-571500">
              <a:buFont typeface="Arial" panose="020B0604020202020204" pitchFamily="34" charset="0"/>
              <a:buChar char="•"/>
            </a:pPr>
            <a:r>
              <a:rPr lang="en-US" sz="2400" dirty="0"/>
              <a:t>PIA awarded after 1</a:t>
            </a:r>
            <a:r>
              <a:rPr lang="en-US" sz="2400" baseline="30000" dirty="0"/>
              <a:t>st</a:t>
            </a:r>
            <a:r>
              <a:rPr lang="en-US" sz="2400" dirty="0"/>
              <a:t> two modules completed and PEA after 1</a:t>
            </a:r>
            <a:r>
              <a:rPr lang="en-US" sz="2400" baseline="30000" dirty="0"/>
              <a:t>st</a:t>
            </a:r>
            <a:r>
              <a:rPr lang="en-US" sz="2400" dirty="0"/>
              <a:t> four</a:t>
            </a:r>
          </a:p>
          <a:p>
            <a:pPr marL="1028700" lvl="1" indent="-571500">
              <a:buFont typeface="Arial" panose="020B0604020202020204" pitchFamily="34" charset="0"/>
              <a:buChar char="•"/>
            </a:pPr>
            <a:r>
              <a:rPr lang="en-US" sz="2400" dirty="0"/>
              <a:t>Six Playcentre Leader modules</a:t>
            </a:r>
          </a:p>
          <a:p>
            <a:pPr marL="1028700" lvl="1" indent="-571500">
              <a:buFont typeface="Arial" panose="020B0604020202020204" pitchFamily="34" charset="0"/>
              <a:buChar char="•"/>
            </a:pPr>
            <a:r>
              <a:rPr lang="en-US" sz="2400" dirty="0"/>
              <a:t>Level 4 certificate awarded at the end of all ten modules</a:t>
            </a:r>
          </a:p>
          <a:p>
            <a:pPr marL="571500" indent="-571500">
              <a:buFont typeface="Arial" panose="020B0604020202020204" pitchFamily="34" charset="0"/>
              <a:buChar char="•"/>
            </a:pPr>
            <a:r>
              <a:rPr lang="en-US" sz="2800" dirty="0"/>
              <a:t>Blended delivery</a:t>
            </a:r>
          </a:p>
          <a:p>
            <a:pPr marL="1028700" lvl="1" indent="-571500">
              <a:buFont typeface="Arial" panose="020B0604020202020204" pitchFamily="34" charset="0"/>
              <a:buChar char="•"/>
            </a:pPr>
            <a:r>
              <a:rPr lang="en-US" sz="2400" dirty="0"/>
              <a:t>Face-to-face workshops available for some modules</a:t>
            </a:r>
          </a:p>
          <a:p>
            <a:pPr marL="1028700" lvl="1" indent="-571500">
              <a:buFont typeface="Arial" panose="020B0604020202020204" pitchFamily="34" charset="0"/>
              <a:buChar char="•"/>
            </a:pPr>
            <a:r>
              <a:rPr lang="en-US" sz="2400" dirty="0"/>
              <a:t>Online delivery for all modules</a:t>
            </a:r>
          </a:p>
          <a:p>
            <a:pPr marL="1485900" lvl="2" indent="-571500">
              <a:buFont typeface="Arial" panose="020B0604020202020204" pitchFamily="34" charset="0"/>
              <a:buChar char="•"/>
            </a:pPr>
            <a:r>
              <a:rPr lang="en-US" sz="2400" dirty="0"/>
              <a:t>Self-paced, self-study </a:t>
            </a:r>
            <a:r>
              <a:rPr lang="en-US" sz="2400" dirty="0" err="1"/>
              <a:t>iQualify</a:t>
            </a:r>
            <a:endParaRPr lang="en-US" sz="2400" dirty="0"/>
          </a:p>
          <a:p>
            <a:pPr marL="1485900" lvl="2" indent="-571500">
              <a:buFont typeface="Arial" panose="020B0604020202020204" pitchFamily="34" charset="0"/>
              <a:buChar char="•"/>
            </a:pPr>
            <a:r>
              <a:rPr lang="en-US" sz="2400" dirty="0"/>
              <a:t>Live, interactive small group webinars</a:t>
            </a:r>
          </a:p>
        </p:txBody>
      </p:sp>
      <p:pic>
        <p:nvPicPr>
          <p:cNvPr id="6" name="Recorded Sound">
            <a:hlinkClick r:id="" action="ppaction://media"/>
            <a:extLst>
              <a:ext uri="{FF2B5EF4-FFF2-40B4-BE49-F238E27FC236}">
                <a16:creationId xmlns:a16="http://schemas.microsoft.com/office/drawing/2014/main" id="{9C06CFCE-0D94-568D-AAAD-1E107C9880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9218" y="6214988"/>
            <a:ext cx="487363" cy="487363"/>
          </a:xfrm>
          <a:prstGeom prst="rect">
            <a:avLst/>
          </a:prstGeom>
        </p:spPr>
      </p:pic>
    </p:spTree>
    <p:extLst>
      <p:ext uri="{BB962C8B-B14F-4D97-AF65-F5344CB8AC3E}">
        <p14:creationId xmlns:p14="http://schemas.microsoft.com/office/powerpoint/2010/main" val="968218559"/>
      </p:ext>
    </p:extLst>
  </p:cSld>
  <p:clrMapOvr>
    <a:masterClrMapping/>
  </p:clrMapOvr>
  <mc:AlternateContent xmlns:mc="http://schemas.openxmlformats.org/markup-compatibility/2006" xmlns:p14="http://schemas.microsoft.com/office/powerpoint/2010/main">
    <mc:Choice Requires="p14">
      <p:transition spd="slow" p14:dur="2000" advTm="53972"/>
    </mc:Choice>
    <mc:Fallback xmlns="">
      <p:transition spd="slow" advTm="5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3242</TotalTime>
  <Words>1710</Words>
  <Application>Microsoft Office PowerPoint</Application>
  <PresentationFormat>Widescreen</PresentationFormat>
  <Paragraphs>197</Paragraphs>
  <Slides>34</Slides>
  <Notes>3</Notes>
  <HiddenSlides>0</HiddenSlides>
  <MMClips>34</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Playcentre Education</vt:lpstr>
      <vt:lpstr>Nāu te rourou, nāku te rourou,  ka ora ai te iwi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Matariki 2019</dc:title>
  <dc:creator>Chris Gullidge</dc:creator>
  <cp:lastModifiedBy>Kara Daly - Pedagogical Lead</cp:lastModifiedBy>
  <cp:revision>29</cp:revision>
  <dcterms:created xsi:type="dcterms:W3CDTF">2019-05-28T04:19:30Z</dcterms:created>
  <dcterms:modified xsi:type="dcterms:W3CDTF">2022-11-17T17:24:30Z</dcterms:modified>
</cp:coreProperties>
</file>