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4"/>
  </p:notesMasterIdLst>
  <p:sldIdLst>
    <p:sldId id="256" r:id="rId5"/>
    <p:sldId id="276" r:id="rId6"/>
    <p:sldId id="258" r:id="rId7"/>
    <p:sldId id="257" r:id="rId8"/>
    <p:sldId id="268" r:id="rId9"/>
    <p:sldId id="270" r:id="rId10"/>
    <p:sldId id="273" r:id="rId11"/>
    <p:sldId id="266" r:id="rId12"/>
    <p:sldId id="277" r:id="rId1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4F8B"/>
    <a:srgbClr val="1E82BB"/>
    <a:srgbClr val="E9BC1B"/>
    <a:srgbClr val="F9C51A"/>
    <a:srgbClr val="C79522"/>
    <a:srgbClr val="AF9226"/>
    <a:srgbClr val="4B8129"/>
    <a:srgbClr val="00557E"/>
    <a:srgbClr val="78427C"/>
    <a:srgbClr val="EAAC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8DEE24E-2E1E-4D4E-BA53-4745B1016853}" v="5" dt="2023-11-06T01:59:56.36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1551" autoAdjust="0"/>
  </p:normalViewPr>
  <p:slideViewPr>
    <p:cSldViewPr snapToGrid="0">
      <p:cViewPr varScale="1">
        <p:scale>
          <a:sx n="93" d="100"/>
          <a:sy n="93" d="100"/>
        </p:scale>
        <p:origin x="1272" y="7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5" d="100"/>
          <a:sy n="85" d="100"/>
        </p:scale>
        <p:origin x="3846"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chel Rix-Trott - Centre Advisor" userId="f3512c1e-0526-4ce2-8cf4-e166afd8e968" providerId="ADAL" clId="{C8DEE24E-2E1E-4D4E-BA53-4745B1016853}"/>
    <pc:docChg chg="custSel addSld delSld modSld">
      <pc:chgData name="Rachel Rix-Trott - Centre Advisor" userId="f3512c1e-0526-4ce2-8cf4-e166afd8e968" providerId="ADAL" clId="{C8DEE24E-2E1E-4D4E-BA53-4745B1016853}" dt="2023-11-06T02:01:37.137" v="1001" actId="20577"/>
      <pc:docMkLst>
        <pc:docMk/>
      </pc:docMkLst>
      <pc:sldChg chg="addSp modSp mod">
        <pc:chgData name="Rachel Rix-Trott - Centre Advisor" userId="f3512c1e-0526-4ce2-8cf4-e166afd8e968" providerId="ADAL" clId="{C8DEE24E-2E1E-4D4E-BA53-4745B1016853}" dt="2023-11-06T01:56:27.937" v="838" actId="1076"/>
        <pc:sldMkLst>
          <pc:docMk/>
          <pc:sldMk cId="2775838808" sldId="257"/>
        </pc:sldMkLst>
        <pc:spChg chg="mod">
          <ac:chgData name="Rachel Rix-Trott - Centre Advisor" userId="f3512c1e-0526-4ce2-8cf4-e166afd8e968" providerId="ADAL" clId="{C8DEE24E-2E1E-4D4E-BA53-4745B1016853}" dt="2023-11-06T01:38:12.761" v="231" actId="1076"/>
          <ac:spMkLst>
            <pc:docMk/>
            <pc:sldMk cId="2775838808" sldId="257"/>
            <ac:spMk id="3" creationId="{E4487953-FEF7-4043-8CC5-3E4A285AB467}"/>
          </ac:spMkLst>
        </pc:spChg>
        <pc:picChg chg="add mod">
          <ac:chgData name="Rachel Rix-Trott - Centre Advisor" userId="f3512c1e-0526-4ce2-8cf4-e166afd8e968" providerId="ADAL" clId="{C8DEE24E-2E1E-4D4E-BA53-4745B1016853}" dt="2023-11-06T01:56:27.937" v="838" actId="1076"/>
          <ac:picMkLst>
            <pc:docMk/>
            <pc:sldMk cId="2775838808" sldId="257"/>
            <ac:picMk id="6" creationId="{B2F8D742-1CF9-C20B-0791-6A515B4C499D}"/>
          </ac:picMkLst>
        </pc:picChg>
      </pc:sldChg>
      <pc:sldChg chg="modSp mod">
        <pc:chgData name="Rachel Rix-Trott - Centre Advisor" userId="f3512c1e-0526-4ce2-8cf4-e166afd8e968" providerId="ADAL" clId="{C8DEE24E-2E1E-4D4E-BA53-4745B1016853}" dt="2023-11-06T01:58:09.121" v="855" actId="1076"/>
        <pc:sldMkLst>
          <pc:docMk/>
          <pc:sldMk cId="126214982" sldId="258"/>
        </pc:sldMkLst>
        <pc:spChg chg="mod">
          <ac:chgData name="Rachel Rix-Trott - Centre Advisor" userId="f3512c1e-0526-4ce2-8cf4-e166afd8e968" providerId="ADAL" clId="{C8DEE24E-2E1E-4D4E-BA53-4745B1016853}" dt="2023-11-06T01:58:09.121" v="855" actId="1076"/>
          <ac:spMkLst>
            <pc:docMk/>
            <pc:sldMk cId="126214982" sldId="258"/>
            <ac:spMk id="2" creationId="{797125D2-70BC-4EB2-B172-4C6D5FA3A75C}"/>
          </ac:spMkLst>
        </pc:spChg>
        <pc:spChg chg="mod">
          <ac:chgData name="Rachel Rix-Trott - Centre Advisor" userId="f3512c1e-0526-4ce2-8cf4-e166afd8e968" providerId="ADAL" clId="{C8DEE24E-2E1E-4D4E-BA53-4745B1016853}" dt="2023-11-06T01:57:54.461" v="852" actId="14100"/>
          <ac:spMkLst>
            <pc:docMk/>
            <pc:sldMk cId="126214982" sldId="258"/>
            <ac:spMk id="8" creationId="{7E28AEB6-78DF-4255-B279-686DA6F64708}"/>
          </ac:spMkLst>
        </pc:spChg>
        <pc:spChg chg="mod">
          <ac:chgData name="Rachel Rix-Trott - Centre Advisor" userId="f3512c1e-0526-4ce2-8cf4-e166afd8e968" providerId="ADAL" clId="{C8DEE24E-2E1E-4D4E-BA53-4745B1016853}" dt="2023-11-06T01:57:59.736" v="854" actId="14100"/>
          <ac:spMkLst>
            <pc:docMk/>
            <pc:sldMk cId="126214982" sldId="258"/>
            <ac:spMk id="12" creationId="{CE81691F-4D68-4B71-AD99-18BB80734C4D}"/>
          </ac:spMkLst>
        </pc:spChg>
        <pc:spChg chg="mod">
          <ac:chgData name="Rachel Rix-Trott - Centre Advisor" userId="f3512c1e-0526-4ce2-8cf4-e166afd8e968" providerId="ADAL" clId="{C8DEE24E-2E1E-4D4E-BA53-4745B1016853}" dt="2023-11-06T01:57:47.855" v="850" actId="14100"/>
          <ac:spMkLst>
            <pc:docMk/>
            <pc:sldMk cId="126214982" sldId="258"/>
            <ac:spMk id="13" creationId="{3016F3E1-DE71-4A5B-8771-2BDE94BFD072}"/>
          </ac:spMkLst>
        </pc:spChg>
      </pc:sldChg>
      <pc:sldChg chg="modSp mod">
        <pc:chgData name="Rachel Rix-Trott - Centre Advisor" userId="f3512c1e-0526-4ce2-8cf4-e166afd8e968" providerId="ADAL" clId="{C8DEE24E-2E1E-4D4E-BA53-4745B1016853}" dt="2023-11-06T02:01:37.137" v="1001" actId="20577"/>
        <pc:sldMkLst>
          <pc:docMk/>
          <pc:sldMk cId="896358086" sldId="266"/>
        </pc:sldMkLst>
        <pc:spChg chg="mod">
          <ac:chgData name="Rachel Rix-Trott - Centre Advisor" userId="f3512c1e-0526-4ce2-8cf4-e166afd8e968" providerId="ADAL" clId="{C8DEE24E-2E1E-4D4E-BA53-4745B1016853}" dt="2023-11-06T02:01:37.137" v="1001" actId="20577"/>
          <ac:spMkLst>
            <pc:docMk/>
            <pc:sldMk cId="896358086" sldId="266"/>
            <ac:spMk id="2" creationId="{D79248B0-A08D-4274-B390-83EB542C8C94}"/>
          </ac:spMkLst>
        </pc:spChg>
        <pc:spChg chg="mod">
          <ac:chgData name="Rachel Rix-Trott - Centre Advisor" userId="f3512c1e-0526-4ce2-8cf4-e166afd8e968" providerId="ADAL" clId="{C8DEE24E-2E1E-4D4E-BA53-4745B1016853}" dt="2023-11-06T02:00:46.137" v="899" actId="20577"/>
          <ac:spMkLst>
            <pc:docMk/>
            <pc:sldMk cId="896358086" sldId="266"/>
            <ac:spMk id="3" creationId="{85082CD9-4230-4119-B6F3-FB62731474B2}"/>
          </ac:spMkLst>
        </pc:spChg>
      </pc:sldChg>
      <pc:sldChg chg="del">
        <pc:chgData name="Rachel Rix-Trott - Centre Advisor" userId="f3512c1e-0526-4ce2-8cf4-e166afd8e968" providerId="ADAL" clId="{C8DEE24E-2E1E-4D4E-BA53-4745B1016853}" dt="2023-11-06T01:54:06.231" v="835" actId="47"/>
        <pc:sldMkLst>
          <pc:docMk/>
          <pc:sldMk cId="4026272329" sldId="267"/>
        </pc:sldMkLst>
      </pc:sldChg>
      <pc:sldChg chg="modSp mod modNotesTx">
        <pc:chgData name="Rachel Rix-Trott - Centre Advisor" userId="f3512c1e-0526-4ce2-8cf4-e166afd8e968" providerId="ADAL" clId="{C8DEE24E-2E1E-4D4E-BA53-4745B1016853}" dt="2023-11-06T01:58:49.376" v="874" actId="1076"/>
        <pc:sldMkLst>
          <pc:docMk/>
          <pc:sldMk cId="2674226528" sldId="268"/>
        </pc:sldMkLst>
        <pc:spChg chg="mod">
          <ac:chgData name="Rachel Rix-Trott - Centre Advisor" userId="f3512c1e-0526-4ce2-8cf4-e166afd8e968" providerId="ADAL" clId="{C8DEE24E-2E1E-4D4E-BA53-4745B1016853}" dt="2023-11-06T01:58:49.376" v="874" actId="1076"/>
          <ac:spMkLst>
            <pc:docMk/>
            <pc:sldMk cId="2674226528" sldId="268"/>
            <ac:spMk id="2" creationId="{797125D2-70BC-4EB2-B172-4C6D5FA3A75C}"/>
          </ac:spMkLst>
        </pc:spChg>
        <pc:spChg chg="mod">
          <ac:chgData name="Rachel Rix-Trott - Centre Advisor" userId="f3512c1e-0526-4ce2-8cf4-e166afd8e968" providerId="ADAL" clId="{C8DEE24E-2E1E-4D4E-BA53-4745B1016853}" dt="2023-11-06T01:58:44.259" v="873" actId="1076"/>
          <ac:spMkLst>
            <pc:docMk/>
            <pc:sldMk cId="2674226528" sldId="268"/>
            <ac:spMk id="8" creationId="{50BE0C51-1BC8-A147-815C-B6E129876C7E}"/>
          </ac:spMkLst>
        </pc:spChg>
        <pc:picChg chg="mod">
          <ac:chgData name="Rachel Rix-Trott - Centre Advisor" userId="f3512c1e-0526-4ce2-8cf4-e166afd8e968" providerId="ADAL" clId="{C8DEE24E-2E1E-4D4E-BA53-4745B1016853}" dt="2023-11-06T01:40:54.840" v="305" actId="1076"/>
          <ac:picMkLst>
            <pc:docMk/>
            <pc:sldMk cId="2674226528" sldId="268"/>
            <ac:picMk id="6" creationId="{8E575C3B-7DCD-2842-8289-57D5620CDECF}"/>
          </ac:picMkLst>
        </pc:picChg>
      </pc:sldChg>
      <pc:sldChg chg="modSp del mod">
        <pc:chgData name="Rachel Rix-Trott - Centre Advisor" userId="f3512c1e-0526-4ce2-8cf4-e166afd8e968" providerId="ADAL" clId="{C8DEE24E-2E1E-4D4E-BA53-4745B1016853}" dt="2023-11-06T01:40:20.083" v="275" actId="2696"/>
        <pc:sldMkLst>
          <pc:docMk/>
          <pc:sldMk cId="1617721508" sldId="269"/>
        </pc:sldMkLst>
        <pc:spChg chg="mod">
          <ac:chgData name="Rachel Rix-Trott - Centre Advisor" userId="f3512c1e-0526-4ce2-8cf4-e166afd8e968" providerId="ADAL" clId="{C8DEE24E-2E1E-4D4E-BA53-4745B1016853}" dt="2023-11-06T01:39:57.331" v="272" actId="21"/>
          <ac:spMkLst>
            <pc:docMk/>
            <pc:sldMk cId="1617721508" sldId="269"/>
            <ac:spMk id="8" creationId="{50BE0C51-1BC8-A147-815C-B6E129876C7E}"/>
          </ac:spMkLst>
        </pc:spChg>
      </pc:sldChg>
      <pc:sldChg chg="modSp mod modNotesTx">
        <pc:chgData name="Rachel Rix-Trott - Centre Advisor" userId="f3512c1e-0526-4ce2-8cf4-e166afd8e968" providerId="ADAL" clId="{C8DEE24E-2E1E-4D4E-BA53-4745B1016853}" dt="2023-11-06T01:58:37.181" v="872" actId="20577"/>
        <pc:sldMkLst>
          <pc:docMk/>
          <pc:sldMk cId="1367373435" sldId="270"/>
        </pc:sldMkLst>
        <pc:spChg chg="mod">
          <ac:chgData name="Rachel Rix-Trott - Centre Advisor" userId="f3512c1e-0526-4ce2-8cf4-e166afd8e968" providerId="ADAL" clId="{C8DEE24E-2E1E-4D4E-BA53-4745B1016853}" dt="2023-11-06T01:58:37.181" v="872" actId="20577"/>
          <ac:spMkLst>
            <pc:docMk/>
            <pc:sldMk cId="1367373435" sldId="270"/>
            <ac:spMk id="2" creationId="{797125D2-70BC-4EB2-B172-4C6D5FA3A75C}"/>
          </ac:spMkLst>
        </pc:spChg>
        <pc:spChg chg="mod">
          <ac:chgData name="Rachel Rix-Trott - Centre Advisor" userId="f3512c1e-0526-4ce2-8cf4-e166afd8e968" providerId="ADAL" clId="{C8DEE24E-2E1E-4D4E-BA53-4745B1016853}" dt="2023-11-06T01:48:10.681" v="668" actId="5793"/>
          <ac:spMkLst>
            <pc:docMk/>
            <pc:sldMk cId="1367373435" sldId="270"/>
            <ac:spMk id="8" creationId="{50BE0C51-1BC8-A147-815C-B6E129876C7E}"/>
          </ac:spMkLst>
        </pc:spChg>
        <pc:picChg chg="mod">
          <ac:chgData name="Rachel Rix-Trott - Centre Advisor" userId="f3512c1e-0526-4ce2-8cf4-e166afd8e968" providerId="ADAL" clId="{C8DEE24E-2E1E-4D4E-BA53-4745B1016853}" dt="2023-11-06T01:56:37.366" v="839" actId="1076"/>
          <ac:picMkLst>
            <pc:docMk/>
            <pc:sldMk cId="1367373435" sldId="270"/>
            <ac:picMk id="10" creationId="{0AA66FFB-5858-2B4E-A77D-DC6F51F59C15}"/>
          </ac:picMkLst>
        </pc:picChg>
      </pc:sldChg>
      <pc:sldChg chg="modSp add mod modNotesTx">
        <pc:chgData name="Rachel Rix-Trott - Centre Advisor" userId="f3512c1e-0526-4ce2-8cf4-e166afd8e968" providerId="ADAL" clId="{C8DEE24E-2E1E-4D4E-BA53-4745B1016853}" dt="2023-11-06T01:58:57.168" v="875" actId="1076"/>
        <pc:sldMkLst>
          <pc:docMk/>
          <pc:sldMk cId="3009114944" sldId="273"/>
        </pc:sldMkLst>
        <pc:spChg chg="mod">
          <ac:chgData name="Rachel Rix-Trott - Centre Advisor" userId="f3512c1e-0526-4ce2-8cf4-e166afd8e968" providerId="ADAL" clId="{C8DEE24E-2E1E-4D4E-BA53-4745B1016853}" dt="2023-11-06T01:58:57.168" v="875" actId="1076"/>
          <ac:spMkLst>
            <pc:docMk/>
            <pc:sldMk cId="3009114944" sldId="273"/>
            <ac:spMk id="2" creationId="{797125D2-70BC-4EB2-B172-4C6D5FA3A75C}"/>
          </ac:spMkLst>
        </pc:spChg>
        <pc:spChg chg="mod">
          <ac:chgData name="Rachel Rix-Trott - Centre Advisor" userId="f3512c1e-0526-4ce2-8cf4-e166afd8e968" providerId="ADAL" clId="{C8DEE24E-2E1E-4D4E-BA53-4745B1016853}" dt="2023-11-06T01:53:24.214" v="834" actId="20577"/>
          <ac:spMkLst>
            <pc:docMk/>
            <pc:sldMk cId="3009114944" sldId="273"/>
            <ac:spMk id="8" creationId="{7E28AEB6-78DF-4255-B279-686DA6F64708}"/>
          </ac:spMkLst>
        </pc:spChg>
        <pc:picChg chg="mod">
          <ac:chgData name="Rachel Rix-Trott - Centre Advisor" userId="f3512c1e-0526-4ce2-8cf4-e166afd8e968" providerId="ADAL" clId="{C8DEE24E-2E1E-4D4E-BA53-4745B1016853}" dt="2023-11-06T01:56:48.001" v="840" actId="14100"/>
          <ac:picMkLst>
            <pc:docMk/>
            <pc:sldMk cId="3009114944" sldId="273"/>
            <ac:picMk id="10" creationId="{353DB238-3036-47C3-9942-5CACD2ECEC18}"/>
          </ac:picMkLst>
        </pc:picChg>
      </pc:sldChg>
      <pc:sldChg chg="modSp del mod">
        <pc:chgData name="Rachel Rix-Trott - Centre Advisor" userId="f3512c1e-0526-4ce2-8cf4-e166afd8e968" providerId="ADAL" clId="{C8DEE24E-2E1E-4D4E-BA53-4745B1016853}" dt="2023-11-06T01:44:38.292" v="543" actId="47"/>
        <pc:sldMkLst>
          <pc:docMk/>
          <pc:sldMk cId="3959135556" sldId="275"/>
        </pc:sldMkLst>
        <pc:spChg chg="mod">
          <ac:chgData name="Rachel Rix-Trott - Centre Advisor" userId="f3512c1e-0526-4ce2-8cf4-e166afd8e968" providerId="ADAL" clId="{C8DEE24E-2E1E-4D4E-BA53-4745B1016853}" dt="2023-11-06T01:44:30.648" v="540" actId="21"/>
          <ac:spMkLst>
            <pc:docMk/>
            <pc:sldMk cId="3959135556" sldId="275"/>
            <ac:spMk id="8" creationId="{50BE0C51-1BC8-A147-815C-B6E129876C7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NZ"/>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D825DEC2-439A-4F17-BC00-788C5C72B952}" type="datetimeFigureOut">
              <a:rPr lang="en-NZ" smtClean="0"/>
              <a:t>6/11/2023</a:t>
            </a:fld>
            <a:endParaRPr lang="en-NZ"/>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NZ"/>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NZ"/>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C49928F-44AF-4263-AECF-53CE5684E316}" type="slidenum">
              <a:rPr lang="en-NZ" smtClean="0"/>
              <a:t>‹#›</a:t>
            </a:fld>
            <a:endParaRPr lang="en-NZ"/>
          </a:p>
        </p:txBody>
      </p:sp>
    </p:spTree>
    <p:extLst>
      <p:ext uri="{BB962C8B-B14F-4D97-AF65-F5344CB8AC3E}">
        <p14:creationId xmlns:p14="http://schemas.microsoft.com/office/powerpoint/2010/main" val="38038510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playcentre.org.nz/wp-content/uploads/2019/09/Playcentre-Visitor-Sheet-A4-insert-photo.pdf"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playcentre.org.nz/wp-content/uploads/2019/09/Playcentre-Visitor-Sheet-generic.pdf"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playcentre.org.nz/centre-resources/introduction-to-playcentre/?fbclid=IwAR3hOKU3YzMgaYAiA-XGjhJFzI415LMixfBiU50xM6gmvZHi2QiLeH48NVM"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9C49928F-44AF-4263-AECF-53CE5684E316}" type="slidenum">
              <a:rPr lang="en-NZ" smtClean="0"/>
              <a:t>2</a:t>
            </a:fld>
            <a:endParaRPr lang="en-NZ"/>
          </a:p>
        </p:txBody>
      </p:sp>
    </p:spTree>
    <p:extLst>
      <p:ext uri="{BB962C8B-B14F-4D97-AF65-F5344CB8AC3E}">
        <p14:creationId xmlns:p14="http://schemas.microsoft.com/office/powerpoint/2010/main" val="11917325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nSpc>
                <a:spcPct val="150000"/>
              </a:lnSpc>
              <a:buFont typeface="Wingdings" panose="05000000000000000000" pitchFamily="2" charset="2"/>
              <a:buChar char="§"/>
            </a:pPr>
            <a:r>
              <a:rPr lang="en-NZ" sz="1200" b="1" dirty="0">
                <a:latin typeface="+mj-lt"/>
              </a:rPr>
              <a:t>Having new families joining the centre is </a:t>
            </a:r>
            <a:r>
              <a:rPr lang="en-NZ" sz="1200" b="1" u="sng" dirty="0">
                <a:latin typeface="+mj-lt"/>
              </a:rPr>
              <a:t>crucial</a:t>
            </a:r>
            <a:r>
              <a:rPr lang="en-NZ" sz="1200" b="1" dirty="0">
                <a:latin typeface="+mj-lt"/>
              </a:rPr>
              <a:t> for centres ongoing membership</a:t>
            </a:r>
            <a:endParaRPr lang="en-NZ" sz="1200" b="1" dirty="0">
              <a:latin typeface="+mj-lt"/>
              <a:cs typeface="Calibri Light"/>
            </a:endParaRPr>
          </a:p>
          <a:p>
            <a:pPr marL="342900" indent="-342900">
              <a:lnSpc>
                <a:spcPct val="150000"/>
              </a:lnSpc>
              <a:buFont typeface="Wingdings" panose="05000000000000000000" pitchFamily="2" charset="2"/>
              <a:buChar char="§"/>
            </a:pPr>
            <a:r>
              <a:rPr lang="en-NZ" sz="1200" b="1" dirty="0">
                <a:latin typeface="+mj-lt"/>
              </a:rPr>
              <a:t>Ideally suited to someone who has been there for a while, or just loves Playcentre</a:t>
            </a:r>
          </a:p>
          <a:p>
            <a:pPr marL="342900" indent="-342900">
              <a:lnSpc>
                <a:spcPct val="150000"/>
              </a:lnSpc>
              <a:buFont typeface="Wingdings" panose="05000000000000000000" pitchFamily="2" charset="2"/>
              <a:buChar char="§"/>
            </a:pPr>
            <a:r>
              <a:rPr lang="en-NZ" sz="1200" b="1" dirty="0">
                <a:latin typeface="+mj-lt"/>
              </a:rPr>
              <a:t>Not everyone who enquires will join</a:t>
            </a:r>
            <a:endParaRPr lang="en-NZ" sz="1200" b="1" dirty="0">
              <a:latin typeface="+mj-lt"/>
              <a:cs typeface="Calibri Light"/>
            </a:endParaRPr>
          </a:p>
          <a:p>
            <a:pPr marL="342900" indent="-342900">
              <a:lnSpc>
                <a:spcPct val="150000"/>
              </a:lnSpc>
              <a:buFont typeface="Wingdings" panose="05000000000000000000" pitchFamily="2" charset="2"/>
              <a:buChar char="§"/>
            </a:pPr>
            <a:r>
              <a:rPr lang="en-NZ" sz="1200" b="1" dirty="0">
                <a:latin typeface="+mj-lt"/>
              </a:rPr>
              <a:t>Understanding why someone isn’t joining is also valuable information</a:t>
            </a:r>
            <a:endParaRPr lang="en-NZ" sz="1200" b="1" dirty="0">
              <a:latin typeface="+mj-lt"/>
              <a:cs typeface="Calibri Light"/>
            </a:endParaRPr>
          </a:p>
          <a:p>
            <a:pPr marL="342900" indent="-342900">
              <a:lnSpc>
                <a:spcPct val="150000"/>
              </a:lnSpc>
              <a:buFont typeface="Wingdings" panose="05000000000000000000" pitchFamily="2" charset="2"/>
              <a:buChar char="§"/>
            </a:pPr>
            <a:r>
              <a:rPr lang="en-NZ" sz="1200" b="1" dirty="0">
                <a:latin typeface="+mj-lt"/>
              </a:rPr>
              <a:t>The focus is to have everyone </a:t>
            </a:r>
            <a:r>
              <a:rPr lang="en-NZ" sz="1200" b="1" u="sng" dirty="0">
                <a:latin typeface="+mj-lt"/>
              </a:rPr>
              <a:t>who is meant to join</a:t>
            </a:r>
            <a:r>
              <a:rPr lang="en-NZ" sz="1200" b="1" dirty="0">
                <a:latin typeface="+mj-lt"/>
              </a:rPr>
              <a:t> </a:t>
            </a:r>
            <a:r>
              <a:rPr lang="en-NZ" sz="1200" b="1" u="sng" dirty="0">
                <a:latin typeface="+mj-lt"/>
              </a:rPr>
              <a:t>Playcentre</a:t>
            </a:r>
            <a:r>
              <a:rPr lang="en-NZ" sz="1200" b="1" dirty="0">
                <a:latin typeface="+mj-lt"/>
              </a:rPr>
              <a:t> to enrol</a:t>
            </a:r>
          </a:p>
          <a:p>
            <a:pPr marL="342900" indent="-342900">
              <a:lnSpc>
                <a:spcPct val="150000"/>
              </a:lnSpc>
              <a:buFont typeface="Wingdings" panose="05000000000000000000" pitchFamily="2" charset="2"/>
              <a:buChar char="§"/>
            </a:pPr>
            <a:endParaRPr lang="en-NZ" sz="1200" b="1" dirty="0">
              <a:latin typeface="+mj-lt"/>
              <a:cs typeface="Calibri Light"/>
            </a:endParaRPr>
          </a:p>
          <a:p>
            <a:pPr marL="342900" indent="-342900">
              <a:lnSpc>
                <a:spcPct val="150000"/>
              </a:lnSpc>
              <a:buFont typeface="Wingdings" panose="05000000000000000000" pitchFamily="2" charset="2"/>
              <a:buChar char="§"/>
            </a:pPr>
            <a:endParaRPr lang="en-NZ" sz="1200" b="1" dirty="0">
              <a:latin typeface="+mj-lt"/>
            </a:endParaRPr>
          </a:p>
          <a:p>
            <a:pPr marL="342900" indent="-342900">
              <a:lnSpc>
                <a:spcPct val="150000"/>
              </a:lnSpc>
              <a:buFont typeface="Wingdings" panose="05000000000000000000" pitchFamily="2" charset="2"/>
              <a:buChar char="§"/>
            </a:pPr>
            <a:endParaRPr lang="en-NZ" dirty="0"/>
          </a:p>
        </p:txBody>
      </p:sp>
      <p:sp>
        <p:nvSpPr>
          <p:cNvPr id="4" name="Slide Number Placeholder 3"/>
          <p:cNvSpPr>
            <a:spLocks noGrp="1"/>
          </p:cNvSpPr>
          <p:nvPr>
            <p:ph type="sldNum" sz="quarter" idx="5"/>
          </p:nvPr>
        </p:nvSpPr>
        <p:spPr/>
        <p:txBody>
          <a:bodyPr/>
          <a:lstStyle/>
          <a:p>
            <a:fld id="{9C49928F-44AF-4263-AECF-53CE5684E316}" type="slidenum">
              <a:rPr lang="en-NZ" smtClean="0"/>
              <a:t>3</a:t>
            </a:fld>
            <a:endParaRPr lang="en-NZ"/>
          </a:p>
        </p:txBody>
      </p:sp>
    </p:spTree>
    <p:extLst>
      <p:ext uri="{BB962C8B-B14F-4D97-AF65-F5344CB8AC3E}">
        <p14:creationId xmlns:p14="http://schemas.microsoft.com/office/powerpoint/2010/main" val="19136476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NZ" b="1" dirty="0"/>
              <a:t>Enquiries</a:t>
            </a:r>
            <a:r>
              <a:rPr lang="en-NZ" sz="1600" b="1" dirty="0"/>
              <a:t> –  your first main activity may be following up enquiries - check where these come from for your Centre.</a:t>
            </a:r>
          </a:p>
          <a:p>
            <a:pPr marL="742950" lvl="1" indent="-285750">
              <a:lnSpc>
                <a:spcPct val="150000"/>
              </a:lnSpc>
              <a:buFont typeface="Arial"/>
              <a:buChar char="•"/>
            </a:pPr>
            <a:r>
              <a:rPr lang="en-NZ" sz="1400" dirty="0"/>
              <a:t>These can come from email, Facebook, Twitter, phone, etc.  The person at your Centre who opens emails needs to know to </a:t>
            </a:r>
            <a:r>
              <a:rPr lang="en-NZ" sz="1600" dirty="0"/>
              <a:t>send these </a:t>
            </a:r>
            <a:r>
              <a:rPr lang="en-NZ" sz="1400" dirty="0"/>
              <a:t>on to you.</a:t>
            </a:r>
            <a:endParaRPr lang="en-NZ" sz="1400" dirty="0">
              <a:cs typeface="Calibri"/>
            </a:endParaRPr>
          </a:p>
          <a:p>
            <a:pPr marL="742950" lvl="1" indent="-285750">
              <a:lnSpc>
                <a:spcPct val="150000"/>
              </a:lnSpc>
              <a:buFont typeface="Arial"/>
              <a:buChar char="•"/>
            </a:pPr>
            <a:r>
              <a:rPr lang="en-NZ" sz="1400" dirty="0"/>
              <a:t>Make sure you do respond to enquiries as quickly as possible</a:t>
            </a:r>
            <a:endParaRPr lang="en-NZ" sz="1400" dirty="0">
              <a:cs typeface="Calibri"/>
            </a:endParaRPr>
          </a:p>
          <a:p>
            <a:pPr>
              <a:lnSpc>
                <a:spcPct val="150000"/>
              </a:lnSpc>
            </a:pPr>
            <a:r>
              <a:rPr lang="en-NZ" b="1" dirty="0"/>
              <a:t>Visits</a:t>
            </a:r>
            <a:r>
              <a:rPr lang="en-NZ" sz="1600" b="1" dirty="0"/>
              <a:t> -  the best way to experience what Playcentre is all about</a:t>
            </a:r>
            <a:endParaRPr lang="en-NZ" sz="1600" b="1" dirty="0">
              <a:cs typeface="Calibri"/>
            </a:endParaRPr>
          </a:p>
          <a:p>
            <a:pPr marL="285750" indent="-285750">
              <a:lnSpc>
                <a:spcPct val="150000"/>
              </a:lnSpc>
              <a:buFont typeface="Arial"/>
              <a:buChar char="•"/>
            </a:pPr>
            <a:r>
              <a:rPr lang="en-NZ" sz="1400" dirty="0">
                <a:latin typeface="Calibri"/>
                <a:cs typeface="Calibri"/>
              </a:rPr>
              <a:t>When someone is enquiring, the “goal” is to book them in for a visit so they can experience Playcentre for themselves. </a:t>
            </a:r>
          </a:p>
          <a:p>
            <a:pPr marL="285750" indent="-285750">
              <a:lnSpc>
                <a:spcPct val="150000"/>
              </a:lnSpc>
              <a:buFont typeface="Arial"/>
              <a:buChar char="•"/>
            </a:pPr>
            <a:r>
              <a:rPr lang="en-NZ" sz="1400" dirty="0">
                <a:latin typeface="Calibri"/>
                <a:cs typeface="Calibri"/>
              </a:rPr>
              <a:t>They might want to know a little more about Playcentre before they visit. Think about the key points (sometimes called an Elevator Speech) that you will share with someone who asks what Playcentre is all about. For example:</a:t>
            </a:r>
          </a:p>
          <a:p>
            <a:pPr lvl="2">
              <a:lnSpc>
                <a:spcPct val="150000"/>
              </a:lnSpc>
            </a:pPr>
            <a:r>
              <a:rPr lang="en-NZ" sz="1400" dirty="0">
                <a:latin typeface="Calibri"/>
                <a:cs typeface="Calibri"/>
              </a:rPr>
              <a:t>“It's a parent-run early childhood centre that is great fun for the children who all learn through play.</a:t>
            </a:r>
          </a:p>
          <a:p>
            <a:pPr lvl="2">
              <a:lnSpc>
                <a:spcPct val="150000"/>
              </a:lnSpc>
            </a:pPr>
            <a:r>
              <a:rPr lang="en-NZ" sz="1400" dirty="0">
                <a:latin typeface="Calibri"/>
                <a:cs typeface="Calibri"/>
              </a:rPr>
              <a:t> It’s also great for the parents as we get to be involved with the children and learn alongside them”.</a:t>
            </a:r>
          </a:p>
          <a:p>
            <a:pPr marL="285750" indent="-285750">
              <a:lnSpc>
                <a:spcPct val="150000"/>
              </a:lnSpc>
              <a:buFont typeface="Arial"/>
              <a:buChar char="•"/>
            </a:pPr>
            <a:r>
              <a:rPr lang="en-NZ" sz="1400" dirty="0">
                <a:latin typeface="Calibri"/>
                <a:cs typeface="Calibri"/>
              </a:rPr>
              <a:t>Your centre will have its own culture and its own amazing qualities, so to help you create your own key points about your Playcentre, you could run an ice breaker or question current members ”When you first joined, what really appealed?” This blurb would be great to </a:t>
            </a:r>
            <a:r>
              <a:rPr lang="en-NZ" sz="1600" dirty="0">
                <a:latin typeface="Calibri"/>
                <a:cs typeface="Calibri"/>
              </a:rPr>
              <a:t>include on your </a:t>
            </a:r>
            <a:r>
              <a:rPr lang="en-NZ" sz="1400" dirty="0">
                <a:latin typeface="Calibri"/>
                <a:cs typeface="Calibri"/>
              </a:rPr>
              <a:t>centre page on the website. Ensure the open days and contact details are correct</a:t>
            </a:r>
            <a:r>
              <a:rPr lang="en-NZ" sz="1600" dirty="0">
                <a:latin typeface="Calibri"/>
                <a:cs typeface="Calibri"/>
              </a:rPr>
              <a:t>.</a:t>
            </a:r>
          </a:p>
          <a:p>
            <a:endParaRPr lang="en-NZ" dirty="0"/>
          </a:p>
        </p:txBody>
      </p:sp>
      <p:sp>
        <p:nvSpPr>
          <p:cNvPr id="4" name="Slide Number Placeholder 3"/>
          <p:cNvSpPr>
            <a:spLocks noGrp="1"/>
          </p:cNvSpPr>
          <p:nvPr>
            <p:ph type="sldNum" sz="quarter" idx="5"/>
          </p:nvPr>
        </p:nvSpPr>
        <p:spPr/>
        <p:txBody>
          <a:bodyPr/>
          <a:lstStyle/>
          <a:p>
            <a:fld id="{9C49928F-44AF-4263-AECF-53CE5684E316}" type="slidenum">
              <a:rPr lang="en-NZ" smtClean="0"/>
              <a:t>4</a:t>
            </a:fld>
            <a:endParaRPr lang="en-NZ"/>
          </a:p>
        </p:txBody>
      </p:sp>
    </p:spTree>
    <p:extLst>
      <p:ext uri="{BB962C8B-B14F-4D97-AF65-F5344CB8AC3E}">
        <p14:creationId xmlns:p14="http://schemas.microsoft.com/office/powerpoint/2010/main" val="14378336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dirty="0"/>
              <a:t>As a </a:t>
            </a:r>
            <a:r>
              <a:rPr lang="en-US" dirty="0" err="1"/>
              <a:t>centre</a:t>
            </a:r>
            <a:r>
              <a:rPr lang="en-US" dirty="0"/>
              <a:t> be welcoming and friendly.</a:t>
            </a:r>
          </a:p>
          <a:p>
            <a:pPr marL="285750" indent="-285750">
              <a:buFont typeface="Arial"/>
              <a:buChar char="•"/>
            </a:pPr>
            <a:r>
              <a:rPr lang="en-US" dirty="0"/>
              <a:t>Ideally have a person who is the main point of contact e.g. </a:t>
            </a:r>
            <a:r>
              <a:rPr lang="en-US" dirty="0">
                <a:ea typeface="+mn-lt"/>
                <a:cs typeface="+mn-lt"/>
              </a:rPr>
              <a:t>how to sign in on the Discover tablet, </a:t>
            </a:r>
            <a:r>
              <a:rPr lang="en-US" dirty="0"/>
              <a:t>where to put their bag, where the toilets and change tables are. This person doesn’t have to be you but is a </a:t>
            </a:r>
            <a:r>
              <a:rPr lang="en-US" b="1" dirty="0"/>
              <a:t>key role</a:t>
            </a:r>
          </a:p>
          <a:p>
            <a:pPr marL="285750" indent="-285750">
              <a:buFont typeface="Arial"/>
              <a:buChar char="•"/>
            </a:pPr>
            <a:r>
              <a:rPr lang="en-US" dirty="0"/>
              <a:t>Consider name badges for everyone, including current and visiting members</a:t>
            </a:r>
            <a:endParaRPr lang="en-US" dirty="0">
              <a:cs typeface="Calibri"/>
            </a:endParaRPr>
          </a:p>
          <a:p>
            <a:pPr marL="285750" indent="-285750">
              <a:buFont typeface="Arial"/>
              <a:buChar char="•"/>
            </a:pPr>
            <a:r>
              <a:rPr lang="en-US" dirty="0"/>
              <a:t>Chalkboard &amp; Facebook post – ‘Welcome Ann and Chloe to Playcentre!’</a:t>
            </a:r>
            <a:endParaRPr lang="en-US" dirty="0">
              <a:cs typeface="Calibri"/>
            </a:endParaRPr>
          </a:p>
          <a:p>
            <a:pPr marL="285750" indent="-285750">
              <a:buFont typeface="Arial"/>
              <a:buChar char="•"/>
            </a:pPr>
            <a:r>
              <a:rPr lang="en-US" dirty="0"/>
              <a:t>Remember it can take a lot of courage for someone to enter a new place, be reassuring.</a:t>
            </a:r>
          </a:p>
          <a:p>
            <a:endParaRPr lang="en-US" dirty="0"/>
          </a:p>
          <a:p>
            <a:r>
              <a:rPr lang="en-US" b="1" dirty="0"/>
              <a:t>First visit </a:t>
            </a:r>
          </a:p>
          <a:p>
            <a:pPr marL="285750" indent="-285750">
              <a:buFont typeface="Arial" panose="020B0604020202020204" pitchFamily="34" charset="0"/>
              <a:buChar char="•"/>
            </a:pPr>
            <a:r>
              <a:rPr lang="en-US" dirty="0"/>
              <a:t>Think about this visit as welcoming the </a:t>
            </a:r>
            <a:r>
              <a:rPr lang="en-US" dirty="0" err="1"/>
              <a:t>wh</a:t>
            </a:r>
            <a:r>
              <a:rPr lang="mi-NZ" dirty="0"/>
              <a:t>ānau </a:t>
            </a:r>
            <a:r>
              <a:rPr lang="mi-NZ" dirty="0" err="1"/>
              <a:t>into</a:t>
            </a:r>
            <a:r>
              <a:rPr lang="mi-NZ" dirty="0"/>
              <a:t> </a:t>
            </a:r>
            <a:r>
              <a:rPr lang="mi-NZ" dirty="0" err="1"/>
              <a:t>your</a:t>
            </a:r>
            <a:r>
              <a:rPr lang="mi-NZ" dirty="0"/>
              <a:t> </a:t>
            </a:r>
            <a:r>
              <a:rPr lang="mi-NZ" dirty="0" err="1"/>
              <a:t>own</a:t>
            </a:r>
            <a:r>
              <a:rPr lang="mi-NZ" dirty="0"/>
              <a:t> home</a:t>
            </a:r>
            <a:endParaRPr lang="en-US" b="1" dirty="0">
              <a:cs typeface="Calibri"/>
            </a:endParaRPr>
          </a:p>
          <a:p>
            <a:pPr marL="285750" indent="-285750">
              <a:buFont typeface="Arial"/>
              <a:buChar char="•"/>
            </a:pPr>
            <a:r>
              <a:rPr lang="en-US" dirty="0"/>
              <a:t>Be prepared for your visitor/s, look out for them, use their names.</a:t>
            </a:r>
          </a:p>
          <a:p>
            <a:pPr marL="285750" indent="-285750">
              <a:buFont typeface="Arial"/>
              <a:buChar char="•"/>
            </a:pPr>
            <a:r>
              <a:rPr lang="en-US" dirty="0"/>
              <a:t>Support the family to sign in on the tablet.</a:t>
            </a:r>
          </a:p>
          <a:p>
            <a:pPr marL="285750" indent="-285750">
              <a:buFont typeface="Arial"/>
              <a:buChar char="•"/>
            </a:pPr>
            <a:r>
              <a:rPr lang="en-US" dirty="0"/>
              <a:t>Inform the family of the emergency procedures – where is the assembly point, what alarm will they hear and anything particular to the Centre process.</a:t>
            </a:r>
          </a:p>
          <a:p>
            <a:pPr marL="285750" indent="-285750">
              <a:buFont typeface="Arial"/>
              <a:buChar char="•"/>
            </a:pPr>
            <a:r>
              <a:rPr lang="en-US" dirty="0"/>
              <a:t>Alert family to current Hazards Register</a:t>
            </a:r>
          </a:p>
          <a:p>
            <a:pPr marL="285750" indent="-285750">
              <a:buFont typeface="Arial"/>
              <a:buChar char="•"/>
            </a:pPr>
            <a:r>
              <a:rPr lang="en-US" dirty="0"/>
              <a:t>Accompany the new family, introduce them to others, offer them a </a:t>
            </a:r>
            <a:r>
              <a:rPr lang="en-US" dirty="0" err="1"/>
              <a:t>cuppa</a:t>
            </a:r>
            <a:endParaRPr lang="en-US" dirty="0"/>
          </a:p>
          <a:p>
            <a:pPr marL="285750" indent="-285750">
              <a:buFont typeface="Arial"/>
              <a:buChar char="•"/>
            </a:pPr>
            <a:r>
              <a:rPr lang="en-US" dirty="0"/>
              <a:t>Focus on play, take an interest in them and their children, what they like to do and ideally lead them to an area of play that the children will be engaged in.</a:t>
            </a:r>
          </a:p>
          <a:p>
            <a:pPr marL="285750" indent="-285750">
              <a:buFont typeface="Arial"/>
              <a:buChar char="•"/>
            </a:pPr>
            <a:r>
              <a:rPr lang="en-US" dirty="0"/>
              <a:t>Explain a bit about Playcentre. Keep it simple unless they ask lots of questions.</a:t>
            </a:r>
          </a:p>
          <a:p>
            <a:pPr marL="285750" indent="-285750">
              <a:buFont typeface="Arial"/>
              <a:buChar char="•"/>
            </a:pPr>
            <a:r>
              <a:rPr lang="en-US" dirty="0"/>
              <a:t>At the conclusion of the visit have a pamphlet or information ready to hand to the </a:t>
            </a:r>
            <a:r>
              <a:rPr lang="en-US" dirty="0" err="1"/>
              <a:t>wh</a:t>
            </a:r>
            <a:r>
              <a:rPr lang="mi-NZ" dirty="0"/>
              <a:t>ā</a:t>
            </a:r>
            <a:r>
              <a:rPr lang="en-US" dirty="0" err="1"/>
              <a:t>nau</a:t>
            </a:r>
            <a:r>
              <a:rPr lang="en-US" dirty="0"/>
              <a:t>.  Or ensure you have an email address to send through this information.  Ideally this will include session times, contact details, some brief information about your Centre and Playcentre in general.  Invite them along for a </a:t>
            </a:r>
            <a:r>
              <a:rPr lang="en-US" b="1" dirty="0"/>
              <a:t>second visit</a:t>
            </a:r>
            <a:r>
              <a:rPr lang="en-US" dirty="0"/>
              <a:t>, encourage the whanau to visit a different session if they are able to – helps find the best fit. </a:t>
            </a:r>
          </a:p>
          <a:p>
            <a:pPr marL="285750" indent="-285750">
              <a:buFont typeface="Arial"/>
              <a:buChar char="•"/>
            </a:pPr>
            <a:r>
              <a:rPr lang="en-US" dirty="0"/>
              <a:t>Discuss the </a:t>
            </a:r>
            <a:r>
              <a:rPr lang="en-US" b="1" dirty="0"/>
              <a:t>second visit </a:t>
            </a:r>
            <a:r>
              <a:rPr lang="en-US" dirty="0"/>
              <a:t>and when this will best suit – perhaps send a text or email saying that you are looking forward to their second visit.  Collect this info as not available to the Centre on Discover.</a:t>
            </a:r>
          </a:p>
          <a:p>
            <a:endParaRPr lang="en-US" dirty="0"/>
          </a:p>
          <a:p>
            <a:pPr marL="285750" indent="-285750">
              <a:buFont typeface="Arial"/>
              <a:buChar char="•"/>
            </a:pPr>
            <a:r>
              <a:rPr lang="en-US" dirty="0"/>
              <a:t>If the person is agreeable, take a photo to go on the ‘Welcome to our Village” </a:t>
            </a:r>
            <a:r>
              <a:rPr lang="en-US" dirty="0">
                <a:ea typeface="+mn-lt"/>
                <a:cs typeface="+mn-lt"/>
                <a:hlinkClick r:id="rId3"/>
              </a:rPr>
              <a:t>Visitor Sheet with photo</a:t>
            </a:r>
            <a:r>
              <a:rPr lang="en-US" dirty="0">
                <a:ea typeface="+mn-lt"/>
                <a:cs typeface="+mn-lt"/>
              </a:rPr>
              <a:t>  or, they prefer not to, use the </a:t>
            </a:r>
            <a:r>
              <a:rPr lang="en-US" dirty="0">
                <a:ea typeface="+mn-lt"/>
                <a:cs typeface="+mn-lt"/>
                <a:hlinkClick r:id="rId4"/>
              </a:rPr>
              <a:t>Visitor Sheet without photo</a:t>
            </a:r>
            <a:r>
              <a:rPr lang="en-US" dirty="0">
                <a:ea typeface="+mn-lt"/>
                <a:cs typeface="+mn-lt"/>
              </a:rPr>
              <a:t> (under Documents &amp; Templates on the website). Print this out for them to take home – it contains many FAQs and is a great reminder for their 2nd visit. </a:t>
            </a:r>
          </a:p>
          <a:p>
            <a:pPr marL="285750" indent="-285750">
              <a:buFont typeface="Arial"/>
              <a:buChar char="•"/>
            </a:pPr>
            <a:endParaRPr lang="en-US" dirty="0"/>
          </a:p>
          <a:p>
            <a:pPr marL="285750" indent="-285750">
              <a:buFont typeface="Arial"/>
              <a:buChar char="•"/>
            </a:pPr>
            <a:r>
              <a:rPr lang="en-US" sz="1200" dirty="0"/>
              <a:t>After a visit, follow up. Check in and see about arranging a second visit. Let them know it’s ok to be interested and curious about Playcentre </a:t>
            </a:r>
            <a:r>
              <a:rPr lang="en-US" sz="1200" dirty="0">
                <a:ea typeface="+mn-lt"/>
                <a:cs typeface="+mn-lt"/>
              </a:rPr>
              <a:t>and nothing is out of bounds. They can have a nosey at anything in their own time and there's no such thing as a stupid question. </a:t>
            </a:r>
            <a:r>
              <a:rPr lang="en-US" sz="1200" dirty="0"/>
              <a:t>Be inviting: “we would love to see you again”.</a:t>
            </a:r>
            <a:endParaRPr lang="en-US" sz="1200" dirty="0">
              <a:cs typeface="Calibri"/>
            </a:endParaRPr>
          </a:p>
          <a:p>
            <a:pPr marL="285750" indent="-285750">
              <a:buFont typeface="Arial"/>
              <a:buChar char="•"/>
            </a:pPr>
            <a:endParaRPr lang="en-US" sz="1200" dirty="0"/>
          </a:p>
          <a:p>
            <a:pPr marL="285750" indent="-285750">
              <a:buFont typeface="Arial"/>
              <a:buChar char="•"/>
            </a:pPr>
            <a:r>
              <a:rPr lang="en-US" sz="1200" dirty="0"/>
              <a:t>If you haven’t heard back from someone, it’s a good idea to follow up in 3 days' time.  If they drop the ball, they may feel awkward about contacting a </a:t>
            </a:r>
            <a:r>
              <a:rPr lang="en-US" sz="1200" dirty="0" err="1"/>
              <a:t>centre</a:t>
            </a:r>
            <a:r>
              <a:rPr lang="en-US" sz="1200" dirty="0"/>
              <a:t> again. </a:t>
            </a:r>
            <a:endParaRPr lang="en-US" sz="1200" dirty="0">
              <a:cs typeface="Calibri"/>
            </a:endParaRPr>
          </a:p>
          <a:p>
            <a:pPr marL="285750" indent="-285750">
              <a:buFont typeface="Arial"/>
              <a:buChar char="•"/>
            </a:pPr>
            <a:endParaRPr lang="en-US" sz="1200" dirty="0">
              <a:cs typeface="Calibri"/>
            </a:endParaRPr>
          </a:p>
          <a:p>
            <a:pPr marL="285750" indent="-285750">
              <a:buFont typeface="Arial"/>
              <a:buChar char="•"/>
            </a:pPr>
            <a:r>
              <a:rPr lang="en-US" sz="1200" dirty="0"/>
              <a:t>During </a:t>
            </a:r>
            <a:r>
              <a:rPr lang="en-US" sz="1200" b="1" dirty="0"/>
              <a:t>third visit </a:t>
            </a:r>
            <a:r>
              <a:rPr lang="en-US" sz="1200" dirty="0"/>
              <a:t>–.  A Welcome Folder can be useful containing the various procedures a new family need to know – H&amp;S Policy, Child Protection Procedure, Playcentre Philosophy, Complaints Procedure, MoH Choking information and Positive Guidance Procedure.  It may also hold Procedures such as Nappy Change, Sleep Procedure etc.  </a:t>
            </a:r>
          </a:p>
          <a:p>
            <a:pPr marL="285750" indent="-285750">
              <a:buFont typeface="Arial"/>
              <a:buChar char="•"/>
            </a:pPr>
            <a:endParaRPr lang="en-US" sz="1200" dirty="0">
              <a:cs typeface="Calibri"/>
            </a:endParaRPr>
          </a:p>
          <a:p>
            <a:pPr marL="285750" indent="-285750">
              <a:buFont typeface="Arial"/>
              <a:buChar char="•"/>
            </a:pPr>
            <a:r>
              <a:rPr lang="en-US" sz="1200" dirty="0"/>
              <a:t>The new family can enroll on Discover.  They can also enroll online on Centre’s laptop/computer.  If family has come from SPACE/another Playcentre let RFA know and they can transfer the information and create a new enrolment which then needs to be printed and signed.  </a:t>
            </a:r>
            <a:r>
              <a:rPr lang="en-US" sz="1200" b="1" dirty="0"/>
              <a:t>Key </a:t>
            </a:r>
            <a:r>
              <a:rPr lang="en-US" sz="1200" dirty="0"/>
              <a:t>to liaise with enrolments officer to ensure any allergies </a:t>
            </a:r>
            <a:r>
              <a:rPr lang="en-US" sz="1200" dirty="0" err="1"/>
              <a:t>etc</a:t>
            </a:r>
            <a:r>
              <a:rPr lang="en-US" sz="1200" dirty="0"/>
              <a:t> are identified.  Let the H&amp;S Officer know so any notices </a:t>
            </a:r>
            <a:r>
              <a:rPr lang="en-US" sz="1200" dirty="0" err="1"/>
              <a:t>etc</a:t>
            </a:r>
            <a:r>
              <a:rPr lang="en-US" sz="1200" dirty="0"/>
              <a:t> can be updated.</a:t>
            </a:r>
            <a:endParaRPr lang="en-US" sz="1200" dirty="0">
              <a:cs typeface="Calibri"/>
            </a:endParaRPr>
          </a:p>
          <a:p>
            <a:pPr marL="285750" indent="-285750">
              <a:buFont typeface="Arial"/>
              <a:buChar char="•"/>
            </a:pPr>
            <a:endParaRPr lang="en-US" dirty="0"/>
          </a:p>
          <a:p>
            <a:endParaRPr lang="en-NZ" dirty="0"/>
          </a:p>
        </p:txBody>
      </p:sp>
      <p:sp>
        <p:nvSpPr>
          <p:cNvPr id="4" name="Slide Number Placeholder 3"/>
          <p:cNvSpPr>
            <a:spLocks noGrp="1"/>
          </p:cNvSpPr>
          <p:nvPr>
            <p:ph type="sldNum" sz="quarter" idx="5"/>
          </p:nvPr>
        </p:nvSpPr>
        <p:spPr/>
        <p:txBody>
          <a:bodyPr/>
          <a:lstStyle/>
          <a:p>
            <a:fld id="{9C49928F-44AF-4263-AECF-53CE5684E316}" type="slidenum">
              <a:rPr lang="en-NZ" smtClean="0"/>
              <a:t>5</a:t>
            </a:fld>
            <a:endParaRPr lang="en-NZ"/>
          </a:p>
        </p:txBody>
      </p:sp>
    </p:spTree>
    <p:extLst>
      <p:ext uri="{BB962C8B-B14F-4D97-AF65-F5344CB8AC3E}">
        <p14:creationId xmlns:p14="http://schemas.microsoft.com/office/powerpoint/2010/main" val="3714147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dirty="0"/>
              <a:t>Welcome to Playcentre introduction talk – can be scheduled for an evening or on session, can be one person running it or many </a:t>
            </a:r>
            <a:r>
              <a:rPr lang="en-US" dirty="0" err="1"/>
              <a:t>centre</a:t>
            </a:r>
            <a:r>
              <a:rPr lang="en-US" dirty="0"/>
              <a:t> members sharing information, or have Centre Advisor support this.  Great to have 3 to 5 new families if feasible.</a:t>
            </a:r>
          </a:p>
          <a:p>
            <a:pPr marL="285750" indent="-285750">
              <a:buFont typeface="Arial"/>
              <a:buChar char="•"/>
            </a:pPr>
            <a:endParaRPr lang="en-US" dirty="0"/>
          </a:p>
          <a:p>
            <a:pPr marL="285750" indent="-285750">
              <a:buFont typeface="Arial"/>
              <a:buChar char="•"/>
            </a:pPr>
            <a:r>
              <a:rPr lang="en-US" dirty="0"/>
              <a:t>Look to schedule this up to 4 or 5 weeks after enrolment – allowing time for the new family to settle in, attend a few sessions, develop a curiosity about how things work at the Centre.  Let family know at enrolment of this expectation and ideal already have a date scheduled.</a:t>
            </a:r>
          </a:p>
          <a:p>
            <a:pPr marL="285750" indent="-285750">
              <a:buFont typeface="Arial"/>
              <a:buChar char="•"/>
            </a:pPr>
            <a:endParaRPr lang="en-US" dirty="0">
              <a:cs typeface="Calibri"/>
            </a:endParaRPr>
          </a:p>
          <a:p>
            <a:pPr marL="285750" indent="-285750">
              <a:buFont typeface="Arial"/>
              <a:buChar char="•"/>
            </a:pPr>
            <a:r>
              <a:rPr lang="en-US" dirty="0"/>
              <a:t>Use </a:t>
            </a:r>
            <a:r>
              <a:rPr lang="en-US" dirty="0">
                <a:hlinkClick r:id="rId3"/>
              </a:rPr>
              <a:t>Introduction to Playcentre Ppt presentation</a:t>
            </a:r>
            <a:r>
              <a:rPr lang="en-US" dirty="0"/>
              <a:t> (on Playcentre website) as well as your own </a:t>
            </a:r>
            <a:r>
              <a:rPr lang="en-US" dirty="0" err="1"/>
              <a:t>centre</a:t>
            </a:r>
            <a:r>
              <a:rPr lang="en-US" dirty="0"/>
              <a:t> practices.</a:t>
            </a:r>
          </a:p>
          <a:p>
            <a:pPr marL="285750" indent="-285750">
              <a:buFont typeface="Arial"/>
              <a:buChar char="•"/>
            </a:pPr>
            <a:endParaRPr lang="en-US" dirty="0">
              <a:cs typeface="Calibri"/>
            </a:endParaRPr>
          </a:p>
          <a:p>
            <a:pPr marL="285750" indent="-285750">
              <a:buFont typeface="Arial"/>
              <a:buChar char="•"/>
            </a:pPr>
            <a:r>
              <a:rPr lang="en-US" dirty="0">
                <a:cs typeface="Calibri"/>
              </a:rPr>
              <a:t>Emphasis on:  Te </a:t>
            </a:r>
            <a:r>
              <a:rPr lang="en-US" dirty="0" err="1">
                <a:cs typeface="Calibri"/>
              </a:rPr>
              <a:t>Whāriki</a:t>
            </a:r>
            <a:r>
              <a:rPr lang="en-US" dirty="0">
                <a:cs typeface="Calibri"/>
              </a:rPr>
              <a:t>, Co-operative, Licensed ECE, Education, Philosophy, </a:t>
            </a:r>
            <a:r>
              <a:rPr lang="en-US" dirty="0" err="1">
                <a:cs typeface="Calibri"/>
              </a:rPr>
              <a:t>te</a:t>
            </a:r>
            <a:r>
              <a:rPr lang="en-US" dirty="0">
                <a:cs typeface="Calibri"/>
              </a:rPr>
              <a:t> </a:t>
            </a:r>
            <a:r>
              <a:rPr lang="en-US" dirty="0" err="1">
                <a:cs typeface="Calibri"/>
              </a:rPr>
              <a:t>ao</a:t>
            </a:r>
            <a:r>
              <a:rPr lang="en-US" dirty="0">
                <a:cs typeface="Calibri"/>
              </a:rPr>
              <a:t> Māori, Bicultural practice, commitment to Te </a:t>
            </a:r>
            <a:r>
              <a:rPr lang="en-US" dirty="0" err="1">
                <a:cs typeface="Calibri"/>
              </a:rPr>
              <a:t>Tiriti</a:t>
            </a:r>
            <a:r>
              <a:rPr lang="en-US" dirty="0">
                <a:cs typeface="Calibri"/>
              </a:rPr>
              <a:t> o Waitangi.</a:t>
            </a:r>
          </a:p>
          <a:p>
            <a:pPr marL="285750" indent="-285750">
              <a:buFont typeface="Arial"/>
              <a:buChar char="•"/>
            </a:pPr>
            <a:r>
              <a:rPr lang="en-US" sz="1200" dirty="0"/>
              <a:t>Designate a buddy – this is system that is often implemented in </a:t>
            </a:r>
            <a:r>
              <a:rPr lang="en-US" sz="1200" dirty="0" err="1"/>
              <a:t>Centres</a:t>
            </a:r>
            <a:r>
              <a:rPr lang="en-US" sz="1200" dirty="0"/>
              <a:t> as one way to ensure the new whanau are supported as they navigate things Playcentre</a:t>
            </a:r>
          </a:p>
          <a:p>
            <a:pPr marL="285750" indent="-285750">
              <a:buFont typeface="Arial"/>
              <a:buChar char="•"/>
            </a:pPr>
            <a:endParaRPr lang="en-US" sz="1200" dirty="0"/>
          </a:p>
          <a:p>
            <a:pPr marL="285750" indent="-285750">
              <a:buFont typeface="Arial"/>
              <a:buChar char="•"/>
            </a:pPr>
            <a:r>
              <a:rPr lang="en-US" sz="1200" dirty="0"/>
              <a:t>Alternatively have someone assigned to ensuring that a Portfolio book is ready on the first day, </a:t>
            </a:r>
            <a:r>
              <a:rPr lang="en-US" sz="1200" dirty="0" err="1"/>
              <a:t>tamariki</a:t>
            </a:r>
            <a:r>
              <a:rPr lang="en-US" sz="1200" dirty="0"/>
              <a:t> added to birthday wall, invite family to add to Whānau wall, prepare a welcome story for first session, add to </a:t>
            </a:r>
            <a:r>
              <a:rPr lang="en-US" sz="1200" dirty="0" err="1"/>
              <a:t>Storypark</a:t>
            </a:r>
            <a:r>
              <a:rPr lang="en-US" sz="1200" dirty="0"/>
              <a:t>, add to Facebook page, chat group, coaster with name and preferred hot drink etc.</a:t>
            </a:r>
          </a:p>
          <a:p>
            <a:pPr marL="285750" indent="-285750">
              <a:buFont typeface="Arial"/>
              <a:buChar char="•"/>
            </a:pPr>
            <a:endParaRPr lang="en-US" sz="1200" dirty="0"/>
          </a:p>
          <a:p>
            <a:pPr marL="285750" indent="-285750">
              <a:buFont typeface="Arial"/>
              <a:buChar char="•"/>
            </a:pPr>
            <a:r>
              <a:rPr lang="en-US" sz="1200" dirty="0"/>
              <a:t>Important to continue to </a:t>
            </a:r>
            <a:r>
              <a:rPr lang="en-US" sz="1200" dirty="0" err="1"/>
              <a:t>manaaki</a:t>
            </a:r>
            <a:r>
              <a:rPr lang="en-US" sz="1200" dirty="0"/>
              <a:t> the new family – your job is not complete after first three visits.  This does not need to be you but it is key that someone ensures to include new family – such as personal invite on </a:t>
            </a:r>
            <a:r>
              <a:rPr lang="en-US" sz="1200" dirty="0" err="1"/>
              <a:t>sesson</a:t>
            </a:r>
            <a:r>
              <a:rPr lang="en-US" sz="1200" dirty="0"/>
              <a:t> Hui, inclusion in celebrations.</a:t>
            </a:r>
          </a:p>
          <a:p>
            <a:pPr marL="285750" indent="-285750">
              <a:buFont typeface="Arial"/>
              <a:buChar char="•"/>
            </a:pPr>
            <a:endParaRPr lang="en-US" sz="1200" dirty="0"/>
          </a:p>
          <a:p>
            <a:pPr marL="285750" indent="-285750">
              <a:buFont typeface="Arial"/>
              <a:buChar char="•"/>
            </a:pPr>
            <a:r>
              <a:rPr lang="en-US" sz="1200" dirty="0"/>
              <a:t>As soon as possible, have people enroll in training. This will vary from person to person and </a:t>
            </a:r>
            <a:r>
              <a:rPr lang="en-US" sz="1200" dirty="0" err="1"/>
              <a:t>centre</a:t>
            </a:r>
            <a:r>
              <a:rPr lang="en-US" sz="1200" dirty="0"/>
              <a:t> to </a:t>
            </a:r>
            <a:r>
              <a:rPr lang="en-US" sz="1200" dirty="0" err="1"/>
              <a:t>centre</a:t>
            </a:r>
            <a:r>
              <a:rPr lang="en-US" sz="1200" dirty="0"/>
              <a:t>, but training is important not only for </a:t>
            </a:r>
            <a:r>
              <a:rPr lang="en-US" sz="1200" dirty="0" err="1"/>
              <a:t>centre</a:t>
            </a:r>
            <a:r>
              <a:rPr lang="en-US" sz="1200" dirty="0"/>
              <a:t> but for members to feel confident in their parenting and what they are doing on session</a:t>
            </a:r>
            <a:r>
              <a:rPr lang="en-US" dirty="0"/>
              <a:t>.</a:t>
            </a:r>
            <a:endParaRPr lang="en-US" dirty="0">
              <a:cs typeface="Calibri"/>
            </a:endParaRPr>
          </a:p>
          <a:p>
            <a:pPr marL="285750" indent="-285750">
              <a:buFont typeface="Arial"/>
              <a:buChar char="•"/>
            </a:pPr>
            <a:endParaRPr lang="en-US" dirty="0">
              <a:cs typeface="Calibri"/>
            </a:endParaRPr>
          </a:p>
          <a:p>
            <a:endParaRPr lang="en-NZ" dirty="0"/>
          </a:p>
        </p:txBody>
      </p:sp>
      <p:sp>
        <p:nvSpPr>
          <p:cNvPr id="4" name="Slide Number Placeholder 3"/>
          <p:cNvSpPr>
            <a:spLocks noGrp="1"/>
          </p:cNvSpPr>
          <p:nvPr>
            <p:ph type="sldNum" sz="quarter" idx="5"/>
          </p:nvPr>
        </p:nvSpPr>
        <p:spPr/>
        <p:txBody>
          <a:bodyPr/>
          <a:lstStyle/>
          <a:p>
            <a:fld id="{9C49928F-44AF-4263-AECF-53CE5684E316}" type="slidenum">
              <a:rPr lang="en-NZ" smtClean="0"/>
              <a:t>6</a:t>
            </a:fld>
            <a:endParaRPr lang="en-NZ"/>
          </a:p>
        </p:txBody>
      </p:sp>
    </p:spTree>
    <p:extLst>
      <p:ext uri="{BB962C8B-B14F-4D97-AF65-F5344CB8AC3E}">
        <p14:creationId xmlns:p14="http://schemas.microsoft.com/office/powerpoint/2010/main" val="1285887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804CAE65-5D05-47D1-AFA7-440C7D51E4AB}" type="slidenum">
              <a:rPr lang="en-NZ" smtClean="0"/>
              <a:t>7</a:t>
            </a:fld>
            <a:endParaRPr lang="en-NZ"/>
          </a:p>
        </p:txBody>
      </p:sp>
    </p:spTree>
    <p:extLst>
      <p:ext uri="{BB962C8B-B14F-4D97-AF65-F5344CB8AC3E}">
        <p14:creationId xmlns:p14="http://schemas.microsoft.com/office/powerpoint/2010/main" val="6017545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A53F6-AEE5-481E-97AE-0F3A41D9D87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a:extLst>
              <a:ext uri="{FF2B5EF4-FFF2-40B4-BE49-F238E27FC236}">
                <a16:creationId xmlns:a16="http://schemas.microsoft.com/office/drawing/2014/main" id="{6580F9E4-0121-485A-B83C-F1B5454FA6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CFE3D282-96F0-45A9-9A25-DBB7AFBD45C8}"/>
              </a:ext>
            </a:extLst>
          </p:cNvPr>
          <p:cNvSpPr>
            <a:spLocks noGrp="1"/>
          </p:cNvSpPr>
          <p:nvPr>
            <p:ph type="dt" sz="half" idx="10"/>
          </p:nvPr>
        </p:nvSpPr>
        <p:spPr/>
        <p:txBody>
          <a:bodyPr/>
          <a:lstStyle/>
          <a:p>
            <a:fld id="{CB1829EF-4A95-4FE3-B7EC-08DCA0F32A5F}" type="datetimeFigureOut">
              <a:rPr lang="en-NZ" smtClean="0"/>
              <a:t>6/11/2023</a:t>
            </a:fld>
            <a:endParaRPr lang="en-NZ"/>
          </a:p>
        </p:txBody>
      </p:sp>
      <p:sp>
        <p:nvSpPr>
          <p:cNvPr id="5" name="Footer Placeholder 4">
            <a:extLst>
              <a:ext uri="{FF2B5EF4-FFF2-40B4-BE49-F238E27FC236}">
                <a16:creationId xmlns:a16="http://schemas.microsoft.com/office/drawing/2014/main" id="{58A03758-40CA-4D8C-BA3A-A91D22540E38}"/>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8F223957-128C-4B26-96C0-AC148C4B0D1E}"/>
              </a:ext>
            </a:extLst>
          </p:cNvPr>
          <p:cNvSpPr>
            <a:spLocks noGrp="1"/>
          </p:cNvSpPr>
          <p:nvPr>
            <p:ph type="sldNum" sz="quarter" idx="12"/>
          </p:nvPr>
        </p:nvSpPr>
        <p:spPr/>
        <p:txBody>
          <a:bodyPr/>
          <a:lstStyle/>
          <a:p>
            <a:fld id="{FB784C89-78E4-4473-8526-AEB8C692B9E6}" type="slidenum">
              <a:rPr lang="en-NZ" smtClean="0"/>
              <a:t>‹#›</a:t>
            </a:fld>
            <a:endParaRPr lang="en-NZ"/>
          </a:p>
        </p:txBody>
      </p:sp>
    </p:spTree>
    <p:extLst>
      <p:ext uri="{BB962C8B-B14F-4D97-AF65-F5344CB8AC3E}">
        <p14:creationId xmlns:p14="http://schemas.microsoft.com/office/powerpoint/2010/main" val="10160672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FBFE5-D4BD-4D69-983C-66DC1A37B54F}"/>
              </a:ext>
            </a:extLst>
          </p:cNvPr>
          <p:cNvSpPr>
            <a:spLocks noGrp="1"/>
          </p:cNvSpPr>
          <p:nvPr>
            <p:ph type="title"/>
          </p:nvPr>
        </p:nvSpPr>
        <p:spPr/>
        <p:txBody>
          <a:bodyPr/>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2D582549-4872-400D-B334-CFF666607C2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E811D9C9-F05D-4759-9599-EE8439EAB466}"/>
              </a:ext>
            </a:extLst>
          </p:cNvPr>
          <p:cNvSpPr>
            <a:spLocks noGrp="1"/>
          </p:cNvSpPr>
          <p:nvPr>
            <p:ph type="dt" sz="half" idx="10"/>
          </p:nvPr>
        </p:nvSpPr>
        <p:spPr/>
        <p:txBody>
          <a:bodyPr/>
          <a:lstStyle/>
          <a:p>
            <a:fld id="{CB1829EF-4A95-4FE3-B7EC-08DCA0F32A5F}" type="datetimeFigureOut">
              <a:rPr lang="en-NZ" smtClean="0"/>
              <a:t>6/11/2023</a:t>
            </a:fld>
            <a:endParaRPr lang="en-NZ"/>
          </a:p>
        </p:txBody>
      </p:sp>
      <p:sp>
        <p:nvSpPr>
          <p:cNvPr id="5" name="Footer Placeholder 4">
            <a:extLst>
              <a:ext uri="{FF2B5EF4-FFF2-40B4-BE49-F238E27FC236}">
                <a16:creationId xmlns:a16="http://schemas.microsoft.com/office/drawing/2014/main" id="{C749D4E4-3669-43D4-AA17-E5E13A0A6D9F}"/>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56300ED6-FA53-465A-9CC4-A290EBD87754}"/>
              </a:ext>
            </a:extLst>
          </p:cNvPr>
          <p:cNvSpPr>
            <a:spLocks noGrp="1"/>
          </p:cNvSpPr>
          <p:nvPr>
            <p:ph type="sldNum" sz="quarter" idx="12"/>
          </p:nvPr>
        </p:nvSpPr>
        <p:spPr/>
        <p:txBody>
          <a:bodyPr/>
          <a:lstStyle/>
          <a:p>
            <a:fld id="{FB784C89-78E4-4473-8526-AEB8C692B9E6}" type="slidenum">
              <a:rPr lang="en-NZ" smtClean="0"/>
              <a:t>‹#›</a:t>
            </a:fld>
            <a:endParaRPr lang="en-NZ"/>
          </a:p>
        </p:txBody>
      </p:sp>
    </p:spTree>
    <p:extLst>
      <p:ext uri="{BB962C8B-B14F-4D97-AF65-F5344CB8AC3E}">
        <p14:creationId xmlns:p14="http://schemas.microsoft.com/office/powerpoint/2010/main" val="445399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B61D98-DFFF-4518-94CD-59B6B86F14D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9173041D-D815-4082-9170-447060B4F8E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470B077F-FB0A-4D60-9A61-E5329EE2A083}"/>
              </a:ext>
            </a:extLst>
          </p:cNvPr>
          <p:cNvSpPr>
            <a:spLocks noGrp="1"/>
          </p:cNvSpPr>
          <p:nvPr>
            <p:ph type="dt" sz="half" idx="10"/>
          </p:nvPr>
        </p:nvSpPr>
        <p:spPr/>
        <p:txBody>
          <a:bodyPr/>
          <a:lstStyle/>
          <a:p>
            <a:fld id="{CB1829EF-4A95-4FE3-B7EC-08DCA0F32A5F}" type="datetimeFigureOut">
              <a:rPr lang="en-NZ" smtClean="0"/>
              <a:t>6/11/2023</a:t>
            </a:fld>
            <a:endParaRPr lang="en-NZ"/>
          </a:p>
        </p:txBody>
      </p:sp>
      <p:sp>
        <p:nvSpPr>
          <p:cNvPr id="5" name="Footer Placeholder 4">
            <a:extLst>
              <a:ext uri="{FF2B5EF4-FFF2-40B4-BE49-F238E27FC236}">
                <a16:creationId xmlns:a16="http://schemas.microsoft.com/office/drawing/2014/main" id="{D5FB126D-FE98-4AD9-85BB-2C4F5C6216E1}"/>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3314D14F-26E8-47BC-B059-46C01B05FEF6}"/>
              </a:ext>
            </a:extLst>
          </p:cNvPr>
          <p:cNvSpPr>
            <a:spLocks noGrp="1"/>
          </p:cNvSpPr>
          <p:nvPr>
            <p:ph type="sldNum" sz="quarter" idx="12"/>
          </p:nvPr>
        </p:nvSpPr>
        <p:spPr/>
        <p:txBody>
          <a:bodyPr/>
          <a:lstStyle/>
          <a:p>
            <a:fld id="{FB784C89-78E4-4473-8526-AEB8C692B9E6}" type="slidenum">
              <a:rPr lang="en-NZ" smtClean="0"/>
              <a:t>‹#›</a:t>
            </a:fld>
            <a:endParaRPr lang="en-NZ"/>
          </a:p>
        </p:txBody>
      </p:sp>
    </p:spTree>
    <p:extLst>
      <p:ext uri="{BB962C8B-B14F-4D97-AF65-F5344CB8AC3E}">
        <p14:creationId xmlns:p14="http://schemas.microsoft.com/office/powerpoint/2010/main" val="15886339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3A18F-8D26-403A-B4BD-79B2CA72B12E}"/>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3A84AF1D-AA99-4DB8-9BEF-8DA639BEC25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4DFDC997-69E9-4D52-90C6-814B20D51F53}"/>
              </a:ext>
            </a:extLst>
          </p:cNvPr>
          <p:cNvSpPr>
            <a:spLocks noGrp="1"/>
          </p:cNvSpPr>
          <p:nvPr>
            <p:ph type="dt" sz="half" idx="10"/>
          </p:nvPr>
        </p:nvSpPr>
        <p:spPr/>
        <p:txBody>
          <a:bodyPr/>
          <a:lstStyle/>
          <a:p>
            <a:fld id="{CB1829EF-4A95-4FE3-B7EC-08DCA0F32A5F}" type="datetimeFigureOut">
              <a:rPr lang="en-NZ" smtClean="0"/>
              <a:t>6/11/2023</a:t>
            </a:fld>
            <a:endParaRPr lang="en-NZ"/>
          </a:p>
        </p:txBody>
      </p:sp>
      <p:sp>
        <p:nvSpPr>
          <p:cNvPr id="5" name="Footer Placeholder 4">
            <a:extLst>
              <a:ext uri="{FF2B5EF4-FFF2-40B4-BE49-F238E27FC236}">
                <a16:creationId xmlns:a16="http://schemas.microsoft.com/office/drawing/2014/main" id="{AF74F416-D85F-41F8-B41E-584FBDE828DF}"/>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24226E8E-C919-4B49-AC96-C3F32A5DA82C}"/>
              </a:ext>
            </a:extLst>
          </p:cNvPr>
          <p:cNvSpPr>
            <a:spLocks noGrp="1"/>
          </p:cNvSpPr>
          <p:nvPr>
            <p:ph type="sldNum" sz="quarter" idx="12"/>
          </p:nvPr>
        </p:nvSpPr>
        <p:spPr/>
        <p:txBody>
          <a:bodyPr/>
          <a:lstStyle/>
          <a:p>
            <a:fld id="{FB784C89-78E4-4473-8526-AEB8C692B9E6}" type="slidenum">
              <a:rPr lang="en-NZ" smtClean="0"/>
              <a:t>‹#›</a:t>
            </a:fld>
            <a:endParaRPr lang="en-NZ"/>
          </a:p>
        </p:txBody>
      </p:sp>
    </p:spTree>
    <p:extLst>
      <p:ext uri="{BB962C8B-B14F-4D97-AF65-F5344CB8AC3E}">
        <p14:creationId xmlns:p14="http://schemas.microsoft.com/office/powerpoint/2010/main" val="11001435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679E3-E134-4F55-9F0B-7B4EA5FE02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a:extLst>
              <a:ext uri="{FF2B5EF4-FFF2-40B4-BE49-F238E27FC236}">
                <a16:creationId xmlns:a16="http://schemas.microsoft.com/office/drawing/2014/main" id="{36EF024F-3C11-496D-B278-ACD4ACF2A1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59A99DA-0A92-415E-89F2-7404F8577A76}"/>
              </a:ext>
            </a:extLst>
          </p:cNvPr>
          <p:cNvSpPr>
            <a:spLocks noGrp="1"/>
          </p:cNvSpPr>
          <p:nvPr>
            <p:ph type="dt" sz="half" idx="10"/>
          </p:nvPr>
        </p:nvSpPr>
        <p:spPr/>
        <p:txBody>
          <a:bodyPr/>
          <a:lstStyle/>
          <a:p>
            <a:fld id="{CB1829EF-4A95-4FE3-B7EC-08DCA0F32A5F}" type="datetimeFigureOut">
              <a:rPr lang="en-NZ" smtClean="0"/>
              <a:t>6/11/2023</a:t>
            </a:fld>
            <a:endParaRPr lang="en-NZ"/>
          </a:p>
        </p:txBody>
      </p:sp>
      <p:sp>
        <p:nvSpPr>
          <p:cNvPr id="5" name="Footer Placeholder 4">
            <a:extLst>
              <a:ext uri="{FF2B5EF4-FFF2-40B4-BE49-F238E27FC236}">
                <a16:creationId xmlns:a16="http://schemas.microsoft.com/office/drawing/2014/main" id="{1704AE82-9581-450E-8E85-8F797A5CD972}"/>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8928B00F-496D-494B-892F-FC5BB430DDD0}"/>
              </a:ext>
            </a:extLst>
          </p:cNvPr>
          <p:cNvSpPr>
            <a:spLocks noGrp="1"/>
          </p:cNvSpPr>
          <p:nvPr>
            <p:ph type="sldNum" sz="quarter" idx="12"/>
          </p:nvPr>
        </p:nvSpPr>
        <p:spPr/>
        <p:txBody>
          <a:bodyPr/>
          <a:lstStyle/>
          <a:p>
            <a:fld id="{FB784C89-78E4-4473-8526-AEB8C692B9E6}" type="slidenum">
              <a:rPr lang="en-NZ" smtClean="0"/>
              <a:t>‹#›</a:t>
            </a:fld>
            <a:endParaRPr lang="en-NZ"/>
          </a:p>
        </p:txBody>
      </p:sp>
    </p:spTree>
    <p:extLst>
      <p:ext uri="{BB962C8B-B14F-4D97-AF65-F5344CB8AC3E}">
        <p14:creationId xmlns:p14="http://schemas.microsoft.com/office/powerpoint/2010/main" val="2587170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50A0F-570A-4BD0-8586-4F6C42ED02FA}"/>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14EC723D-B9F9-4A8C-8F51-0DD738DB6B7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16B9DB55-389E-4615-B119-8459E6D4A9D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a:extLst>
              <a:ext uri="{FF2B5EF4-FFF2-40B4-BE49-F238E27FC236}">
                <a16:creationId xmlns:a16="http://schemas.microsoft.com/office/drawing/2014/main" id="{7F964CEE-AD6A-480C-A7F3-AD853D32E242}"/>
              </a:ext>
            </a:extLst>
          </p:cNvPr>
          <p:cNvSpPr>
            <a:spLocks noGrp="1"/>
          </p:cNvSpPr>
          <p:nvPr>
            <p:ph type="dt" sz="half" idx="10"/>
          </p:nvPr>
        </p:nvSpPr>
        <p:spPr/>
        <p:txBody>
          <a:bodyPr/>
          <a:lstStyle/>
          <a:p>
            <a:fld id="{CB1829EF-4A95-4FE3-B7EC-08DCA0F32A5F}" type="datetimeFigureOut">
              <a:rPr lang="en-NZ" smtClean="0"/>
              <a:t>6/11/2023</a:t>
            </a:fld>
            <a:endParaRPr lang="en-NZ"/>
          </a:p>
        </p:txBody>
      </p:sp>
      <p:sp>
        <p:nvSpPr>
          <p:cNvPr id="6" name="Footer Placeholder 5">
            <a:extLst>
              <a:ext uri="{FF2B5EF4-FFF2-40B4-BE49-F238E27FC236}">
                <a16:creationId xmlns:a16="http://schemas.microsoft.com/office/drawing/2014/main" id="{9572E837-0EAF-4A3E-BF9A-B951D3E6DBD2}"/>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C443836F-0195-480A-8536-CAB2C98EC584}"/>
              </a:ext>
            </a:extLst>
          </p:cNvPr>
          <p:cNvSpPr>
            <a:spLocks noGrp="1"/>
          </p:cNvSpPr>
          <p:nvPr>
            <p:ph type="sldNum" sz="quarter" idx="12"/>
          </p:nvPr>
        </p:nvSpPr>
        <p:spPr/>
        <p:txBody>
          <a:bodyPr/>
          <a:lstStyle/>
          <a:p>
            <a:fld id="{FB784C89-78E4-4473-8526-AEB8C692B9E6}" type="slidenum">
              <a:rPr lang="en-NZ" smtClean="0"/>
              <a:t>‹#›</a:t>
            </a:fld>
            <a:endParaRPr lang="en-NZ"/>
          </a:p>
        </p:txBody>
      </p:sp>
    </p:spTree>
    <p:extLst>
      <p:ext uri="{BB962C8B-B14F-4D97-AF65-F5344CB8AC3E}">
        <p14:creationId xmlns:p14="http://schemas.microsoft.com/office/powerpoint/2010/main" val="18334218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991BD-ABC6-4F15-AB00-633EE1669F92}"/>
              </a:ext>
            </a:extLst>
          </p:cNvPr>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a:extLst>
              <a:ext uri="{FF2B5EF4-FFF2-40B4-BE49-F238E27FC236}">
                <a16:creationId xmlns:a16="http://schemas.microsoft.com/office/drawing/2014/main" id="{8C7E99EA-3FF6-477F-B0AB-2420C864C4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69DE3AB-6A07-4F63-9E5C-51092F41C93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a:extLst>
              <a:ext uri="{FF2B5EF4-FFF2-40B4-BE49-F238E27FC236}">
                <a16:creationId xmlns:a16="http://schemas.microsoft.com/office/drawing/2014/main" id="{69F1AB20-DBBC-4FF5-A2F0-FE62A8BC1F7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F7D6D7-3BD5-4FCD-A319-C0C12C3E02F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a:extLst>
              <a:ext uri="{FF2B5EF4-FFF2-40B4-BE49-F238E27FC236}">
                <a16:creationId xmlns:a16="http://schemas.microsoft.com/office/drawing/2014/main" id="{079F1CBA-967B-4198-95AB-7A6B62BE07DA}"/>
              </a:ext>
            </a:extLst>
          </p:cNvPr>
          <p:cNvSpPr>
            <a:spLocks noGrp="1"/>
          </p:cNvSpPr>
          <p:nvPr>
            <p:ph type="dt" sz="half" idx="10"/>
          </p:nvPr>
        </p:nvSpPr>
        <p:spPr/>
        <p:txBody>
          <a:bodyPr/>
          <a:lstStyle/>
          <a:p>
            <a:fld id="{CB1829EF-4A95-4FE3-B7EC-08DCA0F32A5F}" type="datetimeFigureOut">
              <a:rPr lang="en-NZ" smtClean="0"/>
              <a:t>6/11/2023</a:t>
            </a:fld>
            <a:endParaRPr lang="en-NZ"/>
          </a:p>
        </p:txBody>
      </p:sp>
      <p:sp>
        <p:nvSpPr>
          <p:cNvPr id="8" name="Footer Placeholder 7">
            <a:extLst>
              <a:ext uri="{FF2B5EF4-FFF2-40B4-BE49-F238E27FC236}">
                <a16:creationId xmlns:a16="http://schemas.microsoft.com/office/drawing/2014/main" id="{E5A0679E-5CEC-4DDC-B155-86F6FD7C9615}"/>
              </a:ext>
            </a:extLst>
          </p:cNvPr>
          <p:cNvSpPr>
            <a:spLocks noGrp="1"/>
          </p:cNvSpPr>
          <p:nvPr>
            <p:ph type="ftr" sz="quarter" idx="11"/>
          </p:nvPr>
        </p:nvSpPr>
        <p:spPr/>
        <p:txBody>
          <a:bodyPr/>
          <a:lstStyle/>
          <a:p>
            <a:endParaRPr lang="en-NZ"/>
          </a:p>
        </p:txBody>
      </p:sp>
      <p:sp>
        <p:nvSpPr>
          <p:cNvPr id="9" name="Slide Number Placeholder 8">
            <a:extLst>
              <a:ext uri="{FF2B5EF4-FFF2-40B4-BE49-F238E27FC236}">
                <a16:creationId xmlns:a16="http://schemas.microsoft.com/office/drawing/2014/main" id="{93915071-DDC1-44C2-89BE-A99F2469F774}"/>
              </a:ext>
            </a:extLst>
          </p:cNvPr>
          <p:cNvSpPr>
            <a:spLocks noGrp="1"/>
          </p:cNvSpPr>
          <p:nvPr>
            <p:ph type="sldNum" sz="quarter" idx="12"/>
          </p:nvPr>
        </p:nvSpPr>
        <p:spPr/>
        <p:txBody>
          <a:bodyPr/>
          <a:lstStyle/>
          <a:p>
            <a:fld id="{FB784C89-78E4-4473-8526-AEB8C692B9E6}" type="slidenum">
              <a:rPr lang="en-NZ" smtClean="0"/>
              <a:t>‹#›</a:t>
            </a:fld>
            <a:endParaRPr lang="en-NZ"/>
          </a:p>
        </p:txBody>
      </p:sp>
    </p:spTree>
    <p:extLst>
      <p:ext uri="{BB962C8B-B14F-4D97-AF65-F5344CB8AC3E}">
        <p14:creationId xmlns:p14="http://schemas.microsoft.com/office/powerpoint/2010/main" val="2626616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6CD66-27FC-4146-9577-0E4A47205DA6}"/>
              </a:ext>
            </a:extLst>
          </p:cNvPr>
          <p:cNvSpPr>
            <a:spLocks noGrp="1"/>
          </p:cNvSpPr>
          <p:nvPr>
            <p:ph type="title"/>
          </p:nvPr>
        </p:nvSpPr>
        <p:spPr/>
        <p:txBody>
          <a:bodyPr/>
          <a:lstStyle/>
          <a:p>
            <a:r>
              <a:rPr lang="en-US"/>
              <a:t>Click to edit Master title style</a:t>
            </a:r>
            <a:endParaRPr lang="en-NZ"/>
          </a:p>
        </p:txBody>
      </p:sp>
      <p:sp>
        <p:nvSpPr>
          <p:cNvPr id="3" name="Date Placeholder 2">
            <a:extLst>
              <a:ext uri="{FF2B5EF4-FFF2-40B4-BE49-F238E27FC236}">
                <a16:creationId xmlns:a16="http://schemas.microsoft.com/office/drawing/2014/main" id="{4B5F331D-86DA-4AFF-803B-BB3CD4E05B7C}"/>
              </a:ext>
            </a:extLst>
          </p:cNvPr>
          <p:cNvSpPr>
            <a:spLocks noGrp="1"/>
          </p:cNvSpPr>
          <p:nvPr>
            <p:ph type="dt" sz="half" idx="10"/>
          </p:nvPr>
        </p:nvSpPr>
        <p:spPr/>
        <p:txBody>
          <a:bodyPr/>
          <a:lstStyle/>
          <a:p>
            <a:fld id="{CB1829EF-4A95-4FE3-B7EC-08DCA0F32A5F}" type="datetimeFigureOut">
              <a:rPr lang="en-NZ" smtClean="0"/>
              <a:t>6/11/2023</a:t>
            </a:fld>
            <a:endParaRPr lang="en-NZ"/>
          </a:p>
        </p:txBody>
      </p:sp>
      <p:sp>
        <p:nvSpPr>
          <p:cNvPr id="4" name="Footer Placeholder 3">
            <a:extLst>
              <a:ext uri="{FF2B5EF4-FFF2-40B4-BE49-F238E27FC236}">
                <a16:creationId xmlns:a16="http://schemas.microsoft.com/office/drawing/2014/main" id="{3BDB15E9-76DB-4BBD-8407-BE427DC7639F}"/>
              </a:ext>
            </a:extLst>
          </p:cNvPr>
          <p:cNvSpPr>
            <a:spLocks noGrp="1"/>
          </p:cNvSpPr>
          <p:nvPr>
            <p:ph type="ftr" sz="quarter" idx="11"/>
          </p:nvPr>
        </p:nvSpPr>
        <p:spPr/>
        <p:txBody>
          <a:bodyPr/>
          <a:lstStyle/>
          <a:p>
            <a:endParaRPr lang="en-NZ"/>
          </a:p>
        </p:txBody>
      </p:sp>
      <p:sp>
        <p:nvSpPr>
          <p:cNvPr id="5" name="Slide Number Placeholder 4">
            <a:extLst>
              <a:ext uri="{FF2B5EF4-FFF2-40B4-BE49-F238E27FC236}">
                <a16:creationId xmlns:a16="http://schemas.microsoft.com/office/drawing/2014/main" id="{4B54DE77-C28F-4BFF-A4C6-37B66B2DC356}"/>
              </a:ext>
            </a:extLst>
          </p:cNvPr>
          <p:cNvSpPr>
            <a:spLocks noGrp="1"/>
          </p:cNvSpPr>
          <p:nvPr>
            <p:ph type="sldNum" sz="quarter" idx="12"/>
          </p:nvPr>
        </p:nvSpPr>
        <p:spPr/>
        <p:txBody>
          <a:bodyPr/>
          <a:lstStyle/>
          <a:p>
            <a:fld id="{FB784C89-78E4-4473-8526-AEB8C692B9E6}" type="slidenum">
              <a:rPr lang="en-NZ" smtClean="0"/>
              <a:t>‹#›</a:t>
            </a:fld>
            <a:endParaRPr lang="en-NZ"/>
          </a:p>
        </p:txBody>
      </p:sp>
    </p:spTree>
    <p:extLst>
      <p:ext uri="{BB962C8B-B14F-4D97-AF65-F5344CB8AC3E}">
        <p14:creationId xmlns:p14="http://schemas.microsoft.com/office/powerpoint/2010/main" val="14293731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9AF73A3-80BB-44E7-8831-4C3380CA3102}"/>
              </a:ext>
            </a:extLst>
          </p:cNvPr>
          <p:cNvSpPr>
            <a:spLocks noGrp="1"/>
          </p:cNvSpPr>
          <p:nvPr>
            <p:ph type="dt" sz="half" idx="10"/>
          </p:nvPr>
        </p:nvSpPr>
        <p:spPr/>
        <p:txBody>
          <a:bodyPr/>
          <a:lstStyle/>
          <a:p>
            <a:fld id="{CB1829EF-4A95-4FE3-B7EC-08DCA0F32A5F}" type="datetimeFigureOut">
              <a:rPr lang="en-NZ" smtClean="0"/>
              <a:t>6/11/2023</a:t>
            </a:fld>
            <a:endParaRPr lang="en-NZ"/>
          </a:p>
        </p:txBody>
      </p:sp>
      <p:sp>
        <p:nvSpPr>
          <p:cNvPr id="3" name="Footer Placeholder 2">
            <a:extLst>
              <a:ext uri="{FF2B5EF4-FFF2-40B4-BE49-F238E27FC236}">
                <a16:creationId xmlns:a16="http://schemas.microsoft.com/office/drawing/2014/main" id="{2F293779-D41B-4C53-8E35-BA663163B32F}"/>
              </a:ext>
            </a:extLst>
          </p:cNvPr>
          <p:cNvSpPr>
            <a:spLocks noGrp="1"/>
          </p:cNvSpPr>
          <p:nvPr>
            <p:ph type="ftr" sz="quarter" idx="11"/>
          </p:nvPr>
        </p:nvSpPr>
        <p:spPr/>
        <p:txBody>
          <a:bodyPr/>
          <a:lstStyle/>
          <a:p>
            <a:endParaRPr lang="en-NZ"/>
          </a:p>
        </p:txBody>
      </p:sp>
      <p:sp>
        <p:nvSpPr>
          <p:cNvPr id="4" name="Slide Number Placeholder 3">
            <a:extLst>
              <a:ext uri="{FF2B5EF4-FFF2-40B4-BE49-F238E27FC236}">
                <a16:creationId xmlns:a16="http://schemas.microsoft.com/office/drawing/2014/main" id="{2CC5DA20-0208-4A5A-BF2E-E7CC3936DA56}"/>
              </a:ext>
            </a:extLst>
          </p:cNvPr>
          <p:cNvSpPr>
            <a:spLocks noGrp="1"/>
          </p:cNvSpPr>
          <p:nvPr>
            <p:ph type="sldNum" sz="quarter" idx="12"/>
          </p:nvPr>
        </p:nvSpPr>
        <p:spPr/>
        <p:txBody>
          <a:bodyPr/>
          <a:lstStyle/>
          <a:p>
            <a:fld id="{FB784C89-78E4-4473-8526-AEB8C692B9E6}" type="slidenum">
              <a:rPr lang="en-NZ" smtClean="0"/>
              <a:t>‹#›</a:t>
            </a:fld>
            <a:endParaRPr lang="en-NZ"/>
          </a:p>
        </p:txBody>
      </p:sp>
    </p:spTree>
    <p:extLst>
      <p:ext uri="{BB962C8B-B14F-4D97-AF65-F5344CB8AC3E}">
        <p14:creationId xmlns:p14="http://schemas.microsoft.com/office/powerpoint/2010/main" val="3819892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3F8D8-3D9D-46D9-9169-238C89CFEF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a:extLst>
              <a:ext uri="{FF2B5EF4-FFF2-40B4-BE49-F238E27FC236}">
                <a16:creationId xmlns:a16="http://schemas.microsoft.com/office/drawing/2014/main" id="{CB2B32EF-5400-4945-BD46-6CE575B2395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a:extLst>
              <a:ext uri="{FF2B5EF4-FFF2-40B4-BE49-F238E27FC236}">
                <a16:creationId xmlns:a16="http://schemas.microsoft.com/office/drawing/2014/main" id="{937CBDD2-ABAF-41A7-ADA6-E12DAD5D75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2AAE92-558A-40E7-A16E-983F6B0466E0}"/>
              </a:ext>
            </a:extLst>
          </p:cNvPr>
          <p:cNvSpPr>
            <a:spLocks noGrp="1"/>
          </p:cNvSpPr>
          <p:nvPr>
            <p:ph type="dt" sz="half" idx="10"/>
          </p:nvPr>
        </p:nvSpPr>
        <p:spPr/>
        <p:txBody>
          <a:bodyPr/>
          <a:lstStyle/>
          <a:p>
            <a:fld id="{CB1829EF-4A95-4FE3-B7EC-08DCA0F32A5F}" type="datetimeFigureOut">
              <a:rPr lang="en-NZ" smtClean="0"/>
              <a:t>6/11/2023</a:t>
            </a:fld>
            <a:endParaRPr lang="en-NZ"/>
          </a:p>
        </p:txBody>
      </p:sp>
      <p:sp>
        <p:nvSpPr>
          <p:cNvPr id="6" name="Footer Placeholder 5">
            <a:extLst>
              <a:ext uri="{FF2B5EF4-FFF2-40B4-BE49-F238E27FC236}">
                <a16:creationId xmlns:a16="http://schemas.microsoft.com/office/drawing/2014/main" id="{5CDDE5A2-1719-4F07-BC06-943BFDB94AEB}"/>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521B14AC-848F-4C09-8ECB-9708D367DE51}"/>
              </a:ext>
            </a:extLst>
          </p:cNvPr>
          <p:cNvSpPr>
            <a:spLocks noGrp="1"/>
          </p:cNvSpPr>
          <p:nvPr>
            <p:ph type="sldNum" sz="quarter" idx="12"/>
          </p:nvPr>
        </p:nvSpPr>
        <p:spPr/>
        <p:txBody>
          <a:bodyPr/>
          <a:lstStyle/>
          <a:p>
            <a:fld id="{FB784C89-78E4-4473-8526-AEB8C692B9E6}" type="slidenum">
              <a:rPr lang="en-NZ" smtClean="0"/>
              <a:t>‹#›</a:t>
            </a:fld>
            <a:endParaRPr lang="en-NZ"/>
          </a:p>
        </p:txBody>
      </p:sp>
    </p:spTree>
    <p:extLst>
      <p:ext uri="{BB962C8B-B14F-4D97-AF65-F5344CB8AC3E}">
        <p14:creationId xmlns:p14="http://schemas.microsoft.com/office/powerpoint/2010/main" val="1976705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A8E83-927F-4461-991B-0DCF628BA8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a:extLst>
              <a:ext uri="{FF2B5EF4-FFF2-40B4-BE49-F238E27FC236}">
                <a16:creationId xmlns:a16="http://schemas.microsoft.com/office/drawing/2014/main" id="{217DFB80-AAF6-426E-BA68-9F2E39FBAA0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a:extLst>
              <a:ext uri="{FF2B5EF4-FFF2-40B4-BE49-F238E27FC236}">
                <a16:creationId xmlns:a16="http://schemas.microsoft.com/office/drawing/2014/main" id="{2E397FE1-9895-4983-8FD0-D55EF100DA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0F21A6-00D7-42AC-8C79-5F695D15E32E}"/>
              </a:ext>
            </a:extLst>
          </p:cNvPr>
          <p:cNvSpPr>
            <a:spLocks noGrp="1"/>
          </p:cNvSpPr>
          <p:nvPr>
            <p:ph type="dt" sz="half" idx="10"/>
          </p:nvPr>
        </p:nvSpPr>
        <p:spPr/>
        <p:txBody>
          <a:bodyPr/>
          <a:lstStyle/>
          <a:p>
            <a:fld id="{CB1829EF-4A95-4FE3-B7EC-08DCA0F32A5F}" type="datetimeFigureOut">
              <a:rPr lang="en-NZ" smtClean="0"/>
              <a:t>6/11/2023</a:t>
            </a:fld>
            <a:endParaRPr lang="en-NZ"/>
          </a:p>
        </p:txBody>
      </p:sp>
      <p:sp>
        <p:nvSpPr>
          <p:cNvPr id="6" name="Footer Placeholder 5">
            <a:extLst>
              <a:ext uri="{FF2B5EF4-FFF2-40B4-BE49-F238E27FC236}">
                <a16:creationId xmlns:a16="http://schemas.microsoft.com/office/drawing/2014/main" id="{70EA2530-BEB6-4DBA-982B-80455B4753D7}"/>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22E1E209-7A1B-474E-9715-27F8999B9305}"/>
              </a:ext>
            </a:extLst>
          </p:cNvPr>
          <p:cNvSpPr>
            <a:spLocks noGrp="1"/>
          </p:cNvSpPr>
          <p:nvPr>
            <p:ph type="sldNum" sz="quarter" idx="12"/>
          </p:nvPr>
        </p:nvSpPr>
        <p:spPr/>
        <p:txBody>
          <a:bodyPr/>
          <a:lstStyle/>
          <a:p>
            <a:fld id="{FB784C89-78E4-4473-8526-AEB8C692B9E6}" type="slidenum">
              <a:rPr lang="en-NZ" smtClean="0"/>
              <a:t>‹#›</a:t>
            </a:fld>
            <a:endParaRPr lang="en-NZ"/>
          </a:p>
        </p:txBody>
      </p:sp>
    </p:spTree>
    <p:extLst>
      <p:ext uri="{BB962C8B-B14F-4D97-AF65-F5344CB8AC3E}">
        <p14:creationId xmlns:p14="http://schemas.microsoft.com/office/powerpoint/2010/main" val="41919331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53B24A-9513-4335-B14F-5ED998B53B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A496FCE4-B7F7-4C97-8D42-0C17E872CC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17EB9FA1-02EF-4C2D-AD6B-DD1942AD85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1829EF-4A95-4FE3-B7EC-08DCA0F32A5F}" type="datetimeFigureOut">
              <a:rPr lang="en-NZ" smtClean="0"/>
              <a:t>6/11/2023</a:t>
            </a:fld>
            <a:endParaRPr lang="en-NZ"/>
          </a:p>
        </p:txBody>
      </p:sp>
      <p:sp>
        <p:nvSpPr>
          <p:cNvPr id="5" name="Footer Placeholder 4">
            <a:extLst>
              <a:ext uri="{FF2B5EF4-FFF2-40B4-BE49-F238E27FC236}">
                <a16:creationId xmlns:a16="http://schemas.microsoft.com/office/drawing/2014/main" id="{F8536477-31CB-4AAC-B0B8-6FE38A5A16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a:extLst>
              <a:ext uri="{FF2B5EF4-FFF2-40B4-BE49-F238E27FC236}">
                <a16:creationId xmlns:a16="http://schemas.microsoft.com/office/drawing/2014/main" id="{094D6A76-40E9-4E81-BA9F-8D23B4336B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784C89-78E4-4473-8526-AEB8C692B9E6}" type="slidenum">
              <a:rPr lang="en-NZ" smtClean="0"/>
              <a:t>‹#›</a:t>
            </a:fld>
            <a:endParaRPr lang="en-NZ"/>
          </a:p>
        </p:txBody>
      </p:sp>
    </p:spTree>
    <p:extLst>
      <p:ext uri="{BB962C8B-B14F-4D97-AF65-F5344CB8AC3E}">
        <p14:creationId xmlns:p14="http://schemas.microsoft.com/office/powerpoint/2010/main" val="12073836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jp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hyperlink" Target="https://www.playcentre.org.nz/centre-resources/introduction-to-playcentre/?fbclid=IwAR3hOKU3YzMgaYAiA-XGjhJFzI415LMixfBiU50xM6gmvZHi2QiLeH48NVM" TargetMode="External"/><Relationship Id="rId5" Type="http://schemas.openxmlformats.org/officeDocument/2006/relationships/hyperlink" Target="https://www.playcentre.org.nz/wp-content/uploads/2019/09/Playcentre-Visitor-Sheet-generic.pdf" TargetMode="External"/><Relationship Id="rId4" Type="http://schemas.openxmlformats.org/officeDocument/2006/relationships/hyperlink" Target="https://www.playcentre.org.nz/wp-content/uploads/2019/09/Playcentre-Visitor-Sheet-A4-insert-photo.pdf"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5308EA9-ABD4-4BBB-AA96-D2EB80A084A0}"/>
              </a:ext>
            </a:extLst>
          </p:cNvPr>
          <p:cNvSpPr/>
          <p:nvPr/>
        </p:nvSpPr>
        <p:spPr>
          <a:xfrm>
            <a:off x="-220707" y="0"/>
            <a:ext cx="12412707" cy="6908902"/>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 name="Title 1">
            <a:extLst>
              <a:ext uri="{FF2B5EF4-FFF2-40B4-BE49-F238E27FC236}">
                <a16:creationId xmlns:a16="http://schemas.microsoft.com/office/drawing/2014/main" id="{AFE5E61B-BD4B-4D0E-B16E-049A61F855E2}"/>
              </a:ext>
            </a:extLst>
          </p:cNvPr>
          <p:cNvSpPr>
            <a:spLocks noGrp="1"/>
          </p:cNvSpPr>
          <p:nvPr>
            <p:ph type="ctrTitle"/>
          </p:nvPr>
        </p:nvSpPr>
        <p:spPr>
          <a:xfrm>
            <a:off x="551220" y="1300639"/>
            <a:ext cx="10754263" cy="1101718"/>
          </a:xfrm>
        </p:spPr>
        <p:txBody>
          <a:bodyPr>
            <a:noAutofit/>
          </a:bodyPr>
          <a:lstStyle/>
          <a:p>
            <a:r>
              <a:rPr lang="en-NZ" sz="7200" b="1" dirty="0">
                <a:latin typeface="+mn-lt"/>
              </a:rPr>
              <a:t>Welcoming / New Families</a:t>
            </a:r>
            <a:endParaRPr lang="en-US"/>
          </a:p>
        </p:txBody>
      </p:sp>
      <p:sp>
        <p:nvSpPr>
          <p:cNvPr id="3" name="Subtitle 2">
            <a:extLst>
              <a:ext uri="{FF2B5EF4-FFF2-40B4-BE49-F238E27FC236}">
                <a16:creationId xmlns:a16="http://schemas.microsoft.com/office/drawing/2014/main" id="{2CA7F93B-98F1-48D6-9C43-27686E6E8504}"/>
              </a:ext>
            </a:extLst>
          </p:cNvPr>
          <p:cNvSpPr>
            <a:spLocks noGrp="1"/>
          </p:cNvSpPr>
          <p:nvPr>
            <p:ph type="subTitle" idx="1"/>
          </p:nvPr>
        </p:nvSpPr>
        <p:spPr>
          <a:xfrm>
            <a:off x="1493408" y="2711405"/>
            <a:ext cx="8813321" cy="1655762"/>
          </a:xfrm>
        </p:spPr>
        <p:txBody>
          <a:bodyPr vert="horz" lIns="91440" tIns="45720" rIns="91440" bIns="45720" rtlCol="0" anchor="t">
            <a:normAutofit/>
          </a:bodyPr>
          <a:lstStyle/>
          <a:p>
            <a:r>
              <a:rPr lang="en-NZ" sz="4400" dirty="0">
                <a:latin typeface="+mj-lt"/>
              </a:rPr>
              <a:t>Office Holder Role Training</a:t>
            </a:r>
            <a:endParaRPr lang="en-US"/>
          </a:p>
        </p:txBody>
      </p:sp>
      <p:pic>
        <p:nvPicPr>
          <p:cNvPr id="6" name="Picture 5" descr="A close up of a logo&#10;&#10;Description automatically generated">
            <a:extLst>
              <a:ext uri="{FF2B5EF4-FFF2-40B4-BE49-F238E27FC236}">
                <a16:creationId xmlns:a16="http://schemas.microsoft.com/office/drawing/2014/main" id="{7FAA90C2-E8C5-4426-9E51-FFD516A57C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44908" y="5426383"/>
            <a:ext cx="2687530" cy="669728"/>
          </a:xfrm>
          <a:prstGeom prst="rect">
            <a:avLst/>
          </a:prstGeom>
        </p:spPr>
      </p:pic>
      <p:pic>
        <p:nvPicPr>
          <p:cNvPr id="8" name="Picture 7" descr="A close up of a logo&#10;&#10;Description automatically generated">
            <a:extLst>
              <a:ext uri="{FF2B5EF4-FFF2-40B4-BE49-F238E27FC236}">
                <a16:creationId xmlns:a16="http://schemas.microsoft.com/office/drawing/2014/main" id="{549A756C-D755-4F33-B0C6-F00D32A205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2708" y="5323602"/>
            <a:ext cx="2507081" cy="722273"/>
          </a:xfrm>
          <a:prstGeom prst="rect">
            <a:avLst/>
          </a:prstGeom>
        </p:spPr>
      </p:pic>
    </p:spTree>
    <p:extLst>
      <p:ext uri="{BB962C8B-B14F-4D97-AF65-F5344CB8AC3E}">
        <p14:creationId xmlns:p14="http://schemas.microsoft.com/office/powerpoint/2010/main" val="40881290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DBCA9F7-3C71-EEC5-A7C2-FB12DF17962C}"/>
              </a:ext>
            </a:extLst>
          </p:cNvPr>
          <p:cNvSpPr txBox="1"/>
          <p:nvPr/>
        </p:nvSpPr>
        <p:spPr>
          <a:xfrm>
            <a:off x="3047281" y="10564"/>
            <a:ext cx="6094562" cy="6836872"/>
          </a:xfrm>
          <a:prstGeom prst="rect">
            <a:avLst/>
          </a:prstGeom>
          <a:noFill/>
        </p:spPr>
        <p:txBody>
          <a:bodyPr wrap="square">
            <a:spAutoFit/>
          </a:bodyPr>
          <a:lstStyle/>
          <a:p>
            <a:pPr algn="ctr">
              <a:lnSpc>
                <a:spcPct val="107000"/>
              </a:lnSpc>
              <a:spcAft>
                <a:spcPts val="800"/>
              </a:spcAft>
            </a:pPr>
            <a:r>
              <a:rPr lang="en-NZ" sz="2800" b="1" dirty="0">
                <a:solidFill>
                  <a:srgbClr val="542988"/>
                </a:solidFill>
                <a:effectLst/>
                <a:latin typeface="Calibri" panose="020F0502020204030204" pitchFamily="34" charset="0"/>
                <a:ea typeface="Calibri" panose="020F0502020204030204" pitchFamily="34" charset="0"/>
                <a:cs typeface="Times New Roman" panose="02020603050405020304" pitchFamily="18" charset="0"/>
              </a:rPr>
              <a:t>Karakia </a:t>
            </a:r>
            <a:r>
              <a:rPr lang="en-NZ" sz="2800" b="1" dirty="0" err="1">
                <a:solidFill>
                  <a:srgbClr val="542988"/>
                </a:solidFill>
                <a:effectLst/>
                <a:latin typeface="Calibri" panose="020F0502020204030204" pitchFamily="34" charset="0"/>
                <a:ea typeface="Calibri" panose="020F0502020204030204" pitchFamily="34" charset="0"/>
                <a:cs typeface="Times New Roman" panose="02020603050405020304" pitchFamily="18" charset="0"/>
              </a:rPr>
              <a:t>tīmatanga</a:t>
            </a:r>
            <a:endParaRPr lang="en-NZ" sz="1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NZ" sz="1000" dirty="0">
                <a:effectLst/>
                <a:latin typeface="Calibri" panose="020F0502020204030204" pitchFamily="34" charset="0"/>
                <a:ea typeface="Calibri" panose="020F0502020204030204" pitchFamily="34" charset="0"/>
                <a:cs typeface="Times New Roman" panose="02020603050405020304" pitchFamily="18" charset="0"/>
              </a:rPr>
              <a:t> </a:t>
            </a:r>
          </a:p>
          <a:p>
            <a:pPr algn="ctr">
              <a:lnSpc>
                <a:spcPct val="107000"/>
              </a:lnSpc>
              <a:spcAft>
                <a:spcPts val="800"/>
              </a:spcAft>
            </a:pPr>
            <a:r>
              <a:rPr lang="en-NZ" sz="1800" dirty="0" err="1">
                <a:effectLst/>
                <a:latin typeface="Calibri" panose="020F0502020204030204" pitchFamily="34" charset="0"/>
                <a:ea typeface="Calibri" panose="020F0502020204030204" pitchFamily="34" charset="0"/>
                <a:cs typeface="Times New Roman" panose="02020603050405020304" pitchFamily="18" charset="0"/>
              </a:rPr>
              <a:t>Tūtawa</a:t>
            </a:r>
            <a:r>
              <a:rPr lang="en-NZ" sz="1800" dirty="0">
                <a:effectLst/>
                <a:latin typeface="Calibri" panose="020F0502020204030204" pitchFamily="34" charset="0"/>
                <a:ea typeface="Calibri" panose="020F0502020204030204" pitchFamily="34" charset="0"/>
                <a:cs typeface="Times New Roman" panose="02020603050405020304" pitchFamily="18" charset="0"/>
              </a:rPr>
              <a:t>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mai</a:t>
            </a:r>
            <a:r>
              <a:rPr lang="en-NZ" sz="1800" dirty="0">
                <a:effectLst/>
                <a:latin typeface="Calibri" panose="020F0502020204030204" pitchFamily="34" charset="0"/>
                <a:ea typeface="Calibri" panose="020F0502020204030204" pitchFamily="34" charset="0"/>
                <a:cs typeface="Times New Roman" panose="02020603050405020304" pitchFamily="18" charset="0"/>
              </a:rPr>
              <a:t>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i</a:t>
            </a:r>
            <a:r>
              <a:rPr lang="en-NZ" sz="1800" dirty="0">
                <a:effectLst/>
                <a:latin typeface="Calibri" panose="020F0502020204030204" pitchFamily="34" charset="0"/>
                <a:ea typeface="Calibri" panose="020F0502020204030204" pitchFamily="34" charset="0"/>
                <a:cs typeface="Times New Roman" panose="02020603050405020304" pitchFamily="18" charset="0"/>
              </a:rPr>
              <a:t>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runga</a:t>
            </a:r>
            <a:endParaRPr lang="en-NZ" sz="1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NZ" sz="1800" dirty="0" err="1">
                <a:effectLst/>
                <a:latin typeface="Calibri" panose="020F0502020204030204" pitchFamily="34" charset="0"/>
                <a:ea typeface="Calibri" panose="020F0502020204030204" pitchFamily="34" charset="0"/>
                <a:cs typeface="Times New Roman" panose="02020603050405020304" pitchFamily="18" charset="0"/>
              </a:rPr>
              <a:t>Tūtawa</a:t>
            </a:r>
            <a:r>
              <a:rPr lang="en-NZ" sz="1800" dirty="0">
                <a:effectLst/>
                <a:latin typeface="Calibri" panose="020F0502020204030204" pitchFamily="34" charset="0"/>
                <a:ea typeface="Calibri" panose="020F0502020204030204" pitchFamily="34" charset="0"/>
                <a:cs typeface="Times New Roman" panose="02020603050405020304" pitchFamily="18" charset="0"/>
              </a:rPr>
              <a:t>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mai</a:t>
            </a:r>
            <a:r>
              <a:rPr lang="en-NZ" sz="1800" dirty="0">
                <a:effectLst/>
                <a:latin typeface="Calibri" panose="020F0502020204030204" pitchFamily="34" charset="0"/>
                <a:ea typeface="Calibri" panose="020F0502020204030204" pitchFamily="34" charset="0"/>
                <a:cs typeface="Times New Roman" panose="02020603050405020304" pitchFamily="18" charset="0"/>
              </a:rPr>
              <a:t>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i</a:t>
            </a:r>
            <a:r>
              <a:rPr lang="en-NZ" sz="1800" dirty="0">
                <a:effectLst/>
                <a:latin typeface="Calibri" panose="020F0502020204030204" pitchFamily="34" charset="0"/>
                <a:ea typeface="Calibri" panose="020F0502020204030204" pitchFamily="34" charset="0"/>
                <a:cs typeface="Times New Roman" panose="02020603050405020304" pitchFamily="18" charset="0"/>
              </a:rPr>
              <a:t>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raro</a:t>
            </a:r>
            <a:endParaRPr lang="en-NZ" sz="1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NZ" sz="1800" dirty="0" err="1">
                <a:effectLst/>
                <a:latin typeface="Calibri" panose="020F0502020204030204" pitchFamily="34" charset="0"/>
                <a:ea typeface="Calibri" panose="020F0502020204030204" pitchFamily="34" charset="0"/>
                <a:cs typeface="Times New Roman" panose="02020603050405020304" pitchFamily="18" charset="0"/>
              </a:rPr>
              <a:t>Tūtawa</a:t>
            </a:r>
            <a:r>
              <a:rPr lang="en-NZ" sz="1800" dirty="0">
                <a:effectLst/>
                <a:latin typeface="Calibri" panose="020F0502020204030204" pitchFamily="34" charset="0"/>
                <a:ea typeface="Calibri" panose="020F0502020204030204" pitchFamily="34" charset="0"/>
                <a:cs typeface="Times New Roman" panose="02020603050405020304" pitchFamily="18" charset="0"/>
              </a:rPr>
              <a:t>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mai</a:t>
            </a:r>
            <a:r>
              <a:rPr lang="en-NZ" sz="1800" dirty="0">
                <a:effectLst/>
                <a:latin typeface="Calibri" panose="020F0502020204030204" pitchFamily="34" charset="0"/>
                <a:ea typeface="Calibri" panose="020F0502020204030204" pitchFamily="34" charset="0"/>
                <a:cs typeface="Times New Roman" panose="02020603050405020304" pitchFamily="18" charset="0"/>
              </a:rPr>
              <a:t>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i</a:t>
            </a:r>
            <a:r>
              <a:rPr lang="en-NZ" sz="1800" dirty="0">
                <a:effectLst/>
                <a:latin typeface="Calibri" panose="020F0502020204030204" pitchFamily="34" charset="0"/>
                <a:ea typeface="Calibri" panose="020F0502020204030204" pitchFamily="34" charset="0"/>
                <a:cs typeface="Times New Roman" panose="02020603050405020304" pitchFamily="18" charset="0"/>
              </a:rPr>
              <a:t> roto</a:t>
            </a:r>
            <a:endParaRPr lang="en-NZ" sz="1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NZ" sz="1800" dirty="0" err="1">
                <a:effectLst/>
                <a:latin typeface="Calibri" panose="020F0502020204030204" pitchFamily="34" charset="0"/>
                <a:ea typeface="Calibri" panose="020F0502020204030204" pitchFamily="34" charset="0"/>
                <a:cs typeface="Times New Roman" panose="02020603050405020304" pitchFamily="18" charset="0"/>
              </a:rPr>
              <a:t>Tūtawa</a:t>
            </a:r>
            <a:r>
              <a:rPr lang="en-NZ" sz="1800" dirty="0">
                <a:effectLst/>
                <a:latin typeface="Calibri" panose="020F0502020204030204" pitchFamily="34" charset="0"/>
                <a:ea typeface="Calibri" panose="020F0502020204030204" pitchFamily="34" charset="0"/>
                <a:cs typeface="Times New Roman" panose="02020603050405020304" pitchFamily="18" charset="0"/>
              </a:rPr>
              <a:t>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mai</a:t>
            </a:r>
            <a:r>
              <a:rPr lang="en-NZ" sz="1800" dirty="0">
                <a:effectLst/>
                <a:latin typeface="Calibri" panose="020F0502020204030204" pitchFamily="34" charset="0"/>
                <a:ea typeface="Calibri" panose="020F0502020204030204" pitchFamily="34" charset="0"/>
                <a:cs typeface="Times New Roman" panose="02020603050405020304" pitchFamily="18" charset="0"/>
              </a:rPr>
              <a:t>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i</a:t>
            </a:r>
            <a:r>
              <a:rPr lang="en-NZ" sz="1800" dirty="0">
                <a:effectLst/>
                <a:latin typeface="Calibri" panose="020F0502020204030204" pitchFamily="34" charset="0"/>
                <a:ea typeface="Calibri" panose="020F0502020204030204" pitchFamily="34" charset="0"/>
                <a:cs typeface="Times New Roman" panose="02020603050405020304" pitchFamily="18" charset="0"/>
              </a:rPr>
              <a:t>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waho</a:t>
            </a:r>
            <a:endParaRPr lang="en-NZ" sz="1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NZ" sz="1800" dirty="0">
                <a:effectLst/>
                <a:latin typeface="Calibri" panose="020F0502020204030204" pitchFamily="34" charset="0"/>
                <a:ea typeface="Calibri" panose="020F0502020204030204" pitchFamily="34" charset="0"/>
                <a:cs typeface="Times New Roman" panose="02020603050405020304" pitchFamily="18" charset="0"/>
              </a:rPr>
              <a:t>Kia tau ai</a:t>
            </a:r>
            <a:endParaRPr lang="en-NZ" sz="1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NZ" sz="1800" dirty="0" err="1">
                <a:effectLst/>
                <a:latin typeface="Calibri" panose="020F0502020204030204" pitchFamily="34" charset="0"/>
                <a:ea typeface="Calibri" panose="020F0502020204030204" pitchFamily="34" charset="0"/>
                <a:cs typeface="Times New Roman" panose="02020603050405020304" pitchFamily="18" charset="0"/>
              </a:rPr>
              <a:t>Te</a:t>
            </a:r>
            <a:r>
              <a:rPr lang="en-NZ" sz="1800" dirty="0">
                <a:effectLst/>
                <a:latin typeface="Calibri" panose="020F0502020204030204" pitchFamily="34" charset="0"/>
                <a:ea typeface="Calibri" panose="020F0502020204030204" pitchFamily="34" charset="0"/>
                <a:cs typeface="Times New Roman" panose="02020603050405020304" pitchFamily="18" charset="0"/>
              </a:rPr>
              <a:t> mauri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tū</a:t>
            </a:r>
            <a:endParaRPr lang="en-NZ" sz="1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NZ" sz="1800" dirty="0" err="1">
                <a:effectLst/>
                <a:latin typeface="Calibri" panose="020F0502020204030204" pitchFamily="34" charset="0"/>
                <a:ea typeface="Calibri" panose="020F0502020204030204" pitchFamily="34" charset="0"/>
                <a:cs typeface="Times New Roman" panose="02020603050405020304" pitchFamily="18" charset="0"/>
              </a:rPr>
              <a:t>Te</a:t>
            </a:r>
            <a:r>
              <a:rPr lang="en-NZ" sz="1800" dirty="0">
                <a:effectLst/>
                <a:latin typeface="Calibri" panose="020F0502020204030204" pitchFamily="34" charset="0"/>
                <a:ea typeface="Calibri" panose="020F0502020204030204" pitchFamily="34" charset="0"/>
                <a:cs typeface="Times New Roman" panose="02020603050405020304" pitchFamily="18" charset="0"/>
              </a:rPr>
              <a:t> mauri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ora</a:t>
            </a:r>
            <a:endParaRPr lang="en-NZ" sz="1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NZ" sz="1800" dirty="0">
                <a:effectLst/>
                <a:latin typeface="Calibri" panose="020F0502020204030204" pitchFamily="34" charset="0"/>
                <a:ea typeface="Calibri" panose="020F0502020204030204" pitchFamily="34" charset="0"/>
                <a:cs typeface="Times New Roman" panose="02020603050405020304" pitchFamily="18" charset="0"/>
              </a:rPr>
              <a:t>Ki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te</a:t>
            </a:r>
            <a:r>
              <a:rPr lang="en-NZ" sz="1800" dirty="0">
                <a:effectLst/>
                <a:latin typeface="Calibri" panose="020F0502020204030204" pitchFamily="34" charset="0"/>
                <a:ea typeface="Calibri" panose="020F0502020204030204" pitchFamily="34" charset="0"/>
                <a:cs typeface="Times New Roman" panose="02020603050405020304" pitchFamily="18" charset="0"/>
              </a:rPr>
              <a:t>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katoa</a:t>
            </a:r>
            <a:endParaRPr lang="en-NZ" sz="1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NZ" sz="1800" dirty="0" err="1">
                <a:effectLst/>
                <a:latin typeface="Calibri" panose="020F0502020204030204" pitchFamily="34" charset="0"/>
                <a:ea typeface="Calibri" panose="020F0502020204030204" pitchFamily="34" charset="0"/>
                <a:cs typeface="Times New Roman" panose="02020603050405020304" pitchFamily="18" charset="0"/>
              </a:rPr>
              <a:t>Haumi</a:t>
            </a:r>
            <a:r>
              <a:rPr lang="en-NZ" sz="1800" dirty="0">
                <a:effectLst/>
                <a:latin typeface="Calibri" panose="020F0502020204030204" pitchFamily="34" charset="0"/>
                <a:ea typeface="Calibri" panose="020F0502020204030204" pitchFamily="34" charset="0"/>
                <a:cs typeface="Times New Roman" panose="02020603050405020304" pitchFamily="18" charset="0"/>
              </a:rPr>
              <a:t> ē, hui ē,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tāiki</a:t>
            </a:r>
            <a:r>
              <a:rPr lang="en-NZ" sz="1800" dirty="0">
                <a:effectLst/>
                <a:latin typeface="Calibri" panose="020F0502020204030204" pitchFamily="34" charset="0"/>
                <a:ea typeface="Calibri" panose="020F0502020204030204" pitchFamily="34" charset="0"/>
                <a:cs typeface="Times New Roman" panose="02020603050405020304" pitchFamily="18" charset="0"/>
              </a:rPr>
              <a:t> ē!</a:t>
            </a:r>
            <a:endParaRPr lang="en-NZ" sz="1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NZ" sz="1000" dirty="0">
                <a:effectLst/>
                <a:latin typeface="Calibri" panose="020F0502020204030204" pitchFamily="34" charset="0"/>
                <a:ea typeface="Calibri" panose="020F0502020204030204" pitchFamily="34" charset="0"/>
                <a:cs typeface="Times New Roman" panose="02020603050405020304" pitchFamily="18" charset="0"/>
              </a:rPr>
              <a:t> </a:t>
            </a:r>
          </a:p>
          <a:p>
            <a:pPr algn="ctr">
              <a:lnSpc>
                <a:spcPct val="107000"/>
              </a:lnSpc>
              <a:spcAft>
                <a:spcPts val="800"/>
              </a:spcAft>
            </a:pPr>
            <a:r>
              <a:rPr lang="en-NZ" sz="1400" dirty="0">
                <a:effectLst/>
                <a:latin typeface="Calibri" panose="020F0502020204030204" pitchFamily="34" charset="0"/>
                <a:ea typeface="Calibri" panose="020F0502020204030204" pitchFamily="34" charset="0"/>
                <a:cs typeface="Times New Roman" panose="02020603050405020304" pitchFamily="18" charset="0"/>
              </a:rPr>
              <a:t>Come forth from above, below, within and from</a:t>
            </a:r>
            <a:endParaRPr lang="en-NZ" sz="1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NZ" sz="1400" dirty="0">
                <a:effectLst/>
                <a:latin typeface="Calibri" panose="020F0502020204030204" pitchFamily="34" charset="0"/>
                <a:ea typeface="Calibri" panose="020F0502020204030204" pitchFamily="34" charset="0"/>
                <a:cs typeface="Times New Roman" panose="02020603050405020304" pitchFamily="18" charset="0"/>
              </a:rPr>
              <a:t>The environment</a:t>
            </a:r>
            <a:endParaRPr lang="en-NZ" sz="1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NZ" sz="1400" dirty="0">
                <a:effectLst/>
                <a:latin typeface="Calibri" panose="020F0502020204030204" pitchFamily="34" charset="0"/>
                <a:ea typeface="Calibri" panose="020F0502020204030204" pitchFamily="34" charset="0"/>
                <a:cs typeface="Times New Roman" panose="02020603050405020304" pitchFamily="18" charset="0"/>
              </a:rPr>
              <a:t>Vitality and wellbeing for all</a:t>
            </a:r>
            <a:endParaRPr lang="en-NZ" sz="1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NZ" sz="1400" dirty="0">
                <a:effectLst/>
                <a:latin typeface="Calibri" panose="020F0502020204030204" pitchFamily="34" charset="0"/>
                <a:ea typeface="Calibri" panose="020F0502020204030204" pitchFamily="34" charset="0"/>
                <a:cs typeface="Times New Roman" panose="02020603050405020304" pitchFamily="18" charset="0"/>
              </a:rPr>
              <a:t>Strengthened in unity!</a:t>
            </a:r>
            <a:endParaRPr lang="en-NZ" sz="1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NZ" sz="10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NZ" sz="1000" dirty="0">
                <a:effectLst/>
                <a:latin typeface="Calibri" panose="020F0502020204030204" pitchFamily="34" charset="0"/>
                <a:ea typeface="Calibri" panose="020F0502020204030204" pitchFamily="34" charset="0"/>
                <a:cs typeface="Times New Roman" panose="02020603050405020304" pitchFamily="18" charset="0"/>
              </a:rPr>
              <a:t> </a:t>
            </a:r>
          </a:p>
          <a:p>
            <a:pPr algn="r">
              <a:lnSpc>
                <a:spcPct val="107000"/>
              </a:lnSpc>
              <a:spcAft>
                <a:spcPts val="800"/>
              </a:spcAft>
            </a:pPr>
            <a:r>
              <a:rPr lang="en-NZ" sz="1200" dirty="0" err="1">
                <a:effectLst/>
                <a:latin typeface="Calibri" panose="020F0502020204030204" pitchFamily="34" charset="0"/>
                <a:ea typeface="Calibri" panose="020F0502020204030204" pitchFamily="34" charset="0"/>
                <a:cs typeface="Times New Roman" panose="02020603050405020304" pitchFamily="18" charset="0"/>
              </a:rPr>
              <a:t>Nā</a:t>
            </a:r>
            <a:r>
              <a:rPr lang="en-NZ" sz="1200" dirty="0">
                <a:effectLst/>
                <a:latin typeface="Calibri" panose="020F0502020204030204" pitchFamily="34" charset="0"/>
                <a:ea typeface="Calibri" panose="020F0502020204030204" pitchFamily="34" charset="0"/>
                <a:cs typeface="Times New Roman" panose="02020603050405020304" pitchFamily="18" charset="0"/>
              </a:rPr>
              <a:t> Scotty Morrison</a:t>
            </a:r>
            <a:endParaRPr lang="en-NZ" sz="1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A picture containing furniture&#10;&#10;Description automatically generated">
            <a:extLst>
              <a:ext uri="{FF2B5EF4-FFF2-40B4-BE49-F238E27FC236}">
                <a16:creationId xmlns:a16="http://schemas.microsoft.com/office/drawing/2014/main" id="{AE5E3B3C-926B-9EBD-3A93-02F010D93B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68300" y="2852507"/>
            <a:ext cx="6629400" cy="945515"/>
          </a:xfrm>
          <a:prstGeom prst="rect">
            <a:avLst/>
          </a:prstGeom>
        </p:spPr>
      </p:pic>
    </p:spTree>
    <p:extLst>
      <p:ext uri="{BB962C8B-B14F-4D97-AF65-F5344CB8AC3E}">
        <p14:creationId xmlns:p14="http://schemas.microsoft.com/office/powerpoint/2010/main" val="39063104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125D2-70BC-4EB2-B172-4C6D5FA3A75C}"/>
              </a:ext>
            </a:extLst>
          </p:cNvPr>
          <p:cNvSpPr>
            <a:spLocks noGrp="1"/>
          </p:cNvSpPr>
          <p:nvPr>
            <p:ph type="title"/>
          </p:nvPr>
        </p:nvSpPr>
        <p:spPr>
          <a:xfrm>
            <a:off x="627190" y="220715"/>
            <a:ext cx="10515600" cy="721714"/>
          </a:xfrm>
        </p:spPr>
        <p:txBody>
          <a:bodyPr>
            <a:normAutofit/>
          </a:bodyPr>
          <a:lstStyle/>
          <a:p>
            <a:r>
              <a:rPr lang="en-NZ" sz="3400" b="1" dirty="0">
                <a:solidFill>
                  <a:schemeClr val="bg1">
                    <a:lumMod val="50000"/>
                  </a:schemeClr>
                </a:solidFill>
                <a:latin typeface="+mn-lt"/>
              </a:rPr>
              <a:t>New Families role is very important for the centre</a:t>
            </a:r>
          </a:p>
        </p:txBody>
      </p:sp>
      <p:sp>
        <p:nvSpPr>
          <p:cNvPr id="5" name="Rectangle 4">
            <a:extLst>
              <a:ext uri="{FF2B5EF4-FFF2-40B4-BE49-F238E27FC236}">
                <a16:creationId xmlns:a16="http://schemas.microsoft.com/office/drawing/2014/main" id="{45459195-EF4E-495F-880D-2274CEE81112}"/>
              </a:ext>
            </a:extLst>
          </p:cNvPr>
          <p:cNvSpPr/>
          <p:nvPr/>
        </p:nvSpPr>
        <p:spPr>
          <a:xfrm>
            <a:off x="0" y="5677134"/>
            <a:ext cx="12192000" cy="1188340"/>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7" name="Content Placeholder 6" descr="A close up of a logo&#10;&#10;Description automatically generated">
            <a:extLst>
              <a:ext uri="{FF2B5EF4-FFF2-40B4-BE49-F238E27FC236}">
                <a16:creationId xmlns:a16="http://schemas.microsoft.com/office/drawing/2014/main" id="{1553411F-D66F-452B-A105-2D4B40460EC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5944984"/>
            <a:ext cx="2198615" cy="547891"/>
          </a:xfrm>
        </p:spPr>
      </p:pic>
      <p:pic>
        <p:nvPicPr>
          <p:cNvPr id="9" name="Picture 8" descr="A close up of a logo&#10;&#10;Description automatically generated">
            <a:extLst>
              <a:ext uri="{FF2B5EF4-FFF2-40B4-BE49-F238E27FC236}">
                <a16:creationId xmlns:a16="http://schemas.microsoft.com/office/drawing/2014/main" id="{453F71D8-462E-45E2-A120-B07136935D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1364" y="6218929"/>
            <a:ext cx="4862436" cy="239741"/>
          </a:xfrm>
          <a:prstGeom prst="rect">
            <a:avLst/>
          </a:prstGeom>
        </p:spPr>
      </p:pic>
      <p:pic>
        <p:nvPicPr>
          <p:cNvPr id="6" name="Picture 5" descr="A person sitting at a table&#10;&#10;Description automatically generated">
            <a:extLst>
              <a:ext uri="{FF2B5EF4-FFF2-40B4-BE49-F238E27FC236}">
                <a16:creationId xmlns:a16="http://schemas.microsoft.com/office/drawing/2014/main" id="{353DB238-3036-47C3-9942-5CACD2ECEC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7190" y="1153393"/>
            <a:ext cx="3077852" cy="2051717"/>
          </a:xfrm>
          <a:prstGeom prst="rect">
            <a:avLst/>
          </a:prstGeom>
        </p:spPr>
      </p:pic>
      <p:sp>
        <p:nvSpPr>
          <p:cNvPr id="8" name="Rectangle 7">
            <a:extLst>
              <a:ext uri="{FF2B5EF4-FFF2-40B4-BE49-F238E27FC236}">
                <a16:creationId xmlns:a16="http://schemas.microsoft.com/office/drawing/2014/main" id="{7E28AEB6-78DF-4255-B279-686DA6F64708}"/>
              </a:ext>
            </a:extLst>
          </p:cNvPr>
          <p:cNvSpPr/>
          <p:nvPr/>
        </p:nvSpPr>
        <p:spPr>
          <a:xfrm>
            <a:off x="4469980" y="3716033"/>
            <a:ext cx="3077852" cy="1028423"/>
          </a:xfrm>
          <a:prstGeom prst="rect">
            <a:avLst/>
          </a:prstGeom>
        </p:spPr>
        <p:txBody>
          <a:bodyPr wrap="square" lIns="91440" tIns="45720" rIns="91440" bIns="45720" anchor="t">
            <a:spAutoFit/>
          </a:bodyPr>
          <a:lstStyle/>
          <a:p>
            <a:pPr>
              <a:lnSpc>
                <a:spcPct val="150000"/>
              </a:lnSpc>
            </a:pPr>
            <a:r>
              <a:rPr lang="en-NZ" sz="1400" b="1" dirty="0">
                <a:latin typeface="+mj-lt"/>
              </a:rPr>
              <a:t>There can be a bit of behind-the-scenes work, responding to enquiries, following up etc</a:t>
            </a:r>
            <a:endParaRPr lang="en-NZ" sz="1400" b="1" dirty="0">
              <a:latin typeface="+mj-lt"/>
              <a:cs typeface="Calibri Light"/>
            </a:endParaRPr>
          </a:p>
        </p:txBody>
      </p:sp>
      <p:pic>
        <p:nvPicPr>
          <p:cNvPr id="17" name="Picture 16" descr="A picture containing person, outdoor, food, grass&#10;&#10;Description automatically generated">
            <a:extLst>
              <a:ext uri="{FF2B5EF4-FFF2-40B4-BE49-F238E27FC236}">
                <a16:creationId xmlns:a16="http://schemas.microsoft.com/office/drawing/2014/main" id="{BC2C8934-B574-4FFA-9C61-9242C96B3A5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69980" y="1153393"/>
            <a:ext cx="3137021" cy="2091347"/>
          </a:xfrm>
          <a:prstGeom prst="rect">
            <a:avLst/>
          </a:prstGeom>
        </p:spPr>
      </p:pic>
      <p:pic>
        <p:nvPicPr>
          <p:cNvPr id="10" name="Picture 9" descr="A person sitting at a picnic table&#10;&#10;Description automatically generated">
            <a:extLst>
              <a:ext uri="{FF2B5EF4-FFF2-40B4-BE49-F238E27FC236}">
                <a16:creationId xmlns:a16="http://schemas.microsoft.com/office/drawing/2014/main" id="{75BF151E-35DD-4146-8269-AD1971D0870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86957" y="1153394"/>
            <a:ext cx="3137020" cy="2091346"/>
          </a:xfrm>
          <a:prstGeom prst="rect">
            <a:avLst/>
          </a:prstGeom>
        </p:spPr>
      </p:pic>
      <p:sp>
        <p:nvSpPr>
          <p:cNvPr id="12" name="Rectangle 11">
            <a:extLst>
              <a:ext uri="{FF2B5EF4-FFF2-40B4-BE49-F238E27FC236}">
                <a16:creationId xmlns:a16="http://schemas.microsoft.com/office/drawing/2014/main" id="{CE81691F-4D68-4B71-AD99-18BB80734C4D}"/>
              </a:ext>
            </a:extLst>
          </p:cNvPr>
          <p:cNvSpPr/>
          <p:nvPr/>
        </p:nvSpPr>
        <p:spPr>
          <a:xfrm>
            <a:off x="8486958" y="3716033"/>
            <a:ext cx="3137020" cy="1028423"/>
          </a:xfrm>
          <a:prstGeom prst="rect">
            <a:avLst/>
          </a:prstGeom>
        </p:spPr>
        <p:txBody>
          <a:bodyPr wrap="square" lIns="91440" tIns="45720" rIns="91440" bIns="45720" anchor="t">
            <a:spAutoFit/>
          </a:bodyPr>
          <a:lstStyle/>
          <a:p>
            <a:pPr>
              <a:lnSpc>
                <a:spcPct val="150000"/>
              </a:lnSpc>
            </a:pPr>
            <a:r>
              <a:rPr lang="en-NZ" sz="1400" b="1" dirty="0">
                <a:latin typeface="+mj-lt"/>
              </a:rPr>
              <a:t>You don’t have to do everything, especially since you may not be at every session</a:t>
            </a:r>
            <a:endParaRPr lang="en-NZ" sz="1400" b="1" dirty="0">
              <a:latin typeface="+mj-lt"/>
              <a:cs typeface="Calibri Light"/>
            </a:endParaRPr>
          </a:p>
        </p:txBody>
      </p:sp>
      <p:sp>
        <p:nvSpPr>
          <p:cNvPr id="13" name="Rectangle 12">
            <a:extLst>
              <a:ext uri="{FF2B5EF4-FFF2-40B4-BE49-F238E27FC236}">
                <a16:creationId xmlns:a16="http://schemas.microsoft.com/office/drawing/2014/main" id="{3016F3E1-DE71-4A5B-8771-2BDE94BFD072}"/>
              </a:ext>
            </a:extLst>
          </p:cNvPr>
          <p:cNvSpPr/>
          <p:nvPr/>
        </p:nvSpPr>
        <p:spPr>
          <a:xfrm>
            <a:off x="627191" y="3716033"/>
            <a:ext cx="3077852" cy="1028423"/>
          </a:xfrm>
          <a:prstGeom prst="rect">
            <a:avLst/>
          </a:prstGeom>
        </p:spPr>
        <p:txBody>
          <a:bodyPr wrap="square" lIns="91440" tIns="45720" rIns="91440" bIns="45720" anchor="t">
            <a:spAutoFit/>
          </a:bodyPr>
          <a:lstStyle/>
          <a:p>
            <a:pPr>
              <a:lnSpc>
                <a:spcPct val="150000"/>
              </a:lnSpc>
            </a:pPr>
            <a:r>
              <a:rPr lang="en-NZ" sz="1400" b="1" dirty="0">
                <a:latin typeface="+mj-lt"/>
              </a:rPr>
              <a:t>You will often be the first point of contact for someone thinking of joining</a:t>
            </a:r>
            <a:endParaRPr lang="en-NZ" sz="1400" b="1" dirty="0">
              <a:latin typeface="+mj-lt"/>
              <a:cs typeface="Calibri Light"/>
            </a:endParaRPr>
          </a:p>
          <a:p>
            <a:pPr>
              <a:lnSpc>
                <a:spcPct val="150000"/>
              </a:lnSpc>
            </a:pPr>
            <a:endParaRPr lang="en-NZ" sz="1400" b="1" dirty="0">
              <a:latin typeface="+mj-lt"/>
              <a:cs typeface="Calibri Light"/>
            </a:endParaRPr>
          </a:p>
        </p:txBody>
      </p:sp>
    </p:spTree>
    <p:extLst>
      <p:ext uri="{BB962C8B-B14F-4D97-AF65-F5344CB8AC3E}">
        <p14:creationId xmlns:p14="http://schemas.microsoft.com/office/powerpoint/2010/main" val="1262149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125D2-70BC-4EB2-B172-4C6D5FA3A75C}"/>
              </a:ext>
            </a:extLst>
          </p:cNvPr>
          <p:cNvSpPr>
            <a:spLocks noGrp="1"/>
          </p:cNvSpPr>
          <p:nvPr>
            <p:ph type="title"/>
          </p:nvPr>
        </p:nvSpPr>
        <p:spPr>
          <a:xfrm>
            <a:off x="708804" y="278861"/>
            <a:ext cx="10644996" cy="951752"/>
          </a:xfrm>
        </p:spPr>
        <p:txBody>
          <a:bodyPr>
            <a:normAutofit/>
          </a:bodyPr>
          <a:lstStyle/>
          <a:p>
            <a:r>
              <a:rPr lang="en-NZ" sz="3400" b="1" dirty="0">
                <a:solidFill>
                  <a:schemeClr val="bg1">
                    <a:lumMod val="50000"/>
                  </a:schemeClr>
                </a:solidFill>
                <a:latin typeface="+mn-lt"/>
              </a:rPr>
              <a:t>Your Role May Include…..</a:t>
            </a:r>
          </a:p>
        </p:txBody>
      </p:sp>
      <p:sp>
        <p:nvSpPr>
          <p:cNvPr id="5" name="Rectangle 4">
            <a:extLst>
              <a:ext uri="{FF2B5EF4-FFF2-40B4-BE49-F238E27FC236}">
                <a16:creationId xmlns:a16="http://schemas.microsoft.com/office/drawing/2014/main" id="{45459195-EF4E-495F-880D-2274CEE81112}"/>
              </a:ext>
            </a:extLst>
          </p:cNvPr>
          <p:cNvSpPr/>
          <p:nvPr/>
        </p:nvSpPr>
        <p:spPr>
          <a:xfrm>
            <a:off x="0" y="5674886"/>
            <a:ext cx="12192000" cy="1203819"/>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7" name="Content Placeholder 6" descr="A close up of a logo&#10;&#10;Description automatically generated">
            <a:extLst>
              <a:ext uri="{FF2B5EF4-FFF2-40B4-BE49-F238E27FC236}">
                <a16:creationId xmlns:a16="http://schemas.microsoft.com/office/drawing/2014/main" id="{1553411F-D66F-452B-A105-2D4B40460EC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5944984"/>
            <a:ext cx="2198615" cy="547891"/>
          </a:xfrm>
        </p:spPr>
      </p:pic>
      <p:pic>
        <p:nvPicPr>
          <p:cNvPr id="9" name="Picture 8" descr="A close up of a logo&#10;&#10;Description automatically generated">
            <a:extLst>
              <a:ext uri="{FF2B5EF4-FFF2-40B4-BE49-F238E27FC236}">
                <a16:creationId xmlns:a16="http://schemas.microsoft.com/office/drawing/2014/main" id="{453F71D8-462E-45E2-A120-B07136935D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1364" y="6218929"/>
            <a:ext cx="4862436" cy="239741"/>
          </a:xfrm>
          <a:prstGeom prst="rect">
            <a:avLst/>
          </a:prstGeom>
        </p:spPr>
      </p:pic>
      <p:sp>
        <p:nvSpPr>
          <p:cNvPr id="3" name="Rectangle 2">
            <a:extLst>
              <a:ext uri="{FF2B5EF4-FFF2-40B4-BE49-F238E27FC236}">
                <a16:creationId xmlns:a16="http://schemas.microsoft.com/office/drawing/2014/main" id="{E4487953-FEF7-4043-8CC5-3E4A285AB467}"/>
              </a:ext>
            </a:extLst>
          </p:cNvPr>
          <p:cNvSpPr/>
          <p:nvPr/>
        </p:nvSpPr>
        <p:spPr>
          <a:xfrm>
            <a:off x="838200" y="1500711"/>
            <a:ext cx="10890217" cy="4670766"/>
          </a:xfrm>
          <a:prstGeom prst="rect">
            <a:avLst/>
          </a:prstGeom>
        </p:spPr>
        <p:txBody>
          <a:bodyPr wrap="square" lIns="91440" tIns="45720" rIns="91440" bIns="45720" anchor="t">
            <a:spAutoFit/>
          </a:bodyPr>
          <a:lstStyle/>
          <a:p>
            <a:pPr marL="342900" indent="-342900">
              <a:lnSpc>
                <a:spcPct val="150000"/>
              </a:lnSpc>
              <a:buFont typeface="Arial" panose="020B0604020202020204" pitchFamily="34" charset="0"/>
              <a:buChar char="•"/>
            </a:pPr>
            <a:r>
              <a:rPr lang="en-NZ" sz="2400" b="1" dirty="0"/>
              <a:t>Managing Visitor Enquiries </a:t>
            </a:r>
          </a:p>
          <a:p>
            <a:pPr marL="342900" indent="-342900">
              <a:lnSpc>
                <a:spcPct val="150000"/>
              </a:lnSpc>
              <a:buFont typeface="Arial" panose="020B0604020202020204" pitchFamily="34" charset="0"/>
              <a:buChar char="•"/>
            </a:pPr>
            <a:r>
              <a:rPr lang="en-NZ" sz="2400" b="1" dirty="0"/>
              <a:t>Organising Visits </a:t>
            </a:r>
          </a:p>
          <a:p>
            <a:pPr marL="342900" indent="-342900">
              <a:lnSpc>
                <a:spcPct val="150000"/>
              </a:lnSpc>
              <a:buFont typeface="Arial" panose="020B0604020202020204" pitchFamily="34" charset="0"/>
              <a:buChar char="•"/>
            </a:pPr>
            <a:r>
              <a:rPr lang="en-NZ" sz="2400" b="1" dirty="0">
                <a:cs typeface="Calibri"/>
              </a:rPr>
              <a:t>Following-up with Visitors</a:t>
            </a:r>
          </a:p>
          <a:p>
            <a:pPr marL="342900" indent="-342900">
              <a:lnSpc>
                <a:spcPct val="150000"/>
              </a:lnSpc>
              <a:buFont typeface="Arial" panose="020B0604020202020204" pitchFamily="34" charset="0"/>
              <a:buChar char="•"/>
            </a:pPr>
            <a:r>
              <a:rPr lang="en-NZ" sz="2400" b="1" dirty="0">
                <a:cs typeface="Calibri"/>
              </a:rPr>
              <a:t>Supporting Visitors to Enrol</a:t>
            </a:r>
          </a:p>
          <a:p>
            <a:pPr marL="342900" indent="-342900">
              <a:lnSpc>
                <a:spcPct val="150000"/>
              </a:lnSpc>
              <a:buFont typeface="Arial" panose="020B0604020202020204" pitchFamily="34" charset="0"/>
              <a:buChar char="•"/>
            </a:pPr>
            <a:r>
              <a:rPr lang="en-NZ" sz="2400" b="1" dirty="0">
                <a:cs typeface="Calibri"/>
              </a:rPr>
              <a:t>Inducting New Members to your Centre</a:t>
            </a:r>
          </a:p>
          <a:p>
            <a:pPr>
              <a:lnSpc>
                <a:spcPct val="150000"/>
              </a:lnSpc>
            </a:pPr>
            <a:endParaRPr lang="en-NZ" sz="1600" b="1" dirty="0">
              <a:cs typeface="Calibri"/>
            </a:endParaRPr>
          </a:p>
          <a:p>
            <a:pPr marL="285750" indent="-285750">
              <a:lnSpc>
                <a:spcPct val="150000"/>
              </a:lnSpc>
              <a:buFont typeface="Arial"/>
              <a:buChar char="•"/>
            </a:pPr>
            <a:endParaRPr lang="en-NZ" sz="1600" dirty="0">
              <a:latin typeface="Calibri"/>
              <a:cs typeface="Calibri"/>
            </a:endParaRPr>
          </a:p>
          <a:p>
            <a:pPr>
              <a:lnSpc>
                <a:spcPct val="150000"/>
              </a:lnSpc>
            </a:pPr>
            <a:endParaRPr lang="en-NZ" sz="1600" b="1" dirty="0"/>
          </a:p>
          <a:p>
            <a:pPr>
              <a:lnSpc>
                <a:spcPct val="150000"/>
              </a:lnSpc>
            </a:pPr>
            <a:endParaRPr lang="en-NZ" sz="1600" b="1" dirty="0"/>
          </a:p>
          <a:p>
            <a:pPr>
              <a:lnSpc>
                <a:spcPct val="150000"/>
              </a:lnSpc>
            </a:pPr>
            <a:endParaRPr lang="en-NZ" sz="1600" b="1" dirty="0"/>
          </a:p>
        </p:txBody>
      </p:sp>
      <p:pic>
        <p:nvPicPr>
          <p:cNvPr id="6" name="Picture 5" descr="Red marker and calendar">
            <a:extLst>
              <a:ext uri="{FF2B5EF4-FFF2-40B4-BE49-F238E27FC236}">
                <a16:creationId xmlns:a16="http://schemas.microsoft.com/office/drawing/2014/main" id="{B2F8D742-1CF9-C20B-0791-6A515B4C49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774" y="1244957"/>
            <a:ext cx="3914026" cy="2609351"/>
          </a:xfrm>
          <a:prstGeom prst="rect">
            <a:avLst/>
          </a:prstGeom>
        </p:spPr>
      </p:pic>
    </p:spTree>
    <p:extLst>
      <p:ext uri="{BB962C8B-B14F-4D97-AF65-F5344CB8AC3E}">
        <p14:creationId xmlns:p14="http://schemas.microsoft.com/office/powerpoint/2010/main" val="27758388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125D2-70BC-4EB2-B172-4C6D5FA3A75C}"/>
              </a:ext>
            </a:extLst>
          </p:cNvPr>
          <p:cNvSpPr>
            <a:spLocks noGrp="1"/>
          </p:cNvSpPr>
          <p:nvPr>
            <p:ph type="title"/>
          </p:nvPr>
        </p:nvSpPr>
        <p:spPr>
          <a:xfrm>
            <a:off x="585519" y="-53854"/>
            <a:ext cx="10702505" cy="1325563"/>
          </a:xfrm>
        </p:spPr>
        <p:txBody>
          <a:bodyPr>
            <a:normAutofit/>
          </a:bodyPr>
          <a:lstStyle/>
          <a:p>
            <a:r>
              <a:rPr lang="en-NZ" sz="3400" b="1" dirty="0">
                <a:solidFill>
                  <a:schemeClr val="bg1">
                    <a:lumMod val="50000"/>
                  </a:schemeClr>
                </a:solidFill>
                <a:latin typeface="+mn-lt"/>
              </a:rPr>
              <a:t>Successful Visits</a:t>
            </a:r>
          </a:p>
        </p:txBody>
      </p:sp>
      <p:sp>
        <p:nvSpPr>
          <p:cNvPr id="5" name="Rectangle 4">
            <a:extLst>
              <a:ext uri="{FF2B5EF4-FFF2-40B4-BE49-F238E27FC236}">
                <a16:creationId xmlns:a16="http://schemas.microsoft.com/office/drawing/2014/main" id="{45459195-EF4E-495F-880D-2274CEE81112}"/>
              </a:ext>
            </a:extLst>
          </p:cNvPr>
          <p:cNvSpPr/>
          <p:nvPr/>
        </p:nvSpPr>
        <p:spPr>
          <a:xfrm>
            <a:off x="0" y="5654181"/>
            <a:ext cx="12192000" cy="1203819"/>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7" name="Content Placeholder 6" descr="A close up of a logo&#10;&#10;Description automatically generated">
            <a:extLst>
              <a:ext uri="{FF2B5EF4-FFF2-40B4-BE49-F238E27FC236}">
                <a16:creationId xmlns:a16="http://schemas.microsoft.com/office/drawing/2014/main" id="{1553411F-D66F-452B-A105-2D4B40460EC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5944984"/>
            <a:ext cx="2198615" cy="547891"/>
          </a:xfrm>
        </p:spPr>
      </p:pic>
      <p:pic>
        <p:nvPicPr>
          <p:cNvPr id="9" name="Picture 8" descr="A close up of a logo&#10;&#10;Description automatically generated">
            <a:extLst>
              <a:ext uri="{FF2B5EF4-FFF2-40B4-BE49-F238E27FC236}">
                <a16:creationId xmlns:a16="http://schemas.microsoft.com/office/drawing/2014/main" id="{453F71D8-462E-45E2-A120-B07136935D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1364" y="6218929"/>
            <a:ext cx="4862436" cy="239741"/>
          </a:xfrm>
          <a:prstGeom prst="rect">
            <a:avLst/>
          </a:prstGeom>
        </p:spPr>
      </p:pic>
      <p:sp>
        <p:nvSpPr>
          <p:cNvPr id="3" name="Rectangle 2">
            <a:extLst>
              <a:ext uri="{FF2B5EF4-FFF2-40B4-BE49-F238E27FC236}">
                <a16:creationId xmlns:a16="http://schemas.microsoft.com/office/drawing/2014/main" id="{E4487953-FEF7-4043-8CC5-3E4A285AB467}"/>
              </a:ext>
            </a:extLst>
          </p:cNvPr>
          <p:cNvSpPr/>
          <p:nvPr/>
        </p:nvSpPr>
        <p:spPr>
          <a:xfrm>
            <a:off x="838200" y="2520673"/>
            <a:ext cx="10703312" cy="1162113"/>
          </a:xfrm>
          <a:prstGeom prst="rect">
            <a:avLst/>
          </a:prstGeom>
        </p:spPr>
        <p:txBody>
          <a:bodyPr wrap="square">
            <a:spAutoFit/>
          </a:bodyPr>
          <a:lstStyle/>
          <a:p>
            <a:pPr>
              <a:lnSpc>
                <a:spcPct val="150000"/>
              </a:lnSpc>
            </a:pPr>
            <a:endParaRPr lang="en-NZ" sz="1600" b="1" dirty="0"/>
          </a:p>
          <a:p>
            <a:pPr>
              <a:lnSpc>
                <a:spcPct val="150000"/>
              </a:lnSpc>
            </a:pPr>
            <a:endParaRPr lang="en-NZ" sz="1600" b="1" dirty="0"/>
          </a:p>
          <a:p>
            <a:pPr>
              <a:lnSpc>
                <a:spcPct val="150000"/>
              </a:lnSpc>
            </a:pPr>
            <a:endParaRPr lang="en-NZ" sz="1600" b="1" dirty="0"/>
          </a:p>
        </p:txBody>
      </p:sp>
      <p:pic>
        <p:nvPicPr>
          <p:cNvPr id="6" name="Picture 5" descr="A close up of a sign&#10;&#10;Description automatically generated">
            <a:extLst>
              <a:ext uri="{FF2B5EF4-FFF2-40B4-BE49-F238E27FC236}">
                <a16:creationId xmlns:a16="http://schemas.microsoft.com/office/drawing/2014/main" id="{8E575C3B-7DCD-2842-8289-57D5620CDE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23223" y="2249353"/>
            <a:ext cx="2770970" cy="2101613"/>
          </a:xfrm>
          <a:prstGeom prst="rect">
            <a:avLst/>
          </a:prstGeom>
        </p:spPr>
      </p:pic>
      <p:sp>
        <p:nvSpPr>
          <p:cNvPr id="8" name="TextBox 7">
            <a:extLst>
              <a:ext uri="{FF2B5EF4-FFF2-40B4-BE49-F238E27FC236}">
                <a16:creationId xmlns:a16="http://schemas.microsoft.com/office/drawing/2014/main" id="{50BE0C51-1BC8-A147-815C-B6E129876C7E}"/>
              </a:ext>
            </a:extLst>
          </p:cNvPr>
          <p:cNvSpPr txBox="1"/>
          <p:nvPr/>
        </p:nvSpPr>
        <p:spPr>
          <a:xfrm>
            <a:off x="585519" y="1226405"/>
            <a:ext cx="10507246" cy="4062651"/>
          </a:xfrm>
          <a:prstGeom prst="rect">
            <a:avLst/>
          </a:prstGeom>
          <a:noFill/>
        </p:spPr>
        <p:txBody>
          <a:bodyPr wrap="square" lIns="91440" tIns="45720" rIns="91440" bIns="45720" rtlCol="0" anchor="t">
            <a:spAutoFit/>
          </a:bodyPr>
          <a:lstStyle/>
          <a:p>
            <a:r>
              <a:rPr lang="en-US" sz="2400" dirty="0"/>
              <a:t>The most important thing you can do as a </a:t>
            </a:r>
            <a:r>
              <a:rPr lang="en-US" sz="2400" dirty="0" err="1"/>
              <a:t>centre</a:t>
            </a:r>
            <a:r>
              <a:rPr lang="en-US" sz="2400" dirty="0"/>
              <a:t> is to be welcoming and friendly.</a:t>
            </a:r>
          </a:p>
          <a:p>
            <a:endParaRPr lang="en-US" dirty="0"/>
          </a:p>
          <a:p>
            <a:r>
              <a:rPr lang="en-US" b="1" dirty="0"/>
              <a:t>First visit </a:t>
            </a:r>
          </a:p>
          <a:p>
            <a:pPr marL="285750" indent="-285750">
              <a:buFont typeface="Arial" panose="020B0604020202020204" pitchFamily="34" charset="0"/>
              <a:buChar char="•"/>
            </a:pPr>
            <a:r>
              <a:rPr lang="en-US" dirty="0"/>
              <a:t>Think about this visit as welcoming the </a:t>
            </a:r>
            <a:r>
              <a:rPr lang="en-US" dirty="0" err="1"/>
              <a:t>wh</a:t>
            </a:r>
            <a:r>
              <a:rPr lang="mi-NZ" dirty="0"/>
              <a:t>ānau into your </a:t>
            </a:r>
            <a:r>
              <a:rPr lang="mi-NZ" dirty="0" err="1"/>
              <a:t>own</a:t>
            </a:r>
            <a:r>
              <a:rPr lang="mi-NZ" dirty="0"/>
              <a:t> home</a:t>
            </a:r>
          </a:p>
          <a:p>
            <a:pPr marL="285750" indent="-285750">
              <a:buFont typeface="Arial" panose="020B0604020202020204" pitchFamily="34" charset="0"/>
              <a:buChar char="•"/>
            </a:pPr>
            <a:endParaRPr lang="mi-NZ" b="1" dirty="0">
              <a:cs typeface="Calibri"/>
            </a:endParaRPr>
          </a:p>
          <a:p>
            <a:r>
              <a:rPr lang="mi-NZ" b="1" dirty="0" err="1">
                <a:cs typeface="Calibri"/>
              </a:rPr>
              <a:t>Second</a:t>
            </a:r>
            <a:r>
              <a:rPr lang="mi-NZ" b="1" dirty="0">
                <a:cs typeface="Calibri"/>
              </a:rPr>
              <a:t> </a:t>
            </a:r>
            <a:r>
              <a:rPr lang="mi-NZ" b="1" dirty="0" err="1">
                <a:cs typeface="Calibri"/>
              </a:rPr>
              <a:t>Visit</a:t>
            </a:r>
            <a:endParaRPr lang="mi-NZ" b="1" dirty="0">
              <a:cs typeface="Calibri"/>
            </a:endParaRPr>
          </a:p>
          <a:p>
            <a:pPr marL="285750" indent="-285750">
              <a:buFont typeface="Arial" panose="020B0604020202020204" pitchFamily="34" charset="0"/>
              <a:buChar char="•"/>
            </a:pPr>
            <a:r>
              <a:rPr lang="mi-NZ" dirty="0">
                <a:cs typeface="Calibri"/>
              </a:rPr>
              <a:t>Support </a:t>
            </a:r>
            <a:r>
              <a:rPr lang="mi-NZ" dirty="0" err="1">
                <a:cs typeface="Calibri"/>
              </a:rPr>
              <a:t>your</a:t>
            </a:r>
            <a:r>
              <a:rPr lang="mi-NZ" dirty="0">
                <a:cs typeface="Calibri"/>
              </a:rPr>
              <a:t> </a:t>
            </a:r>
            <a:r>
              <a:rPr lang="mi-NZ" dirty="0" err="1">
                <a:cs typeface="Calibri"/>
              </a:rPr>
              <a:t>visitors</a:t>
            </a:r>
            <a:r>
              <a:rPr lang="mi-NZ" dirty="0">
                <a:cs typeface="Calibri"/>
              </a:rPr>
              <a:t> to </a:t>
            </a:r>
            <a:r>
              <a:rPr lang="mi-NZ" dirty="0" err="1">
                <a:cs typeface="Calibri"/>
              </a:rPr>
              <a:t>really</a:t>
            </a:r>
            <a:r>
              <a:rPr lang="mi-NZ" dirty="0">
                <a:cs typeface="Calibri"/>
              </a:rPr>
              <a:t> </a:t>
            </a:r>
            <a:r>
              <a:rPr lang="mi-NZ" dirty="0" err="1">
                <a:cs typeface="Calibri"/>
              </a:rPr>
              <a:t>feel</a:t>
            </a:r>
            <a:r>
              <a:rPr lang="mi-NZ" dirty="0">
                <a:cs typeface="Calibri"/>
              </a:rPr>
              <a:t> </a:t>
            </a:r>
            <a:r>
              <a:rPr lang="mi-NZ" dirty="0" err="1">
                <a:cs typeface="Calibri"/>
              </a:rPr>
              <a:t>at</a:t>
            </a:r>
            <a:r>
              <a:rPr lang="mi-NZ" dirty="0">
                <a:cs typeface="Calibri"/>
              </a:rPr>
              <a:t> home, and </a:t>
            </a:r>
            <a:r>
              <a:rPr lang="mi-NZ" dirty="0" err="1">
                <a:cs typeface="Calibri"/>
              </a:rPr>
              <a:t>free</a:t>
            </a:r>
            <a:r>
              <a:rPr lang="mi-NZ" dirty="0">
                <a:cs typeface="Calibri"/>
              </a:rPr>
              <a:t> to </a:t>
            </a:r>
            <a:r>
              <a:rPr lang="mi-NZ" dirty="0" err="1">
                <a:cs typeface="Calibri"/>
              </a:rPr>
              <a:t>explore</a:t>
            </a:r>
            <a:r>
              <a:rPr lang="mi-NZ" dirty="0">
                <a:cs typeface="Calibri"/>
              </a:rPr>
              <a:t> and </a:t>
            </a:r>
            <a:r>
              <a:rPr lang="mi-NZ" dirty="0" err="1">
                <a:cs typeface="Calibri"/>
              </a:rPr>
              <a:t>ask</a:t>
            </a:r>
            <a:r>
              <a:rPr lang="mi-NZ" dirty="0">
                <a:cs typeface="Calibri"/>
              </a:rPr>
              <a:t> </a:t>
            </a:r>
            <a:r>
              <a:rPr lang="mi-NZ" dirty="0" err="1">
                <a:cs typeface="Calibri"/>
              </a:rPr>
              <a:t>questions</a:t>
            </a:r>
            <a:endParaRPr lang="mi-NZ" dirty="0">
              <a:cs typeface="Calibri"/>
            </a:endParaRPr>
          </a:p>
          <a:p>
            <a:endParaRPr lang="mi-NZ" b="1" dirty="0">
              <a:cs typeface="Calibri"/>
            </a:endParaRPr>
          </a:p>
          <a:p>
            <a:r>
              <a:rPr lang="mi-NZ" b="1" dirty="0" err="1">
                <a:cs typeface="Calibri"/>
              </a:rPr>
              <a:t>Third</a:t>
            </a:r>
            <a:r>
              <a:rPr lang="mi-NZ" b="1" dirty="0">
                <a:cs typeface="Calibri"/>
              </a:rPr>
              <a:t> </a:t>
            </a:r>
            <a:r>
              <a:rPr lang="mi-NZ" b="1" dirty="0" err="1">
                <a:cs typeface="Calibri"/>
              </a:rPr>
              <a:t>Visit</a:t>
            </a:r>
            <a:endParaRPr lang="mi-NZ" b="1" dirty="0">
              <a:cs typeface="Calibri"/>
            </a:endParaRPr>
          </a:p>
          <a:p>
            <a:pPr marL="285750" indent="-285750">
              <a:buFont typeface="Arial" panose="020B0604020202020204" pitchFamily="34" charset="0"/>
              <a:buChar char="•"/>
            </a:pPr>
            <a:r>
              <a:rPr lang="en-US" dirty="0"/>
              <a:t>T</a:t>
            </a:r>
            <a:r>
              <a:rPr lang="en-US" sz="1800" dirty="0"/>
              <a:t>alk about what your </a:t>
            </a:r>
            <a:r>
              <a:rPr lang="en-US" sz="1800" dirty="0" err="1"/>
              <a:t>centre</a:t>
            </a:r>
            <a:r>
              <a:rPr lang="en-US" sz="1800" dirty="0"/>
              <a:t> is like, how they may fit in, how to join etc.</a:t>
            </a:r>
            <a:endParaRPr lang="mi-NZ" b="1" dirty="0">
              <a:cs typeface="Calibri"/>
            </a:endParaRPr>
          </a:p>
          <a:p>
            <a:endParaRPr lang="mi-NZ" b="1" dirty="0">
              <a:cs typeface="Calibri"/>
            </a:endParaRPr>
          </a:p>
          <a:p>
            <a:r>
              <a:rPr lang="mi-NZ" b="1" dirty="0" err="1">
                <a:cs typeface="Calibri"/>
              </a:rPr>
              <a:t>Enrolment</a:t>
            </a:r>
            <a:endParaRPr lang="mi-NZ" b="1" dirty="0">
              <a:cs typeface="Calibri"/>
            </a:endParaRPr>
          </a:p>
          <a:p>
            <a:pPr marL="285750" indent="-285750">
              <a:buFont typeface="Arial" panose="020B0604020202020204" pitchFamily="34" charset="0"/>
              <a:buChar char="•"/>
            </a:pPr>
            <a:r>
              <a:rPr lang="mi-NZ" dirty="0">
                <a:cs typeface="Calibri"/>
              </a:rPr>
              <a:t>Support </a:t>
            </a:r>
            <a:r>
              <a:rPr lang="mi-NZ" dirty="0" err="1">
                <a:cs typeface="Calibri"/>
              </a:rPr>
              <a:t>them</a:t>
            </a:r>
            <a:r>
              <a:rPr lang="mi-NZ" dirty="0">
                <a:cs typeface="Calibri"/>
              </a:rPr>
              <a:t> </a:t>
            </a:r>
            <a:r>
              <a:rPr lang="mi-NZ" dirty="0" err="1">
                <a:cs typeface="Calibri"/>
              </a:rPr>
              <a:t>through</a:t>
            </a:r>
            <a:r>
              <a:rPr lang="mi-NZ" dirty="0">
                <a:cs typeface="Calibri"/>
              </a:rPr>
              <a:t> </a:t>
            </a:r>
            <a:r>
              <a:rPr lang="mi-NZ" dirty="0" err="1">
                <a:cs typeface="Calibri"/>
              </a:rPr>
              <a:t>the</a:t>
            </a:r>
            <a:r>
              <a:rPr lang="mi-NZ" dirty="0">
                <a:cs typeface="Calibri"/>
              </a:rPr>
              <a:t> </a:t>
            </a:r>
            <a:r>
              <a:rPr lang="mi-NZ" dirty="0" err="1">
                <a:cs typeface="Calibri"/>
              </a:rPr>
              <a:t>enrolment</a:t>
            </a:r>
            <a:r>
              <a:rPr lang="mi-NZ" dirty="0">
                <a:cs typeface="Calibri"/>
              </a:rPr>
              <a:t> </a:t>
            </a:r>
            <a:r>
              <a:rPr lang="mi-NZ" dirty="0" err="1">
                <a:cs typeface="Calibri"/>
              </a:rPr>
              <a:t>process</a:t>
            </a:r>
            <a:endParaRPr lang="mi-NZ" dirty="0">
              <a:cs typeface="Calibri"/>
            </a:endParaRPr>
          </a:p>
          <a:p>
            <a:endParaRPr lang="mi-NZ" b="1" dirty="0">
              <a:cs typeface="Calibri"/>
            </a:endParaRPr>
          </a:p>
        </p:txBody>
      </p:sp>
    </p:spTree>
    <p:extLst>
      <p:ext uri="{BB962C8B-B14F-4D97-AF65-F5344CB8AC3E}">
        <p14:creationId xmlns:p14="http://schemas.microsoft.com/office/powerpoint/2010/main" val="26742265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125D2-70BC-4EB2-B172-4C6D5FA3A75C}"/>
              </a:ext>
            </a:extLst>
          </p:cNvPr>
          <p:cNvSpPr>
            <a:spLocks noGrp="1"/>
          </p:cNvSpPr>
          <p:nvPr>
            <p:ph type="title"/>
          </p:nvPr>
        </p:nvSpPr>
        <p:spPr>
          <a:xfrm>
            <a:off x="651295" y="0"/>
            <a:ext cx="10702505" cy="1325563"/>
          </a:xfrm>
        </p:spPr>
        <p:txBody>
          <a:bodyPr>
            <a:normAutofit/>
          </a:bodyPr>
          <a:lstStyle/>
          <a:p>
            <a:r>
              <a:rPr lang="en-NZ" sz="3400" b="1" dirty="0">
                <a:solidFill>
                  <a:schemeClr val="bg1">
                    <a:lumMod val="50000"/>
                  </a:schemeClr>
                </a:solidFill>
                <a:latin typeface="+mn-lt"/>
              </a:rPr>
              <a:t>Once a whānau has joined….</a:t>
            </a:r>
          </a:p>
        </p:txBody>
      </p:sp>
      <p:sp>
        <p:nvSpPr>
          <p:cNvPr id="5" name="Rectangle 4">
            <a:extLst>
              <a:ext uri="{FF2B5EF4-FFF2-40B4-BE49-F238E27FC236}">
                <a16:creationId xmlns:a16="http://schemas.microsoft.com/office/drawing/2014/main" id="{45459195-EF4E-495F-880D-2274CEE81112}"/>
              </a:ext>
            </a:extLst>
          </p:cNvPr>
          <p:cNvSpPr/>
          <p:nvPr/>
        </p:nvSpPr>
        <p:spPr>
          <a:xfrm>
            <a:off x="0" y="5674886"/>
            <a:ext cx="12192000" cy="1203819"/>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7" name="Content Placeholder 6" descr="A close up of a logo&#10;&#10;Description automatically generated">
            <a:extLst>
              <a:ext uri="{FF2B5EF4-FFF2-40B4-BE49-F238E27FC236}">
                <a16:creationId xmlns:a16="http://schemas.microsoft.com/office/drawing/2014/main" id="{1553411F-D66F-452B-A105-2D4B40460EC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5944984"/>
            <a:ext cx="2198615" cy="547891"/>
          </a:xfrm>
        </p:spPr>
      </p:pic>
      <p:pic>
        <p:nvPicPr>
          <p:cNvPr id="9" name="Picture 8" descr="A close up of a logo&#10;&#10;Description automatically generated">
            <a:extLst>
              <a:ext uri="{FF2B5EF4-FFF2-40B4-BE49-F238E27FC236}">
                <a16:creationId xmlns:a16="http://schemas.microsoft.com/office/drawing/2014/main" id="{453F71D8-462E-45E2-A120-B07136935D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1364" y="6218929"/>
            <a:ext cx="4862436" cy="239741"/>
          </a:xfrm>
          <a:prstGeom prst="rect">
            <a:avLst/>
          </a:prstGeom>
        </p:spPr>
      </p:pic>
      <p:sp>
        <p:nvSpPr>
          <p:cNvPr id="3" name="Rectangle 2">
            <a:extLst>
              <a:ext uri="{FF2B5EF4-FFF2-40B4-BE49-F238E27FC236}">
                <a16:creationId xmlns:a16="http://schemas.microsoft.com/office/drawing/2014/main" id="{E4487953-FEF7-4043-8CC5-3E4A285AB467}"/>
              </a:ext>
            </a:extLst>
          </p:cNvPr>
          <p:cNvSpPr/>
          <p:nvPr/>
        </p:nvSpPr>
        <p:spPr>
          <a:xfrm>
            <a:off x="838200" y="2520673"/>
            <a:ext cx="10703312" cy="1162113"/>
          </a:xfrm>
          <a:prstGeom prst="rect">
            <a:avLst/>
          </a:prstGeom>
        </p:spPr>
        <p:txBody>
          <a:bodyPr wrap="square">
            <a:spAutoFit/>
          </a:bodyPr>
          <a:lstStyle/>
          <a:p>
            <a:pPr>
              <a:lnSpc>
                <a:spcPct val="150000"/>
              </a:lnSpc>
            </a:pPr>
            <a:endParaRPr lang="en-NZ" sz="1600" b="1" dirty="0"/>
          </a:p>
          <a:p>
            <a:pPr>
              <a:lnSpc>
                <a:spcPct val="150000"/>
              </a:lnSpc>
            </a:pPr>
            <a:endParaRPr lang="en-NZ" sz="1600" b="1" dirty="0"/>
          </a:p>
          <a:p>
            <a:pPr>
              <a:lnSpc>
                <a:spcPct val="150000"/>
              </a:lnSpc>
            </a:pPr>
            <a:endParaRPr lang="en-NZ" sz="1600" b="1" dirty="0"/>
          </a:p>
        </p:txBody>
      </p:sp>
      <p:sp>
        <p:nvSpPr>
          <p:cNvPr id="8" name="TextBox 7">
            <a:extLst>
              <a:ext uri="{FF2B5EF4-FFF2-40B4-BE49-F238E27FC236}">
                <a16:creationId xmlns:a16="http://schemas.microsoft.com/office/drawing/2014/main" id="{50BE0C51-1BC8-A147-815C-B6E129876C7E}"/>
              </a:ext>
            </a:extLst>
          </p:cNvPr>
          <p:cNvSpPr txBox="1"/>
          <p:nvPr/>
        </p:nvSpPr>
        <p:spPr>
          <a:xfrm>
            <a:off x="650489" y="1295458"/>
            <a:ext cx="8272093" cy="3554819"/>
          </a:xfrm>
          <a:prstGeom prst="rect">
            <a:avLst/>
          </a:prstGeom>
          <a:noFill/>
        </p:spPr>
        <p:txBody>
          <a:bodyPr wrap="square" lIns="91440" tIns="45720" rIns="91440" bIns="45720" rtlCol="0" anchor="t">
            <a:spAutoFit/>
          </a:bodyPr>
          <a:lstStyle/>
          <a:p>
            <a:pPr>
              <a:lnSpc>
                <a:spcPct val="150000"/>
              </a:lnSpc>
            </a:pPr>
            <a:r>
              <a:rPr lang="mi-NZ" b="1" dirty="0" err="1">
                <a:cs typeface="Calibri"/>
              </a:rPr>
              <a:t>Induction</a:t>
            </a:r>
            <a:endParaRPr lang="mi-NZ" b="1" dirty="0">
              <a:cs typeface="Calibri"/>
            </a:endParaRPr>
          </a:p>
          <a:p>
            <a:pPr>
              <a:lnSpc>
                <a:spcPct val="150000"/>
              </a:lnSpc>
            </a:pPr>
            <a:r>
              <a:rPr lang="en-US" dirty="0"/>
              <a:t>Ensure that your new whānau gradually understands everything about your </a:t>
            </a:r>
            <a:r>
              <a:rPr lang="en-US" dirty="0" err="1"/>
              <a:t>centre</a:t>
            </a:r>
            <a:r>
              <a:rPr lang="en-US" dirty="0"/>
              <a:t>. You can do this in a variety of ways:</a:t>
            </a:r>
          </a:p>
          <a:p>
            <a:endParaRPr lang="en-US" dirty="0"/>
          </a:p>
          <a:p>
            <a:pPr marL="285750" indent="-285750">
              <a:lnSpc>
                <a:spcPct val="150000"/>
              </a:lnSpc>
              <a:buFont typeface="Arial"/>
              <a:buChar char="•"/>
            </a:pPr>
            <a:r>
              <a:rPr lang="en-US" dirty="0"/>
              <a:t>Welcome to Playcentre introduction talk</a:t>
            </a:r>
          </a:p>
          <a:p>
            <a:pPr marL="285750" indent="-285750">
              <a:lnSpc>
                <a:spcPct val="150000"/>
              </a:lnSpc>
              <a:buFont typeface="Arial"/>
              <a:buChar char="•"/>
            </a:pPr>
            <a:r>
              <a:rPr lang="en-US" sz="1800" dirty="0"/>
              <a:t>Designate a buddy </a:t>
            </a:r>
          </a:p>
          <a:p>
            <a:pPr marL="285750" indent="-285750">
              <a:lnSpc>
                <a:spcPct val="150000"/>
              </a:lnSpc>
              <a:buFont typeface="Arial"/>
              <a:buChar char="•"/>
            </a:pPr>
            <a:r>
              <a:rPr lang="en-US" dirty="0"/>
              <a:t>New members officer/Well-being officer</a:t>
            </a:r>
          </a:p>
          <a:p>
            <a:pPr marL="285750" indent="-285750">
              <a:lnSpc>
                <a:spcPct val="150000"/>
              </a:lnSpc>
              <a:buFont typeface="Arial"/>
              <a:buChar char="•"/>
            </a:pPr>
            <a:r>
              <a:rPr lang="en-US" dirty="0"/>
              <a:t>C</a:t>
            </a:r>
            <a:r>
              <a:rPr lang="en-US" sz="1800" dirty="0"/>
              <a:t>ontinue to </a:t>
            </a:r>
            <a:r>
              <a:rPr lang="en-US" sz="1800" dirty="0" err="1"/>
              <a:t>manaaki</a:t>
            </a:r>
            <a:r>
              <a:rPr lang="en-US" sz="1800" dirty="0"/>
              <a:t> the new family </a:t>
            </a:r>
            <a:endParaRPr lang="en-US" dirty="0"/>
          </a:p>
          <a:p>
            <a:endParaRPr lang="en-US" dirty="0"/>
          </a:p>
        </p:txBody>
      </p:sp>
      <p:pic>
        <p:nvPicPr>
          <p:cNvPr id="10" name="Picture 9" descr="A close up of a sandy beach&#10;&#10;Description automatically generated">
            <a:extLst>
              <a:ext uri="{FF2B5EF4-FFF2-40B4-BE49-F238E27FC236}">
                <a16:creationId xmlns:a16="http://schemas.microsoft.com/office/drawing/2014/main" id="{0AA66FFB-5858-2B4E-A77D-DC6F51F59C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28532" y="2520673"/>
            <a:ext cx="3225268" cy="2150178"/>
          </a:xfrm>
          <a:prstGeom prst="rect">
            <a:avLst/>
          </a:prstGeom>
        </p:spPr>
      </p:pic>
    </p:spTree>
    <p:extLst>
      <p:ext uri="{BB962C8B-B14F-4D97-AF65-F5344CB8AC3E}">
        <p14:creationId xmlns:p14="http://schemas.microsoft.com/office/powerpoint/2010/main" val="13673734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125D2-70BC-4EB2-B172-4C6D5FA3A75C}"/>
              </a:ext>
            </a:extLst>
          </p:cNvPr>
          <p:cNvSpPr>
            <a:spLocks noGrp="1"/>
          </p:cNvSpPr>
          <p:nvPr>
            <p:ph type="title"/>
          </p:nvPr>
        </p:nvSpPr>
        <p:spPr>
          <a:xfrm>
            <a:off x="725184" y="-7474"/>
            <a:ext cx="10515600" cy="1325563"/>
          </a:xfrm>
        </p:spPr>
        <p:txBody>
          <a:bodyPr>
            <a:normAutofit/>
          </a:bodyPr>
          <a:lstStyle/>
          <a:p>
            <a:r>
              <a:rPr lang="en-NZ" sz="3400" b="1" dirty="0">
                <a:solidFill>
                  <a:schemeClr val="bg1">
                    <a:lumMod val="50000"/>
                  </a:schemeClr>
                </a:solidFill>
                <a:latin typeface="+mn-lt"/>
              </a:rPr>
              <a:t>Important Relationships</a:t>
            </a:r>
          </a:p>
        </p:txBody>
      </p:sp>
      <p:sp>
        <p:nvSpPr>
          <p:cNvPr id="5" name="Rectangle 4">
            <a:extLst>
              <a:ext uri="{FF2B5EF4-FFF2-40B4-BE49-F238E27FC236}">
                <a16:creationId xmlns:a16="http://schemas.microsoft.com/office/drawing/2014/main" id="{45459195-EF4E-495F-880D-2274CEE81112}"/>
              </a:ext>
            </a:extLst>
          </p:cNvPr>
          <p:cNvSpPr/>
          <p:nvPr/>
        </p:nvSpPr>
        <p:spPr>
          <a:xfrm>
            <a:off x="0" y="5677134"/>
            <a:ext cx="12192000" cy="1188340"/>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7" name="Content Placeholder 6" descr="A close up of a logo&#10;&#10;Description automatically generated">
            <a:extLst>
              <a:ext uri="{FF2B5EF4-FFF2-40B4-BE49-F238E27FC236}">
                <a16:creationId xmlns:a16="http://schemas.microsoft.com/office/drawing/2014/main" id="{1553411F-D66F-452B-A105-2D4B40460ECB}"/>
              </a:ext>
            </a:extLst>
          </p:cNvPr>
          <p:cNvPicPr>
            <a:picLocks noGrp="1" noChangeAspect="1"/>
          </p:cNvPicPr>
          <p:nvPr>
            <p:ph idx="1"/>
          </p:nvPr>
        </p:nvPicPr>
        <p:blipFill>
          <a:blip r:embed="rId3" cstate="hqprint">
            <a:extLst>
              <a:ext uri="{28A0092B-C50C-407E-A947-70E740481C1C}">
                <a14:useLocalDpi xmlns:a14="http://schemas.microsoft.com/office/drawing/2010/main" val="0"/>
              </a:ext>
            </a:extLst>
          </a:blip>
          <a:stretch>
            <a:fillRect/>
          </a:stretch>
        </p:blipFill>
        <p:spPr>
          <a:xfrm>
            <a:off x="838200" y="5944984"/>
            <a:ext cx="2198615" cy="547891"/>
          </a:xfrm>
        </p:spPr>
      </p:pic>
      <p:pic>
        <p:nvPicPr>
          <p:cNvPr id="9" name="Picture 8" descr="A close up of a logo&#10;&#10;Description automatically generated">
            <a:extLst>
              <a:ext uri="{FF2B5EF4-FFF2-40B4-BE49-F238E27FC236}">
                <a16:creationId xmlns:a16="http://schemas.microsoft.com/office/drawing/2014/main" id="{453F71D8-462E-45E2-A120-B07136935D5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491364" y="6218929"/>
            <a:ext cx="4862436" cy="239741"/>
          </a:xfrm>
          <a:prstGeom prst="rect">
            <a:avLst/>
          </a:prstGeom>
        </p:spPr>
      </p:pic>
      <p:sp>
        <p:nvSpPr>
          <p:cNvPr id="8" name="Rectangle 7">
            <a:extLst>
              <a:ext uri="{FF2B5EF4-FFF2-40B4-BE49-F238E27FC236}">
                <a16:creationId xmlns:a16="http://schemas.microsoft.com/office/drawing/2014/main" id="{7E28AEB6-78DF-4255-B279-686DA6F64708}"/>
              </a:ext>
            </a:extLst>
          </p:cNvPr>
          <p:cNvSpPr/>
          <p:nvPr/>
        </p:nvSpPr>
        <p:spPr>
          <a:xfrm>
            <a:off x="838200" y="1459655"/>
            <a:ext cx="5442030" cy="2542363"/>
          </a:xfrm>
          <a:prstGeom prst="rect">
            <a:avLst/>
          </a:prstGeom>
        </p:spPr>
        <p:txBody>
          <a:bodyPr wrap="square">
            <a:spAutoFit/>
          </a:bodyPr>
          <a:lstStyle/>
          <a:p>
            <a:pPr marL="342900" indent="-342900">
              <a:lnSpc>
                <a:spcPct val="150000"/>
              </a:lnSpc>
              <a:buFont typeface="Wingdings" panose="05000000000000000000" pitchFamily="2" charset="2"/>
              <a:buChar char="§"/>
            </a:pPr>
            <a:r>
              <a:rPr lang="en-NZ" b="1" u="sng" dirty="0">
                <a:latin typeface="+mj-lt"/>
              </a:rPr>
              <a:t>Regional Funding Administrator</a:t>
            </a:r>
          </a:p>
          <a:p>
            <a:pPr marL="342900" indent="-342900">
              <a:lnSpc>
                <a:spcPct val="150000"/>
              </a:lnSpc>
              <a:buFont typeface="Wingdings" panose="05000000000000000000" pitchFamily="2" charset="2"/>
              <a:buChar char="§"/>
            </a:pPr>
            <a:r>
              <a:rPr lang="en-NZ" b="1" dirty="0">
                <a:latin typeface="+mj-lt"/>
              </a:rPr>
              <a:t>Enrolments Officer</a:t>
            </a:r>
          </a:p>
          <a:p>
            <a:pPr marL="342900" indent="-342900">
              <a:lnSpc>
                <a:spcPct val="150000"/>
              </a:lnSpc>
              <a:buFont typeface="Wingdings" panose="05000000000000000000" pitchFamily="2" charset="2"/>
              <a:buChar char="§"/>
            </a:pPr>
            <a:r>
              <a:rPr lang="en-NZ" b="1" dirty="0">
                <a:latin typeface="+mj-lt"/>
              </a:rPr>
              <a:t>Session Leaders/Coordinators/Duty Teams</a:t>
            </a:r>
          </a:p>
          <a:p>
            <a:pPr marL="342900" indent="-342900">
              <a:lnSpc>
                <a:spcPct val="150000"/>
              </a:lnSpc>
              <a:buFont typeface="Wingdings" panose="05000000000000000000" pitchFamily="2" charset="2"/>
              <a:buChar char="§"/>
            </a:pPr>
            <a:r>
              <a:rPr lang="en-NZ" b="1" dirty="0">
                <a:latin typeface="+mj-lt"/>
              </a:rPr>
              <a:t>Centre President/Coordinator</a:t>
            </a:r>
          </a:p>
          <a:p>
            <a:pPr marL="342900" indent="-342900">
              <a:lnSpc>
                <a:spcPct val="150000"/>
              </a:lnSpc>
              <a:buFont typeface="Wingdings" panose="05000000000000000000" pitchFamily="2" charset="2"/>
              <a:buChar char="§"/>
            </a:pPr>
            <a:r>
              <a:rPr lang="en-NZ" b="1" dirty="0">
                <a:latin typeface="+mj-lt"/>
              </a:rPr>
              <a:t>Centre Advisor</a:t>
            </a:r>
          </a:p>
          <a:p>
            <a:pPr marL="342900" indent="-342900">
              <a:lnSpc>
                <a:spcPct val="150000"/>
              </a:lnSpc>
              <a:buFont typeface="Wingdings" panose="05000000000000000000" pitchFamily="2" charset="2"/>
              <a:buChar char="§"/>
            </a:pPr>
            <a:endParaRPr lang="en-NZ" dirty="0"/>
          </a:p>
        </p:txBody>
      </p:sp>
      <p:pic>
        <p:nvPicPr>
          <p:cNvPr id="10" name="Picture 9" descr="A person sitting at a table&#10;&#10;Description automatically generated">
            <a:extLst>
              <a:ext uri="{FF2B5EF4-FFF2-40B4-BE49-F238E27FC236}">
                <a16:creationId xmlns:a16="http://schemas.microsoft.com/office/drawing/2014/main" id="{353DB238-3036-47C3-9942-5CACD2ECEC1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280230" y="1690688"/>
            <a:ext cx="3983596" cy="2655492"/>
          </a:xfrm>
          <a:prstGeom prst="rect">
            <a:avLst/>
          </a:prstGeom>
        </p:spPr>
      </p:pic>
    </p:spTree>
    <p:extLst>
      <p:ext uri="{BB962C8B-B14F-4D97-AF65-F5344CB8AC3E}">
        <p14:creationId xmlns:p14="http://schemas.microsoft.com/office/powerpoint/2010/main" val="30091149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5459195-EF4E-495F-880D-2274CEE81112}"/>
              </a:ext>
            </a:extLst>
          </p:cNvPr>
          <p:cNvSpPr/>
          <p:nvPr/>
        </p:nvSpPr>
        <p:spPr>
          <a:xfrm>
            <a:off x="0" y="0"/>
            <a:ext cx="12192000" cy="1414910"/>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5" name="Rectangle 4">
            <a:extLst>
              <a:ext uri="{FF2B5EF4-FFF2-40B4-BE49-F238E27FC236}">
                <a16:creationId xmlns:a16="http://schemas.microsoft.com/office/drawing/2014/main" id="{45459195-EF4E-495F-880D-2274CEE81112}"/>
              </a:ext>
            </a:extLst>
          </p:cNvPr>
          <p:cNvSpPr/>
          <p:nvPr/>
        </p:nvSpPr>
        <p:spPr>
          <a:xfrm>
            <a:off x="0" y="5677134"/>
            <a:ext cx="12192000" cy="1188340"/>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7" name="Content Placeholder 6" descr="A close up of a logo&#10;&#10;Description automatically generated">
            <a:extLst>
              <a:ext uri="{FF2B5EF4-FFF2-40B4-BE49-F238E27FC236}">
                <a16:creationId xmlns:a16="http://schemas.microsoft.com/office/drawing/2014/main" id="{1553411F-D66F-452B-A105-2D4B40460EC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5944984"/>
            <a:ext cx="2198615" cy="547891"/>
          </a:xfrm>
        </p:spPr>
      </p:pic>
      <p:pic>
        <p:nvPicPr>
          <p:cNvPr id="9" name="Picture 8" descr="A close up of a logo&#10;&#10;Description automatically generated">
            <a:extLst>
              <a:ext uri="{FF2B5EF4-FFF2-40B4-BE49-F238E27FC236}">
                <a16:creationId xmlns:a16="http://schemas.microsoft.com/office/drawing/2014/main" id="{453F71D8-462E-45E2-A120-B07136935D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1364" y="6218929"/>
            <a:ext cx="4862436" cy="239741"/>
          </a:xfrm>
          <a:prstGeom prst="rect">
            <a:avLst/>
          </a:prstGeom>
        </p:spPr>
      </p:pic>
      <p:sp>
        <p:nvSpPr>
          <p:cNvPr id="4" name="Isosceles Triangle 3"/>
          <p:cNvSpPr/>
          <p:nvPr/>
        </p:nvSpPr>
        <p:spPr>
          <a:xfrm rot="10800000">
            <a:off x="5445880" y="1338988"/>
            <a:ext cx="1104363" cy="526115"/>
          </a:xfrm>
          <a:prstGeom prst="triangle">
            <a:avLst>
              <a:gd name="adj" fmla="val 50625"/>
            </a:avLst>
          </a:prstGeom>
          <a:solidFill>
            <a:srgbClr val="FFD2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79248B0-A08D-4274-B390-83EB542C8C94}"/>
              </a:ext>
            </a:extLst>
          </p:cNvPr>
          <p:cNvSpPr txBox="1"/>
          <p:nvPr/>
        </p:nvSpPr>
        <p:spPr>
          <a:xfrm>
            <a:off x="651295" y="2839899"/>
            <a:ext cx="11133186" cy="3277820"/>
          </a:xfrm>
          <a:prstGeom prst="rect">
            <a:avLst/>
          </a:prstGeom>
          <a:noFill/>
        </p:spPr>
        <p:txBody>
          <a:bodyPr wrap="square" lIns="91440" tIns="45720" rIns="91440" bIns="45720" rtlCol="0" anchor="t">
            <a:spAutoFit/>
          </a:bodyPr>
          <a:lstStyle/>
          <a:p>
            <a:pPr marL="285750" indent="-285750">
              <a:lnSpc>
                <a:spcPct val="150000"/>
              </a:lnSpc>
              <a:buFont typeface="Arial"/>
              <a:buChar char="•"/>
            </a:pPr>
            <a:r>
              <a:rPr lang="en-US" i="1" dirty="0"/>
              <a:t>Welcome to our Village </a:t>
            </a:r>
            <a:r>
              <a:rPr lang="en-US" dirty="0">
                <a:ea typeface="+mn-lt"/>
                <a:cs typeface="+mn-lt"/>
                <a:hlinkClick r:id="rId4"/>
              </a:rPr>
              <a:t>Visitor Sheet with photo</a:t>
            </a:r>
            <a:r>
              <a:rPr lang="en-US" dirty="0">
                <a:ea typeface="+mn-lt"/>
                <a:cs typeface="+mn-lt"/>
              </a:rPr>
              <a:t>  </a:t>
            </a:r>
            <a:endParaRPr lang="en-US" b="1" dirty="0">
              <a:ea typeface="+mn-lt"/>
              <a:cs typeface="+mn-lt"/>
            </a:endParaRPr>
          </a:p>
          <a:p>
            <a:pPr marL="285750" indent="-285750">
              <a:lnSpc>
                <a:spcPct val="150000"/>
              </a:lnSpc>
              <a:buFont typeface="Arial"/>
              <a:buChar char="•"/>
            </a:pPr>
            <a:r>
              <a:rPr lang="en-US" i="1" dirty="0">
                <a:ea typeface="+mn-lt"/>
                <a:cs typeface="+mn-lt"/>
              </a:rPr>
              <a:t>Welcome to our Village </a:t>
            </a:r>
            <a:r>
              <a:rPr lang="en-US" dirty="0">
                <a:ea typeface="+mn-lt"/>
                <a:cs typeface="+mn-lt"/>
                <a:hlinkClick r:id="rId5"/>
              </a:rPr>
              <a:t>Visitor Sheet without photo</a:t>
            </a:r>
            <a:r>
              <a:rPr lang="en-US" dirty="0">
                <a:ea typeface="+mn-lt"/>
                <a:cs typeface="+mn-lt"/>
              </a:rPr>
              <a:t> </a:t>
            </a:r>
          </a:p>
          <a:p>
            <a:pPr marL="285750" indent="-285750">
              <a:lnSpc>
                <a:spcPct val="150000"/>
              </a:lnSpc>
              <a:buFont typeface="Arial"/>
              <a:buChar char="•"/>
            </a:pPr>
            <a:r>
              <a:rPr lang="en-US" dirty="0">
                <a:ea typeface="+mn-lt"/>
                <a:cs typeface="+mn-lt"/>
                <a:hlinkClick r:id="rId6"/>
              </a:rPr>
              <a:t>Introduction to Playcentre Ppt presentation</a:t>
            </a:r>
            <a:r>
              <a:rPr lang="en-US" dirty="0">
                <a:ea typeface="+mn-lt"/>
                <a:cs typeface="+mn-lt"/>
              </a:rPr>
              <a:t> </a:t>
            </a:r>
            <a:endParaRPr lang="en-US" dirty="0">
              <a:cs typeface="Calibri"/>
            </a:endParaRPr>
          </a:p>
          <a:p>
            <a:pPr marL="285750" indent="-285750">
              <a:lnSpc>
                <a:spcPct val="150000"/>
              </a:lnSpc>
              <a:buFont typeface="Arial"/>
              <a:buChar char="•"/>
            </a:pPr>
            <a:r>
              <a:rPr lang="en-NZ" dirty="0">
                <a:cs typeface="Calibri"/>
              </a:rPr>
              <a:t>There is currently no Facebook Group to support the Welcoming/New Families role – something to consider perhaps?</a:t>
            </a:r>
            <a:endParaRPr lang="en-US" dirty="0">
              <a:cs typeface="Calibri"/>
            </a:endParaRPr>
          </a:p>
          <a:p>
            <a:pPr marL="285750" indent="-285750">
              <a:buFont typeface="Arial"/>
              <a:buChar char="•"/>
            </a:pPr>
            <a:endParaRPr lang="en-US" dirty="0">
              <a:cs typeface="Calibri"/>
            </a:endParaRPr>
          </a:p>
          <a:p>
            <a:endParaRPr lang="en-US" dirty="0">
              <a:cs typeface="Calibri"/>
            </a:endParaRPr>
          </a:p>
          <a:p>
            <a:endParaRPr lang="en-US" dirty="0">
              <a:cs typeface="Calibri"/>
            </a:endParaRPr>
          </a:p>
          <a:p>
            <a:endParaRPr lang="en-US" dirty="0">
              <a:cs typeface="Calibri"/>
            </a:endParaRPr>
          </a:p>
        </p:txBody>
      </p:sp>
      <p:sp>
        <p:nvSpPr>
          <p:cNvPr id="3" name="Title 1">
            <a:extLst>
              <a:ext uri="{FF2B5EF4-FFF2-40B4-BE49-F238E27FC236}">
                <a16:creationId xmlns:a16="http://schemas.microsoft.com/office/drawing/2014/main" id="{85082CD9-4230-4119-B6F3-FB62731474B2}"/>
              </a:ext>
            </a:extLst>
          </p:cNvPr>
          <p:cNvSpPr>
            <a:spLocks noGrp="1"/>
          </p:cNvSpPr>
          <p:nvPr>
            <p:ph type="title"/>
          </p:nvPr>
        </p:nvSpPr>
        <p:spPr>
          <a:xfrm>
            <a:off x="651295" y="1538377"/>
            <a:ext cx="10702505" cy="1325563"/>
          </a:xfrm>
        </p:spPr>
        <p:txBody>
          <a:bodyPr>
            <a:normAutofit/>
          </a:bodyPr>
          <a:lstStyle/>
          <a:p>
            <a:r>
              <a:rPr lang="en-NZ" sz="3400" b="1" dirty="0">
                <a:solidFill>
                  <a:schemeClr val="bg1">
                    <a:lumMod val="50000"/>
                  </a:schemeClr>
                </a:solidFill>
                <a:latin typeface="+mn-lt"/>
              </a:rPr>
              <a:t>Resources on website and Facebook Group</a:t>
            </a:r>
          </a:p>
        </p:txBody>
      </p:sp>
    </p:spTree>
    <p:extLst>
      <p:ext uri="{BB962C8B-B14F-4D97-AF65-F5344CB8AC3E}">
        <p14:creationId xmlns:p14="http://schemas.microsoft.com/office/powerpoint/2010/main" val="8963580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DC8C3AAE-A0D5-5A1C-6F70-CA6FD3C7CAF3}"/>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NZ"/>
          </a:p>
        </p:txBody>
      </p:sp>
      <p:pic>
        <p:nvPicPr>
          <p:cNvPr id="2049" name="Picture 32" descr="A picture containing furniture&#10;&#10;Description automatically generated">
            <a:extLst>
              <a:ext uri="{FF2B5EF4-FFF2-40B4-BE49-F238E27FC236}">
                <a16:creationId xmlns:a16="http://schemas.microsoft.com/office/drawing/2014/main" id="{63818312-E7C7-9E14-708D-AB7011B84A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2294626" y="2955925"/>
            <a:ext cx="6629400" cy="9461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E9EC8ED-16C9-CE88-8048-11110144E5C7}"/>
              </a:ext>
            </a:extLst>
          </p:cNvPr>
          <p:cNvSpPr txBox="1"/>
          <p:nvPr/>
        </p:nvSpPr>
        <p:spPr>
          <a:xfrm>
            <a:off x="3047281" y="1336120"/>
            <a:ext cx="6094562" cy="4278094"/>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NZ" altLang="en-US" sz="2800" b="1" i="0" u="none" strike="noStrike" cap="none" normalizeH="0" baseline="0" dirty="0">
                <a:ln>
                  <a:noFill/>
                </a:ln>
                <a:solidFill>
                  <a:srgbClr val="542988"/>
                </a:solidFill>
                <a:effectLst/>
                <a:latin typeface="Calibri" panose="020F0502020204030204" pitchFamily="34" charset="0"/>
                <a:ea typeface="Calibri" panose="020F0502020204030204" pitchFamily="34" charset="0"/>
                <a:cs typeface="Times New Roman" panose="02020603050405020304" pitchFamily="18" charset="0"/>
              </a:rPr>
              <a:t>Karakia </a:t>
            </a:r>
            <a:r>
              <a:rPr kumimoji="0" lang="en-NZ" altLang="en-US" sz="2800" b="1" i="0" u="none" strike="noStrike" cap="none" normalizeH="0" baseline="0" dirty="0" err="1">
                <a:ln>
                  <a:noFill/>
                </a:ln>
                <a:solidFill>
                  <a:srgbClr val="542988"/>
                </a:solidFill>
                <a:effectLst/>
                <a:latin typeface="Calibri" panose="020F0502020204030204" pitchFamily="34" charset="0"/>
                <a:ea typeface="Calibri" panose="020F0502020204030204" pitchFamily="34" charset="0"/>
                <a:cs typeface="Times New Roman" panose="02020603050405020304" pitchFamily="18" charset="0"/>
              </a:rPr>
              <a:t>Whakamutunga</a:t>
            </a:r>
            <a:endParaRPr kumimoji="0" lang="en-NZ" altLang="en-US" sz="6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NZ" altLang="en-US" sz="18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Koia</a:t>
            </a:r>
            <a:r>
              <a:rPr kumimoji="0" lang="en-NZ" altLang="en-US" sz="1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kumimoji="0" lang="en-NZ" altLang="en-US" sz="18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kei</a:t>
            </a:r>
            <a:r>
              <a:rPr kumimoji="0" lang="en-NZ" altLang="en-US" sz="1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kumimoji="0" lang="en-NZ" altLang="en-US" sz="18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runga</a:t>
            </a:r>
            <a:endParaRPr kumimoji="0" lang="en-NZ" altLang="en-US" sz="6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NZ" altLang="en-US" sz="18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Koia</a:t>
            </a:r>
            <a:r>
              <a:rPr kumimoji="0" lang="en-NZ" altLang="en-US" sz="1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kumimoji="0" lang="en-NZ" altLang="en-US" sz="18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kei</a:t>
            </a:r>
            <a:r>
              <a:rPr kumimoji="0" lang="en-NZ" altLang="en-US" sz="1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kumimoji="0" lang="en-NZ" altLang="en-US" sz="18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raro</a:t>
            </a:r>
            <a:endParaRPr kumimoji="0" lang="en-NZ" altLang="en-US" sz="6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NZ" altLang="en-US" sz="18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Koia</a:t>
            </a:r>
            <a:r>
              <a:rPr kumimoji="0" lang="en-NZ" altLang="en-US" sz="1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kumimoji="0" lang="en-NZ" altLang="en-US" sz="18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kei</a:t>
            </a:r>
            <a:r>
              <a:rPr kumimoji="0" lang="en-NZ" altLang="en-US" sz="1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kumimoji="0" lang="en-NZ" altLang="en-US" sz="18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waho</a:t>
            </a:r>
            <a:endParaRPr kumimoji="0" lang="en-NZ" altLang="en-US" sz="6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NZ" altLang="en-US" sz="18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Koia</a:t>
            </a:r>
            <a:r>
              <a:rPr kumimoji="0" lang="en-NZ" altLang="en-US" sz="1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kumimoji="0" lang="en-NZ" altLang="en-US" sz="18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kei</a:t>
            </a:r>
            <a:r>
              <a:rPr kumimoji="0" lang="en-NZ" altLang="en-US" sz="1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roto</a:t>
            </a:r>
            <a:endParaRPr kumimoji="0" lang="en-NZ" altLang="en-US" sz="6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NZ" altLang="en-US" sz="1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Ko </a:t>
            </a:r>
            <a:r>
              <a:rPr kumimoji="0" lang="en-NZ" altLang="en-US" sz="18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te</a:t>
            </a:r>
            <a:r>
              <a:rPr kumimoji="0" lang="en-NZ" altLang="en-US" sz="1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mauri </a:t>
            </a:r>
            <a:r>
              <a:rPr kumimoji="0" lang="en-NZ" altLang="en-US" sz="18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ako</a:t>
            </a:r>
            <a:endParaRPr kumimoji="0" lang="en-NZ" altLang="en-US" sz="6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NZ" altLang="en-US" sz="1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Ko </a:t>
            </a:r>
            <a:r>
              <a:rPr kumimoji="0" lang="en-NZ" altLang="en-US" sz="18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te</a:t>
            </a:r>
            <a:r>
              <a:rPr kumimoji="0" lang="en-NZ" altLang="en-US" sz="1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mauri </a:t>
            </a:r>
            <a:r>
              <a:rPr kumimoji="0" lang="en-NZ" altLang="en-US" sz="18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ora</a:t>
            </a:r>
            <a:endParaRPr kumimoji="0" lang="en-NZ" altLang="en-US" sz="6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NZ" altLang="en-US" sz="18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Kua</a:t>
            </a:r>
            <a:r>
              <a:rPr kumimoji="0" lang="en-NZ" altLang="en-US" sz="1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tau, </a:t>
            </a:r>
            <a:r>
              <a:rPr kumimoji="0" lang="en-NZ" altLang="en-US" sz="18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kua</a:t>
            </a:r>
            <a:r>
              <a:rPr kumimoji="0" lang="en-NZ" altLang="en-US" sz="1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tau, </a:t>
            </a:r>
            <a:r>
              <a:rPr kumimoji="0" lang="en-NZ" altLang="en-US" sz="18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kua</a:t>
            </a:r>
            <a:r>
              <a:rPr kumimoji="0" lang="en-NZ" altLang="en-US" sz="1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tau e!</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NZ" altLang="en-US" sz="6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NZ" altLang="en-US"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That which exists above</a:t>
            </a:r>
            <a:endParaRPr kumimoji="0" lang="en-NZ" altLang="en-US" sz="6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NZ" altLang="en-US"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That which exists below</a:t>
            </a:r>
            <a:endParaRPr kumimoji="0" lang="en-NZ" altLang="en-US" sz="6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NZ" altLang="en-US"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That which exists externally</a:t>
            </a:r>
            <a:endParaRPr kumimoji="0" lang="en-NZ" altLang="en-US" sz="6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NZ" altLang="en-US"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That which exists internally</a:t>
            </a:r>
            <a:endParaRPr kumimoji="0" lang="en-NZ" altLang="en-US" sz="6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NZ" altLang="en-US"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It is the essence of our learning</a:t>
            </a:r>
            <a:endParaRPr kumimoji="0" lang="en-NZ" altLang="en-US" sz="6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NZ" altLang="en-US"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And teaching</a:t>
            </a:r>
            <a:endParaRPr kumimoji="0" lang="en-NZ" altLang="en-US" sz="6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NZ" altLang="en-US"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It is the essence of our physical existence</a:t>
            </a:r>
            <a:endParaRPr kumimoji="0" lang="en-NZ" altLang="en-US" sz="6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NZ" altLang="en-US"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Let it be at rest for now, let it be, let it be!</a:t>
            </a:r>
            <a:endParaRPr lang="en-NZ" dirty="0"/>
          </a:p>
        </p:txBody>
      </p:sp>
    </p:spTree>
    <p:extLst>
      <p:ext uri="{BB962C8B-B14F-4D97-AF65-F5344CB8AC3E}">
        <p14:creationId xmlns:p14="http://schemas.microsoft.com/office/powerpoint/2010/main" val="1528019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237398af-5d82-4897-819c-a2cb3a5278b2">
      <UserInfo>
        <DisplayName/>
        <AccountId xsi:nil="true"/>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12D3917344EDC4D94FC7CD3F97AE6C2" ma:contentTypeVersion="11" ma:contentTypeDescription="Create a new document." ma:contentTypeScope="" ma:versionID="ddb9f4dca0f909601f9655a1ca56d6bd">
  <xsd:schema xmlns:xsd="http://www.w3.org/2001/XMLSchema" xmlns:xs="http://www.w3.org/2001/XMLSchema" xmlns:p="http://schemas.microsoft.com/office/2006/metadata/properties" xmlns:ns2="4e137f33-2e3c-4de5-a2c6-a40267c873ba" xmlns:ns3="237398af-5d82-4897-819c-a2cb3a5278b2" targetNamespace="http://schemas.microsoft.com/office/2006/metadata/properties" ma:root="true" ma:fieldsID="8cb6b948291ebfa8ae5a1a63663b2328" ns2:_="" ns3:_="">
    <xsd:import namespace="4e137f33-2e3c-4de5-a2c6-a40267c873ba"/>
    <xsd:import namespace="237398af-5d82-4897-819c-a2cb3a5278b2"/>
    <xsd:element name="properties">
      <xsd:complexType>
        <xsd:sequence>
          <xsd:element name="documentManagement">
            <xsd:complexType>
              <xsd:all>
                <xsd:element ref="ns2:MediaServiceMetadata" minOccurs="0"/>
                <xsd:element ref="ns2:MediaServiceFastMetadata" minOccurs="0"/>
                <xsd:element ref="ns3:SharedWithUsers" minOccurs="0"/>
                <xsd:element ref="ns2:MediaServiceDateTaken" minOccurs="0"/>
                <xsd:element ref="ns2:MediaServiceAutoTags" minOccurs="0"/>
                <xsd:element ref="ns3:SharedWithDetails" minOccurs="0"/>
                <xsd:element ref="ns2:MediaServiceOCR" minOccurs="0"/>
                <xsd:element ref="ns2:MediaServiceAutoKeyPoints" minOccurs="0"/>
                <xsd:element ref="ns2:MediaServiceKeyPoint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e137f33-2e3c-4de5-a2c6-a40267c873ba"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1" nillable="true" ma:displayName="MediaServiceDateTaken" ma:hidden="true" ma:internalName="MediaServiceDateTaken" ma:readOnly="true">
      <xsd:simpleType>
        <xsd:restriction base="dms:Text"/>
      </xsd:simpleType>
    </xsd:element>
    <xsd:element name="MediaServiceAutoTags" ma:index="12" nillable="true" ma:displayName="MediaServiceAuto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37398af-5d82-4897-819c-a2cb3a5278b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14CF4DF-31E4-4416-B0FE-742B11BA51CF}">
  <ds:schemaRefs>
    <ds:schemaRef ds:uri="http://schemas.microsoft.com/office/2006/documentManagement/types"/>
    <ds:schemaRef ds:uri="http://purl.org/dc/elements/1.1/"/>
    <ds:schemaRef ds:uri="237398af-5d82-4897-819c-a2cb3a5278b2"/>
    <ds:schemaRef ds:uri="http://schemas.openxmlformats.org/package/2006/metadata/core-properties"/>
    <ds:schemaRef ds:uri="http://purl.org/dc/dcmitype/"/>
    <ds:schemaRef ds:uri="http://schemas.microsoft.com/office/infopath/2007/PartnerControls"/>
    <ds:schemaRef ds:uri="http://www.w3.org/XML/1998/namespace"/>
    <ds:schemaRef ds:uri="4e137f33-2e3c-4de5-a2c6-a40267c873ba"/>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CBD07650-BDB9-4E15-8DF3-5A4414718F9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e137f33-2e3c-4de5-a2c6-a40267c873ba"/>
    <ds:schemaRef ds:uri="237398af-5d82-4897-819c-a2cb3a5278b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0E86B99-54A7-479D-AFF7-12A1FF6C5C2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2192</TotalTime>
  <Words>1760</Words>
  <Application>Microsoft Office PowerPoint</Application>
  <PresentationFormat>Widescreen</PresentationFormat>
  <Paragraphs>150</Paragraphs>
  <Slides>9</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Calibri</vt:lpstr>
      <vt:lpstr>Calibri Light</vt:lpstr>
      <vt:lpstr>Wingdings</vt:lpstr>
      <vt:lpstr>Office Theme</vt:lpstr>
      <vt:lpstr>Welcoming / New Families</vt:lpstr>
      <vt:lpstr>PowerPoint Presentation</vt:lpstr>
      <vt:lpstr>New Families role is very important for the centre</vt:lpstr>
      <vt:lpstr>Your Role May Include…..</vt:lpstr>
      <vt:lpstr>Successful Visits</vt:lpstr>
      <vt:lpstr>Once a whānau has joined….</vt:lpstr>
      <vt:lpstr>Important Relationships</vt:lpstr>
      <vt:lpstr>Resources on website and Facebook Group</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Welcoming New Families</dc:title>
  <dc:creator>Chris Gullidge</dc:creator>
  <cp:lastModifiedBy>Rachel Rix-Trott - Centre Advisor</cp:lastModifiedBy>
  <cp:revision>358</cp:revision>
  <cp:lastPrinted>2022-11-07T02:51:04Z</cp:lastPrinted>
  <dcterms:created xsi:type="dcterms:W3CDTF">2019-05-28T04:19:30Z</dcterms:created>
  <dcterms:modified xsi:type="dcterms:W3CDTF">2023-11-06T02:01:39Z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0x010100112D3917344EDC4D94FC7CD3F97AE6C2</vt:lpwstr>
  </property>
  <property fmtid="{D5CDD505-2E9C-101B-9397-08002B2CF9AE}" pid="3" name="Order">
    <vt:r8>7063700</vt:r8>
  </property>
  <property fmtid="{D5CDD505-2E9C-101B-9397-08002B2CF9AE}" pid="4" name="_SourceUrl">
    <vt:lpwstr/>
  </property>
  <property fmtid="{D5CDD505-2E9C-101B-9397-08002B2CF9AE}" pid="5" name="_SharedFileIndex">
    <vt:lpwstr/>
  </property>
  <property fmtid="{D5CDD505-2E9C-101B-9397-08002B2CF9AE}" pid="6" name="ComplianceAssetId">
    <vt:lpwstr/>
  </property>
</Properties>
</file>