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3" r:id="rId2"/>
    <p:sldId id="305" r:id="rId3"/>
    <p:sldId id="257" r:id="rId4"/>
    <p:sldId id="310" r:id="rId5"/>
    <p:sldId id="306" r:id="rId6"/>
    <p:sldId id="307" r:id="rId7"/>
    <p:sldId id="308" r:id="rId8"/>
    <p:sldId id="309" r:id="rId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Gullidge" initials="CG" lastIdx="18" clrIdx="0"/>
  <p:cmAuthor id="2" name="pr.coord@outlook.com" initials="p"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F8B"/>
    <a:srgbClr val="6F376F"/>
    <a:srgbClr val="542988"/>
    <a:srgbClr val="371C60"/>
    <a:srgbClr val="007AB7"/>
    <a:srgbClr val="00396D"/>
    <a:srgbClr val="B295B2"/>
    <a:srgbClr val="D4CBDB"/>
    <a:srgbClr val="552988"/>
    <a:srgbClr val="361C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autoAdjust="0"/>
  </p:normalViewPr>
  <p:slideViewPr>
    <p:cSldViewPr snapToGrid="0">
      <p:cViewPr varScale="1">
        <p:scale>
          <a:sx n="64" d="100"/>
          <a:sy n="64" d="100"/>
        </p:scale>
        <p:origin x="9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F74CAC7-E0A5-0A4C-A664-791FFE256BB5}" type="datetimeFigureOut">
              <a:rPr lang="en-US" smtClean="0"/>
              <a:t>1/7/2020</a:t>
            </a:fld>
            <a:endParaRPr lang="en-US"/>
          </a:p>
        </p:txBody>
      </p:sp>
      <p:sp>
        <p:nvSpPr>
          <p:cNvPr id="4" name="Footer Placeholder 3"/>
          <p:cNvSpPr>
            <a:spLocks noGrp="1"/>
          </p:cNvSpPr>
          <p:nvPr>
            <p:ph type="ftr" sz="quarter" idx="2"/>
          </p:nvPr>
        </p:nvSpPr>
        <p:spPr>
          <a:xfrm>
            <a:off x="0" y="6213707"/>
            <a:ext cx="9144000" cy="643103"/>
          </a:xfrm>
          <a:prstGeom prst="rect">
            <a:avLst/>
          </a:prstGeom>
        </p:spPr>
        <p:txBody>
          <a:bodyPr vert="horz" lIns="91440" tIns="45720" rIns="91440" bIns="45720" rtlCol="0" anchor="b"/>
          <a:lstStyle>
            <a:lvl1pPr algn="l">
              <a:defRPr sz="1200"/>
            </a:lvl1pPr>
          </a:lstStyle>
          <a:p>
            <a:endParaRPr lang="en-US" dirty="0"/>
          </a:p>
        </p:txBody>
      </p:sp>
      <p:pic>
        <p:nvPicPr>
          <p:cNvPr id="7" name="Picture 6" descr="Ppoint yellow foo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83293"/>
            <a:ext cx="9144000" cy="674707"/>
          </a:xfrm>
          <a:prstGeom prst="rect">
            <a:avLst/>
          </a:prstGeom>
        </p:spPr>
      </p:pic>
    </p:spTree>
    <p:extLst>
      <p:ext uri="{BB962C8B-B14F-4D97-AF65-F5344CB8AC3E}">
        <p14:creationId xmlns:p14="http://schemas.microsoft.com/office/powerpoint/2010/main" val="4193206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F5C6225-26A2-7247-9874-7C6779901CCD}" type="datetimeFigureOut">
              <a:rPr lang="en-US" smtClean="0"/>
              <a:t>1/7/2020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A648945-80F4-BE42-B7CE-A065C3DA1B5A}" type="slidenum">
              <a:rPr lang="en-US" smtClean="0"/>
              <a:t>‹#›</a:t>
            </a:fld>
            <a:endParaRPr lang="en-US"/>
          </a:p>
        </p:txBody>
      </p:sp>
    </p:spTree>
    <p:extLst>
      <p:ext uri="{BB962C8B-B14F-4D97-AF65-F5344CB8AC3E}">
        <p14:creationId xmlns:p14="http://schemas.microsoft.com/office/powerpoint/2010/main" val="2832480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2</a:t>
            </a:fld>
            <a:endParaRPr lang="en-US"/>
          </a:p>
        </p:txBody>
      </p:sp>
    </p:spTree>
    <p:extLst>
      <p:ext uri="{BB962C8B-B14F-4D97-AF65-F5344CB8AC3E}">
        <p14:creationId xmlns:p14="http://schemas.microsoft.com/office/powerpoint/2010/main" val="217635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3</a:t>
            </a:fld>
            <a:endParaRPr lang="en-US"/>
          </a:p>
        </p:txBody>
      </p:sp>
    </p:spTree>
    <p:extLst>
      <p:ext uri="{BB962C8B-B14F-4D97-AF65-F5344CB8AC3E}">
        <p14:creationId xmlns:p14="http://schemas.microsoft.com/office/powerpoint/2010/main" val="47626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4</a:t>
            </a:fld>
            <a:endParaRPr lang="en-US"/>
          </a:p>
        </p:txBody>
      </p:sp>
    </p:spTree>
    <p:extLst>
      <p:ext uri="{BB962C8B-B14F-4D97-AF65-F5344CB8AC3E}">
        <p14:creationId xmlns:p14="http://schemas.microsoft.com/office/powerpoint/2010/main" val="269023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5</a:t>
            </a:fld>
            <a:endParaRPr lang="en-US"/>
          </a:p>
        </p:txBody>
      </p:sp>
    </p:spTree>
    <p:extLst>
      <p:ext uri="{BB962C8B-B14F-4D97-AF65-F5344CB8AC3E}">
        <p14:creationId xmlns:p14="http://schemas.microsoft.com/office/powerpoint/2010/main" val="592573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6</a:t>
            </a:fld>
            <a:endParaRPr lang="en-US"/>
          </a:p>
        </p:txBody>
      </p:sp>
    </p:spTree>
    <p:extLst>
      <p:ext uri="{BB962C8B-B14F-4D97-AF65-F5344CB8AC3E}">
        <p14:creationId xmlns:p14="http://schemas.microsoft.com/office/powerpoint/2010/main" val="157846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7</a:t>
            </a:fld>
            <a:endParaRPr lang="en-US"/>
          </a:p>
        </p:txBody>
      </p:sp>
    </p:spTree>
    <p:extLst>
      <p:ext uri="{BB962C8B-B14F-4D97-AF65-F5344CB8AC3E}">
        <p14:creationId xmlns:p14="http://schemas.microsoft.com/office/powerpoint/2010/main" val="2013439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8945-80F4-BE42-B7CE-A065C3DA1B5A}" type="slidenum">
              <a:rPr lang="en-US" smtClean="0"/>
              <a:t>8</a:t>
            </a:fld>
            <a:endParaRPr lang="en-US"/>
          </a:p>
        </p:txBody>
      </p:sp>
    </p:spTree>
    <p:extLst>
      <p:ext uri="{BB962C8B-B14F-4D97-AF65-F5344CB8AC3E}">
        <p14:creationId xmlns:p14="http://schemas.microsoft.com/office/powerpoint/2010/main" val="300578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53F6-AEE5-481E-97AE-0F3A41D9D87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6580F9E4-0121-485A-B83C-F1B5454FA6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FE3D282-96F0-45A9-9A25-DBB7AFBD45C8}"/>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7/01/2020</a:t>
            </a:fld>
            <a:endParaRPr lang="en-NZ"/>
          </a:p>
        </p:txBody>
      </p:sp>
      <p:sp>
        <p:nvSpPr>
          <p:cNvPr id="5" name="Footer Placeholder 4">
            <a:extLst>
              <a:ext uri="{FF2B5EF4-FFF2-40B4-BE49-F238E27FC236}">
                <a16:creationId xmlns:a16="http://schemas.microsoft.com/office/drawing/2014/main" id="{58A03758-40CA-4D8C-BA3A-A91D22540E3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F223957-128C-4B26-96C0-AC148C4B0D1E}"/>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01606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FBFE5-D4BD-4D69-983C-66DC1A37B5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D582549-4872-400D-B334-CFF666607C23}"/>
              </a:ext>
            </a:extLst>
          </p:cNvPr>
          <p:cNvSpPr>
            <a:spLocks noGrp="1"/>
          </p:cNvSpPr>
          <p:nvPr>
            <p:ph type="body" orient="vert" idx="1"/>
          </p:nvPr>
        </p:nvSpPr>
        <p:spPr>
          <a:xfrm>
            <a:off x="838200" y="1825625"/>
            <a:ext cx="10515600" cy="35517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811D9C9-F05D-4759-9599-EE8439EAB466}"/>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7/01/2020</a:t>
            </a:fld>
            <a:endParaRPr lang="en-NZ"/>
          </a:p>
        </p:txBody>
      </p:sp>
      <p:sp>
        <p:nvSpPr>
          <p:cNvPr id="5" name="Footer Placeholder 4">
            <a:extLst>
              <a:ext uri="{FF2B5EF4-FFF2-40B4-BE49-F238E27FC236}">
                <a16:creationId xmlns:a16="http://schemas.microsoft.com/office/drawing/2014/main" id="{C749D4E4-3669-43D4-AA17-E5E13A0A6D9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6300ED6-FA53-465A-9CC4-A290EBD87754}"/>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44539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B61D98-DFFF-4518-94CD-59B6B86F14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173041D-D815-4082-9170-447060B4F8E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70B077F-FB0A-4D60-9A61-E5329EE2A083}"/>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7/01/2020</a:t>
            </a:fld>
            <a:endParaRPr lang="en-NZ"/>
          </a:p>
        </p:txBody>
      </p:sp>
      <p:sp>
        <p:nvSpPr>
          <p:cNvPr id="5" name="Footer Placeholder 4">
            <a:extLst>
              <a:ext uri="{FF2B5EF4-FFF2-40B4-BE49-F238E27FC236}">
                <a16:creationId xmlns:a16="http://schemas.microsoft.com/office/drawing/2014/main" id="{D5FB126D-FE98-4AD9-85BB-2C4F5C6216E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314D14F-26E8-47BC-B059-46C01B05FEF6}"/>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58863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A18F-8D26-403A-B4BD-79B2CA72B1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A84AF1D-AA99-4DB8-9BEF-8DA639BEC251}"/>
              </a:ext>
            </a:extLst>
          </p:cNvPr>
          <p:cNvSpPr>
            <a:spLocks noGrp="1"/>
          </p:cNvSpPr>
          <p:nvPr>
            <p:ph idx="1"/>
          </p:nvPr>
        </p:nvSpPr>
        <p:spPr>
          <a:xfrm>
            <a:off x="838200" y="1825625"/>
            <a:ext cx="10515600" cy="35517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DFDC997-69E9-4D52-90C6-814B20D51F53}"/>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7/01/2020</a:t>
            </a:fld>
            <a:endParaRPr lang="en-NZ"/>
          </a:p>
        </p:txBody>
      </p:sp>
      <p:sp>
        <p:nvSpPr>
          <p:cNvPr id="5" name="Footer Placeholder 4">
            <a:extLst>
              <a:ext uri="{FF2B5EF4-FFF2-40B4-BE49-F238E27FC236}">
                <a16:creationId xmlns:a16="http://schemas.microsoft.com/office/drawing/2014/main" id="{AF74F416-D85F-41F8-B41E-584FBDE828D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4226E8E-C919-4B49-AC96-C3F32A5DA82C}"/>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10014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79E3-E134-4F55-9F0B-7B4EA5FE02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6EF024F-3C11-496D-B278-ACD4ACF2A1D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9A99DA-0A92-415E-89F2-7404F8577A76}"/>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7/01/2020</a:t>
            </a:fld>
            <a:endParaRPr lang="en-NZ"/>
          </a:p>
        </p:txBody>
      </p:sp>
      <p:sp>
        <p:nvSpPr>
          <p:cNvPr id="5" name="Footer Placeholder 4">
            <a:extLst>
              <a:ext uri="{FF2B5EF4-FFF2-40B4-BE49-F238E27FC236}">
                <a16:creationId xmlns:a16="http://schemas.microsoft.com/office/drawing/2014/main" id="{1704AE82-9581-450E-8E85-8F797A5CD97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928B00F-496D-494B-892F-FC5BB430DDD0}"/>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258717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0A0F-570A-4BD0-8586-4F6C42ED02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4EC723D-B9F9-4A8C-8F51-0DD738DB6B7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6B9DB55-389E-4615-B119-8459E6D4A9D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F964CEE-AD6A-480C-A7F3-AD853D32E242}"/>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7/01/2020</a:t>
            </a:fld>
            <a:endParaRPr lang="en-NZ"/>
          </a:p>
        </p:txBody>
      </p:sp>
      <p:sp>
        <p:nvSpPr>
          <p:cNvPr id="6" name="Footer Placeholder 5">
            <a:extLst>
              <a:ext uri="{FF2B5EF4-FFF2-40B4-BE49-F238E27FC236}">
                <a16:creationId xmlns:a16="http://schemas.microsoft.com/office/drawing/2014/main" id="{9572E837-0EAF-4A3E-BF9A-B951D3E6DBD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443836F-0195-480A-8536-CAB2C98EC584}"/>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83342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91BD-ABC6-4F15-AB00-633EE1669F9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C7E99EA-3FF6-477F-B0AB-2420C864C4E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9DE3AB-6A07-4F63-9E5C-51092F41C93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9F1AB20-DBBC-4FF5-A2F0-FE62A8BC1F7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F7D6D7-3BD5-4FCD-A319-C0C12C3E02F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79F1CBA-967B-4198-95AB-7A6B62BE07DA}"/>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7/01/2020</a:t>
            </a:fld>
            <a:endParaRPr lang="en-NZ"/>
          </a:p>
        </p:txBody>
      </p:sp>
      <p:sp>
        <p:nvSpPr>
          <p:cNvPr id="8" name="Footer Placeholder 7">
            <a:extLst>
              <a:ext uri="{FF2B5EF4-FFF2-40B4-BE49-F238E27FC236}">
                <a16:creationId xmlns:a16="http://schemas.microsoft.com/office/drawing/2014/main" id="{E5A0679E-5CEC-4DDC-B155-86F6FD7C9615}"/>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3915071-DDC1-44C2-89BE-A99F2469F774}"/>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262661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CD66-27FC-4146-9577-0E4A47205DA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B5F331D-86DA-4AFF-803B-BB3CD4E05B7C}"/>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7/01/2020</a:t>
            </a:fld>
            <a:endParaRPr lang="en-NZ"/>
          </a:p>
        </p:txBody>
      </p:sp>
      <p:sp>
        <p:nvSpPr>
          <p:cNvPr id="4" name="Footer Placeholder 3">
            <a:extLst>
              <a:ext uri="{FF2B5EF4-FFF2-40B4-BE49-F238E27FC236}">
                <a16:creationId xmlns:a16="http://schemas.microsoft.com/office/drawing/2014/main" id="{3BDB15E9-76DB-4BBD-8407-BE427DC7639F}"/>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4B54DE77-C28F-4BFF-A4C6-37B66B2DC356}"/>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42937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73A3-80BB-44E7-8831-4C3380CA3102}"/>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7/01/2020</a:t>
            </a:fld>
            <a:endParaRPr lang="en-NZ"/>
          </a:p>
        </p:txBody>
      </p:sp>
      <p:sp>
        <p:nvSpPr>
          <p:cNvPr id="3" name="Footer Placeholder 2">
            <a:extLst>
              <a:ext uri="{FF2B5EF4-FFF2-40B4-BE49-F238E27FC236}">
                <a16:creationId xmlns:a16="http://schemas.microsoft.com/office/drawing/2014/main" id="{2F293779-D41B-4C53-8E35-BA663163B32F}"/>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CC5DA20-0208-4A5A-BF2E-E7CC3936DA56}"/>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381989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F8D8-3D9D-46D9-9169-238C89CFE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B2B32EF-5400-4945-BD46-6CE575B2395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37CBDD2-ABAF-41A7-ADA6-E12DAD5D75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AAE92-558A-40E7-A16E-983F6B0466E0}"/>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7/01/2020</a:t>
            </a:fld>
            <a:endParaRPr lang="en-NZ"/>
          </a:p>
        </p:txBody>
      </p:sp>
      <p:sp>
        <p:nvSpPr>
          <p:cNvPr id="6" name="Footer Placeholder 5">
            <a:extLst>
              <a:ext uri="{FF2B5EF4-FFF2-40B4-BE49-F238E27FC236}">
                <a16:creationId xmlns:a16="http://schemas.microsoft.com/office/drawing/2014/main" id="{5CDDE5A2-1719-4F07-BC06-943BFDB94AE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21B14AC-848F-4C09-8ECB-9708D367DE51}"/>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9767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8E83-927F-4461-991B-0DCF628BA8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17DFB80-AAF6-426E-BA68-9F2E39FBAA0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2E397FE1-9895-4983-8FD0-D55EF100D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0F21A6-00D7-42AC-8C79-5F695D15E32E}"/>
              </a:ext>
            </a:extLst>
          </p:cNvPr>
          <p:cNvSpPr>
            <a:spLocks noGrp="1"/>
          </p:cNvSpPr>
          <p:nvPr>
            <p:ph type="dt" sz="half" idx="10"/>
          </p:nvPr>
        </p:nvSpPr>
        <p:spPr>
          <a:xfrm>
            <a:off x="838200" y="6356350"/>
            <a:ext cx="2743200" cy="365125"/>
          </a:xfrm>
          <a:prstGeom prst="rect">
            <a:avLst/>
          </a:prstGeom>
        </p:spPr>
        <p:txBody>
          <a:bodyPr/>
          <a:lstStyle/>
          <a:p>
            <a:fld id="{CB1829EF-4A95-4FE3-B7EC-08DCA0F32A5F}" type="datetimeFigureOut">
              <a:rPr lang="en-NZ" smtClean="0"/>
              <a:t>7/01/2020</a:t>
            </a:fld>
            <a:endParaRPr lang="en-NZ"/>
          </a:p>
        </p:txBody>
      </p:sp>
      <p:sp>
        <p:nvSpPr>
          <p:cNvPr id="6" name="Footer Placeholder 5">
            <a:extLst>
              <a:ext uri="{FF2B5EF4-FFF2-40B4-BE49-F238E27FC236}">
                <a16:creationId xmlns:a16="http://schemas.microsoft.com/office/drawing/2014/main" id="{70EA2530-BEB6-4DBA-982B-80455B4753D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2E1E209-7A1B-474E-9715-27F8999B9305}"/>
              </a:ext>
            </a:extLst>
          </p:cNvPr>
          <p:cNvSpPr>
            <a:spLocks noGrp="1"/>
          </p:cNvSpPr>
          <p:nvPr>
            <p:ph type="sldNum" sz="quarter" idx="12"/>
          </p:nvPr>
        </p:nvSpPr>
        <p:spPr>
          <a:xfrm>
            <a:off x="8610600" y="6356350"/>
            <a:ext cx="2743200" cy="365125"/>
          </a:xfrm>
          <a:prstGeom prst="rect">
            <a:avLst/>
          </a:prstGeom>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419193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8536477-31CB-4AAC-B0B8-6FE38A5A1608}"/>
              </a:ext>
            </a:extLst>
          </p:cNvPr>
          <p:cNvSpPr>
            <a:spLocks noGrp="1"/>
          </p:cNvSpPr>
          <p:nvPr>
            <p:ph type="ftr" sz="quarter" idx="3"/>
          </p:nvPr>
        </p:nvSpPr>
        <p:spPr>
          <a:xfrm>
            <a:off x="0" y="5978293"/>
            <a:ext cx="12192000" cy="87970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pic>
        <p:nvPicPr>
          <p:cNvPr id="8" name="Picture 7" descr="Ppoint yellow foot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958390"/>
            <a:ext cx="12192000" cy="899610"/>
          </a:xfrm>
          <a:prstGeom prst="rect">
            <a:avLst/>
          </a:prstGeom>
        </p:spPr>
      </p:pic>
    </p:spTree>
    <p:extLst>
      <p:ext uri="{BB962C8B-B14F-4D97-AF65-F5344CB8AC3E}">
        <p14:creationId xmlns:p14="http://schemas.microsoft.com/office/powerpoint/2010/main" val="1207383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laycentreshop.co.nz/index.php?route=product/product&amp;filter_name=playcentre%20booklet&amp;product_id=7848" TargetMode="External"/><Relationship Id="rId2" Type="http://schemas.openxmlformats.org/officeDocument/2006/relationships/hyperlink" Target="https://www.playcentre.org.nz/current-members/useful-documents-for-your-centre/playcentre-introduction-booklet-2018/"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487953-FEF7-4043-8CC5-3E4A285AB467}"/>
              </a:ext>
            </a:extLst>
          </p:cNvPr>
          <p:cNvSpPr/>
          <p:nvPr/>
        </p:nvSpPr>
        <p:spPr>
          <a:xfrm>
            <a:off x="321785" y="1881986"/>
            <a:ext cx="8574374" cy="5109091"/>
          </a:xfrm>
          <a:prstGeom prst="rect">
            <a:avLst/>
          </a:prstGeom>
        </p:spPr>
        <p:txBody>
          <a:bodyPr wrap="square">
            <a:spAutoFit/>
          </a:bodyPr>
          <a:lstStyle/>
          <a:p>
            <a:r>
              <a:rPr lang="en-NZ" sz="3200" b="1" dirty="0" smtClean="0">
                <a:solidFill>
                  <a:schemeClr val="bg1">
                    <a:lumMod val="50000"/>
                  </a:schemeClr>
                </a:solidFill>
                <a:latin typeface="Calibri"/>
                <a:cs typeface="Calibri"/>
              </a:rPr>
              <a:t>An introduction to Playcentre</a:t>
            </a:r>
          </a:p>
          <a:p>
            <a:pPr>
              <a:lnSpc>
                <a:spcPct val="150000"/>
              </a:lnSpc>
            </a:pPr>
            <a:r>
              <a:rPr lang="mi-NZ" dirty="0" smtClean="0">
                <a:latin typeface="Calibri"/>
                <a:cs typeface="Calibri"/>
              </a:rPr>
              <a:t>These slides are to help leaders at Playcentre to facilitate a discussion for their new Playcentre members. The slides needs to be used alongside the </a:t>
            </a:r>
            <a:r>
              <a:rPr lang="mi-NZ" i="1" dirty="0" smtClean="0">
                <a:latin typeface="Calibri"/>
                <a:cs typeface="Calibri"/>
              </a:rPr>
              <a:t>Welcome to Playcentre: Finding your Feet </a:t>
            </a:r>
            <a:r>
              <a:rPr lang="mi-NZ" dirty="0" smtClean="0">
                <a:latin typeface="Calibri"/>
                <a:cs typeface="Calibri"/>
              </a:rPr>
              <a:t>booklet.</a:t>
            </a:r>
            <a:endParaRPr lang="mi-NZ" dirty="0">
              <a:latin typeface="Calibri"/>
              <a:cs typeface="Calibri"/>
            </a:endParaRPr>
          </a:p>
          <a:p>
            <a:pPr>
              <a:lnSpc>
                <a:spcPct val="150000"/>
              </a:lnSpc>
            </a:pPr>
            <a:r>
              <a:rPr lang="mi-NZ" dirty="0" smtClean="0">
                <a:latin typeface="Calibri"/>
                <a:cs typeface="Calibri"/>
              </a:rPr>
              <a:t>You can download a copy of the </a:t>
            </a:r>
            <a:r>
              <a:rPr lang="mi-NZ" dirty="0" smtClean="0">
                <a:latin typeface="Calibri"/>
                <a:cs typeface="Calibri"/>
                <a:hlinkClick r:id="rId2"/>
              </a:rPr>
              <a:t>booklet</a:t>
            </a:r>
            <a:r>
              <a:rPr lang="mi-NZ" dirty="0" smtClean="0">
                <a:latin typeface="Calibri"/>
                <a:cs typeface="Calibri"/>
              </a:rPr>
              <a:t> here.</a:t>
            </a:r>
          </a:p>
          <a:p>
            <a:pPr>
              <a:lnSpc>
                <a:spcPct val="150000"/>
              </a:lnSpc>
            </a:pPr>
            <a:r>
              <a:rPr lang="mi-NZ" dirty="0" smtClean="0">
                <a:latin typeface="Calibri"/>
                <a:cs typeface="Calibri"/>
              </a:rPr>
              <a:t>The booklet can be purchased from the </a:t>
            </a:r>
            <a:r>
              <a:rPr lang="mi-NZ" dirty="0" smtClean="0">
                <a:latin typeface="Calibri"/>
                <a:cs typeface="Calibri"/>
                <a:hlinkClick r:id="rId3"/>
              </a:rPr>
              <a:t>Playcentre shop </a:t>
            </a:r>
            <a:r>
              <a:rPr lang="mi-NZ" dirty="0" smtClean="0">
                <a:latin typeface="Calibri"/>
                <a:cs typeface="Calibri"/>
              </a:rPr>
              <a:t>in Christchurch.</a:t>
            </a:r>
          </a:p>
          <a:p>
            <a:pPr>
              <a:lnSpc>
                <a:spcPct val="150000"/>
              </a:lnSpc>
            </a:pPr>
            <a:r>
              <a:rPr lang="mi-NZ" dirty="0" smtClean="0">
                <a:latin typeface="Calibri"/>
                <a:cs typeface="Calibri"/>
              </a:rPr>
              <a:t>This discussion can be facilitated on session or off session in the evening. Small groups of 3-5 people are ideal. You could work together with neighbouring centres to facilate these discussions.</a:t>
            </a:r>
          </a:p>
          <a:p>
            <a:pPr>
              <a:lnSpc>
                <a:spcPct val="150000"/>
              </a:lnSpc>
            </a:pPr>
            <a:endParaRPr lang="mi-NZ" dirty="0" smtClean="0">
              <a:latin typeface="Calibri"/>
              <a:cs typeface="Calibri"/>
            </a:endParaRPr>
          </a:p>
          <a:p>
            <a:pPr>
              <a:lnSpc>
                <a:spcPct val="150000"/>
              </a:lnSpc>
            </a:pPr>
            <a:endParaRPr lang="mi-NZ" sz="2000" dirty="0" smtClean="0">
              <a:latin typeface="Calibri"/>
              <a:cs typeface="Calibri"/>
            </a:endParaRPr>
          </a:p>
          <a:p>
            <a:pPr>
              <a:lnSpc>
                <a:spcPct val="150000"/>
              </a:lnSpc>
            </a:pPr>
            <a:endParaRPr lang="en-NZ" sz="1400" dirty="0"/>
          </a:p>
        </p:txBody>
      </p:sp>
      <p:pic>
        <p:nvPicPr>
          <p:cNvPr id="4" name="Picture 3" descr="Welcome to our Village purple.ai"/>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1785" y="219090"/>
            <a:ext cx="4621273" cy="1475069"/>
          </a:xfrm>
          <a:prstGeom prst="rect">
            <a:avLst/>
          </a:prstGeom>
        </p:spPr>
      </p:pic>
      <p:pic>
        <p:nvPicPr>
          <p:cNvPr id="2" name="Picture 1"/>
          <p:cNvPicPr>
            <a:picLocks noChangeAspect="1"/>
          </p:cNvPicPr>
          <p:nvPr/>
        </p:nvPicPr>
        <p:blipFill rotWithShape="1">
          <a:blip r:embed="rId5"/>
          <a:srcRect l="35113" t="17641" r="36435" b="12803"/>
          <a:stretch/>
        </p:blipFill>
        <p:spPr>
          <a:xfrm>
            <a:off x="9144000" y="1348340"/>
            <a:ext cx="2768310" cy="3805061"/>
          </a:xfrm>
          <a:prstGeom prst="rect">
            <a:avLst/>
          </a:prstGeom>
        </p:spPr>
      </p:pic>
    </p:spTree>
    <p:extLst>
      <p:ext uri="{BB962C8B-B14F-4D97-AF65-F5344CB8AC3E}">
        <p14:creationId xmlns:p14="http://schemas.microsoft.com/office/powerpoint/2010/main" val="172186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4218039" cy="585454"/>
          </a:xfrm>
          <a:solidFill>
            <a:schemeClr val="bg2">
              <a:lumMod val="75000"/>
            </a:schemeClr>
          </a:solidFill>
        </p:spPr>
        <p:txBody>
          <a:bodyPr>
            <a:normAutofit/>
          </a:bodyPr>
          <a:lstStyle/>
          <a:p>
            <a:pPr algn="r"/>
            <a:r>
              <a:rPr lang="en-NZ" sz="3400" b="1" dirty="0" smtClean="0">
                <a:solidFill>
                  <a:schemeClr val="bg1"/>
                </a:solidFill>
                <a:latin typeface="+mn-lt"/>
              </a:rPr>
              <a:t>What’s your story?   </a:t>
            </a:r>
            <a:endParaRPr lang="en-NZ" sz="3400" b="1" dirty="0">
              <a:solidFill>
                <a:schemeClr val="bg1"/>
              </a:solidFill>
              <a:latin typeface="+mn-lt"/>
            </a:endParaRPr>
          </a:p>
        </p:txBody>
      </p:sp>
      <p:sp>
        <p:nvSpPr>
          <p:cNvPr id="3" name="Rectangle 2">
            <a:extLst>
              <a:ext uri="{FF2B5EF4-FFF2-40B4-BE49-F238E27FC236}">
                <a16:creationId xmlns:a16="http://schemas.microsoft.com/office/drawing/2014/main" id="{E4487953-FEF7-4043-8CC5-3E4A285AB467}"/>
              </a:ext>
            </a:extLst>
          </p:cNvPr>
          <p:cNvSpPr/>
          <p:nvPr/>
        </p:nvSpPr>
        <p:spPr>
          <a:xfrm>
            <a:off x="2613947" y="1570839"/>
            <a:ext cx="8508363" cy="4154984"/>
          </a:xfrm>
          <a:prstGeom prst="rect">
            <a:avLst/>
          </a:prstGeom>
        </p:spPr>
        <p:txBody>
          <a:bodyPr wrap="square">
            <a:spAutoFit/>
          </a:bodyPr>
          <a:lstStyle/>
          <a:p>
            <a:pPr>
              <a:lnSpc>
                <a:spcPct val="150000"/>
              </a:lnSpc>
            </a:pPr>
            <a:r>
              <a:rPr lang="en-NZ" sz="2400" b="1" dirty="0" smtClean="0">
                <a:latin typeface="Calibri"/>
                <a:cs typeface="Calibri"/>
              </a:rPr>
              <a:t>Why did you join Playcentre?</a:t>
            </a:r>
            <a:endParaRPr lang="en-NZ" sz="2400" b="1" dirty="0">
              <a:latin typeface="Calibri"/>
              <a:cs typeface="Calibri"/>
            </a:endParaRPr>
          </a:p>
          <a:p>
            <a:pPr>
              <a:lnSpc>
                <a:spcPct val="150000"/>
              </a:lnSpc>
            </a:pPr>
            <a:r>
              <a:rPr lang="en-US" sz="1600" dirty="0" smtClean="0">
                <a:latin typeface="Calibri Light"/>
                <a:cs typeface="Calibri Light"/>
              </a:rPr>
              <a:t>Share your story. How did you hear about Playcentre? Why did you decide to join?</a:t>
            </a:r>
            <a:endParaRPr lang="en-US" sz="1600" dirty="0">
              <a:latin typeface="Calibri Light"/>
              <a:cs typeface="Calibri Light"/>
            </a:endParaRPr>
          </a:p>
          <a:p>
            <a:pPr>
              <a:lnSpc>
                <a:spcPct val="150000"/>
              </a:lnSpc>
            </a:pPr>
            <a:endParaRPr lang="en-US" sz="1600" dirty="0">
              <a:latin typeface="Calibri Light"/>
              <a:cs typeface="Calibri Light"/>
            </a:endParaRPr>
          </a:p>
          <a:p>
            <a:pPr>
              <a:lnSpc>
                <a:spcPct val="150000"/>
              </a:lnSpc>
            </a:pPr>
            <a:r>
              <a:rPr lang="en-US" sz="2400" b="1" dirty="0" smtClean="0">
                <a:latin typeface="Calibri"/>
                <a:cs typeface="Calibri"/>
              </a:rPr>
              <a:t>The good, the bad, the curious</a:t>
            </a:r>
          </a:p>
          <a:p>
            <a:pPr>
              <a:lnSpc>
                <a:spcPct val="150000"/>
              </a:lnSpc>
            </a:pPr>
            <a:r>
              <a:rPr lang="mi-NZ" sz="1600" dirty="0" smtClean="0"/>
              <a:t>What have your Playcentre experience been to date? What are you enjoying about Playcentre? What don’t you love? What don’t you yet understand?</a:t>
            </a:r>
          </a:p>
          <a:p>
            <a:pPr>
              <a:lnSpc>
                <a:spcPct val="150000"/>
              </a:lnSpc>
            </a:pPr>
            <a:endParaRPr lang="mi-NZ" sz="1600" dirty="0"/>
          </a:p>
          <a:p>
            <a:pPr>
              <a:lnSpc>
                <a:spcPct val="150000"/>
              </a:lnSpc>
            </a:pPr>
            <a:r>
              <a:rPr lang="mi-NZ" sz="1600" dirty="0" smtClean="0"/>
              <a:t>Time to share your experience. No judgement.</a:t>
            </a:r>
            <a:endParaRPr lang="en-NZ" sz="1600" dirty="0"/>
          </a:p>
          <a:p>
            <a:pPr>
              <a:lnSpc>
                <a:spcPct val="150000"/>
              </a:lnSpc>
            </a:pPr>
            <a:endParaRPr lang="en-NZ" sz="1600" b="1" dirty="0">
              <a:latin typeface="Calibri Light"/>
              <a:cs typeface="Calibri Light"/>
            </a:endParaRPr>
          </a:p>
          <a:p>
            <a:pPr>
              <a:lnSpc>
                <a:spcPct val="150000"/>
              </a:lnSpc>
            </a:pPr>
            <a:endParaRPr lang="en-NZ" sz="1600" b="1" dirty="0">
              <a:latin typeface="Calibri Light"/>
              <a:cs typeface="Calibri Light"/>
            </a:endParaRPr>
          </a:p>
        </p:txBody>
      </p:sp>
      <p:pic>
        <p:nvPicPr>
          <p:cNvPr id="5" name="Picture 4" descr="person ic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95" y="1570839"/>
            <a:ext cx="1994160" cy="2273676"/>
          </a:xfrm>
          <a:prstGeom prst="rect">
            <a:avLst/>
          </a:prstGeom>
        </p:spPr>
      </p:pic>
    </p:spTree>
    <p:extLst>
      <p:ext uri="{BB962C8B-B14F-4D97-AF65-F5344CB8AC3E}">
        <p14:creationId xmlns:p14="http://schemas.microsoft.com/office/powerpoint/2010/main" val="341827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6086008" cy="585454"/>
          </a:xfrm>
          <a:solidFill>
            <a:schemeClr val="bg2">
              <a:lumMod val="75000"/>
            </a:schemeClr>
          </a:solidFill>
          <a:ln>
            <a:noFill/>
          </a:ln>
        </p:spPr>
        <p:txBody>
          <a:bodyPr>
            <a:normAutofit/>
          </a:bodyPr>
          <a:lstStyle/>
          <a:p>
            <a:pPr algn="r"/>
            <a:r>
              <a:rPr lang="en-NZ" sz="3400" b="1" dirty="0" smtClean="0">
                <a:solidFill>
                  <a:schemeClr val="bg1"/>
                </a:solidFill>
                <a:latin typeface="+mn-lt"/>
              </a:rPr>
              <a:t>What’s Playcentre philosophy?</a:t>
            </a:r>
            <a:endParaRPr lang="en-NZ" sz="3400" b="1" dirty="0">
              <a:solidFill>
                <a:schemeClr val="bg1"/>
              </a:solidFill>
              <a:latin typeface="+mn-lt"/>
            </a:endParaRPr>
          </a:p>
        </p:txBody>
      </p:sp>
      <p:sp>
        <p:nvSpPr>
          <p:cNvPr id="3" name="Rectangle 2">
            <a:extLst>
              <a:ext uri="{FF2B5EF4-FFF2-40B4-BE49-F238E27FC236}">
                <a16:creationId xmlns:a16="http://schemas.microsoft.com/office/drawing/2014/main" id="{E4487953-FEF7-4043-8CC5-3E4A285AB467}"/>
              </a:ext>
            </a:extLst>
          </p:cNvPr>
          <p:cNvSpPr/>
          <p:nvPr/>
        </p:nvSpPr>
        <p:spPr>
          <a:xfrm>
            <a:off x="707923" y="1570839"/>
            <a:ext cx="7772401" cy="3785652"/>
          </a:xfrm>
          <a:prstGeom prst="rect">
            <a:avLst/>
          </a:prstGeom>
        </p:spPr>
        <p:txBody>
          <a:bodyPr wrap="square">
            <a:spAutoFit/>
          </a:bodyPr>
          <a:lstStyle/>
          <a:p>
            <a:pPr>
              <a:lnSpc>
                <a:spcPct val="150000"/>
              </a:lnSpc>
            </a:pPr>
            <a:r>
              <a:rPr lang="en-NZ" sz="2400" b="1" dirty="0" smtClean="0">
                <a:latin typeface="Calibri"/>
                <a:cs typeface="Calibri"/>
              </a:rPr>
              <a:t>What did you learn about how Playcentre works?</a:t>
            </a:r>
            <a:endParaRPr lang="en-NZ" sz="2400" b="1" dirty="0">
              <a:latin typeface="Calibri"/>
              <a:cs typeface="Calibri"/>
            </a:endParaRPr>
          </a:p>
          <a:p>
            <a:pPr>
              <a:lnSpc>
                <a:spcPct val="150000"/>
              </a:lnSpc>
            </a:pPr>
            <a:r>
              <a:rPr lang="en-US" sz="1600" dirty="0" smtClean="0">
                <a:latin typeface="Calibri Light"/>
                <a:cs typeface="Calibri Light"/>
              </a:rPr>
              <a:t>Share your understanding of how things work at Playcentre to date? Compare notes with others in the group.</a:t>
            </a:r>
            <a:endParaRPr lang="en-US" sz="1600" dirty="0">
              <a:latin typeface="Calibri Light"/>
              <a:cs typeface="Calibri Light"/>
            </a:endParaRPr>
          </a:p>
          <a:p>
            <a:pPr>
              <a:lnSpc>
                <a:spcPct val="150000"/>
              </a:lnSpc>
            </a:pPr>
            <a:endParaRPr lang="en-US" sz="1600" dirty="0">
              <a:latin typeface="Calibri Light"/>
              <a:cs typeface="Calibri Light"/>
            </a:endParaRPr>
          </a:p>
          <a:p>
            <a:pPr>
              <a:lnSpc>
                <a:spcPct val="150000"/>
              </a:lnSpc>
            </a:pPr>
            <a:r>
              <a:rPr lang="en-US" sz="2400" b="1" dirty="0" smtClean="0">
                <a:latin typeface="Calibri"/>
                <a:cs typeface="Calibri"/>
              </a:rPr>
              <a:t>What’s the philosophy about?</a:t>
            </a:r>
          </a:p>
          <a:p>
            <a:pPr>
              <a:lnSpc>
                <a:spcPct val="150000"/>
              </a:lnSpc>
            </a:pPr>
            <a:r>
              <a:rPr lang="mi-NZ" sz="1600" dirty="0" smtClean="0"/>
              <a:t>Discuss the core ideas and the values behind each of these on page 5 of </a:t>
            </a:r>
            <a:r>
              <a:rPr lang="mi-NZ" sz="1600" i="1" dirty="0" smtClean="0"/>
              <a:t>the Welcome to Playcentre </a:t>
            </a:r>
            <a:r>
              <a:rPr lang="mi-NZ" sz="1600" dirty="0" smtClean="0"/>
              <a:t>booklet. </a:t>
            </a:r>
            <a:endParaRPr lang="en-NZ" sz="1600" dirty="0"/>
          </a:p>
          <a:p>
            <a:pPr>
              <a:lnSpc>
                <a:spcPct val="150000"/>
              </a:lnSpc>
            </a:pPr>
            <a:endParaRPr lang="en-NZ" sz="1600" b="1" dirty="0">
              <a:latin typeface="Calibri Light"/>
              <a:cs typeface="Calibri Light"/>
            </a:endParaRPr>
          </a:p>
          <a:p>
            <a:pPr>
              <a:lnSpc>
                <a:spcPct val="150000"/>
              </a:lnSpc>
            </a:pPr>
            <a:endParaRPr lang="en-NZ" sz="1600" b="1" dirty="0">
              <a:latin typeface="Calibri Light"/>
              <a:cs typeface="Calibri Ligh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724" t="15619" r="35044" b="6142"/>
          <a:stretch/>
        </p:blipFill>
        <p:spPr>
          <a:xfrm>
            <a:off x="8731044" y="1224117"/>
            <a:ext cx="3067201" cy="4320000"/>
          </a:xfrm>
          <a:prstGeom prst="rect">
            <a:avLst/>
          </a:prstGeom>
        </p:spPr>
      </p:pic>
    </p:spTree>
    <p:extLst>
      <p:ext uri="{BB962C8B-B14F-4D97-AF65-F5344CB8AC3E}">
        <p14:creationId xmlns:p14="http://schemas.microsoft.com/office/powerpoint/2010/main" val="277583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6400800" cy="585454"/>
          </a:xfrm>
          <a:solidFill>
            <a:schemeClr val="bg2">
              <a:lumMod val="75000"/>
            </a:schemeClr>
          </a:solidFill>
          <a:ln>
            <a:noFill/>
          </a:ln>
        </p:spPr>
        <p:txBody>
          <a:bodyPr>
            <a:normAutofit/>
          </a:bodyPr>
          <a:lstStyle/>
          <a:p>
            <a:pPr algn="r"/>
            <a:r>
              <a:rPr lang="en-NZ" sz="3400" b="1" dirty="0" smtClean="0">
                <a:solidFill>
                  <a:schemeClr val="bg1"/>
                </a:solidFill>
                <a:latin typeface="+mn-lt"/>
              </a:rPr>
              <a:t>What’s Playcentre </a:t>
            </a:r>
            <a:r>
              <a:rPr lang="en-NZ" sz="3400" b="1" dirty="0" smtClean="0">
                <a:solidFill>
                  <a:schemeClr val="bg1"/>
                </a:solidFill>
                <a:latin typeface="+mn-lt"/>
              </a:rPr>
              <a:t>curriculum?</a:t>
            </a:r>
            <a:endParaRPr lang="en-NZ" sz="3400" b="1" dirty="0">
              <a:solidFill>
                <a:schemeClr val="bg1"/>
              </a:solidFill>
              <a:latin typeface="+mn-lt"/>
            </a:endParaRPr>
          </a:p>
        </p:txBody>
      </p:sp>
      <p:sp>
        <p:nvSpPr>
          <p:cNvPr id="3" name="Rectangle 2">
            <a:extLst>
              <a:ext uri="{FF2B5EF4-FFF2-40B4-BE49-F238E27FC236}">
                <a16:creationId xmlns:a16="http://schemas.microsoft.com/office/drawing/2014/main" id="{E4487953-FEF7-4043-8CC5-3E4A285AB467}"/>
              </a:ext>
            </a:extLst>
          </p:cNvPr>
          <p:cNvSpPr/>
          <p:nvPr/>
        </p:nvSpPr>
        <p:spPr>
          <a:xfrm>
            <a:off x="378138" y="1390957"/>
            <a:ext cx="7352676" cy="6001643"/>
          </a:xfrm>
          <a:prstGeom prst="rect">
            <a:avLst/>
          </a:prstGeom>
        </p:spPr>
        <p:txBody>
          <a:bodyPr wrap="square">
            <a:spAutoFit/>
          </a:bodyPr>
          <a:lstStyle/>
          <a:p>
            <a:pPr>
              <a:lnSpc>
                <a:spcPct val="150000"/>
              </a:lnSpc>
            </a:pPr>
            <a:r>
              <a:rPr lang="en-NZ" sz="2400" b="1" dirty="0" smtClean="0">
                <a:latin typeface="Calibri"/>
                <a:cs typeface="Calibri"/>
              </a:rPr>
              <a:t>What is the Playcentre curriculum about?</a:t>
            </a:r>
            <a:endParaRPr lang="en-NZ" sz="2400" b="1" dirty="0">
              <a:latin typeface="Calibri"/>
              <a:cs typeface="Calibri"/>
            </a:endParaRPr>
          </a:p>
          <a:p>
            <a:pPr>
              <a:lnSpc>
                <a:spcPct val="150000"/>
              </a:lnSpc>
            </a:pPr>
            <a:r>
              <a:rPr lang="en-US" sz="1400" dirty="0" smtClean="0">
                <a:latin typeface="Calibri Light"/>
                <a:cs typeface="Calibri Light"/>
              </a:rPr>
              <a:t>Discuss the various aspects of the Playcentre curriculum as defined on page 10 of the </a:t>
            </a:r>
            <a:r>
              <a:rPr lang="en-US" sz="1400" i="1" dirty="0" smtClean="0">
                <a:latin typeface="Calibri Light"/>
                <a:cs typeface="Calibri Light"/>
              </a:rPr>
              <a:t>Introduction to Playcentre: Finding your Feet </a:t>
            </a:r>
            <a:r>
              <a:rPr lang="en-US" sz="1400" dirty="0" smtClean="0">
                <a:latin typeface="Calibri Light"/>
                <a:cs typeface="Calibri Light"/>
              </a:rPr>
              <a:t>booklet:</a:t>
            </a:r>
          </a:p>
          <a:p>
            <a:pPr marL="342900" indent="-342900">
              <a:lnSpc>
                <a:spcPct val="150000"/>
              </a:lnSpc>
              <a:buFont typeface="+mj-lt"/>
              <a:buAutoNum type="arabicPeriod"/>
            </a:pPr>
            <a:r>
              <a:rPr lang="en-US" sz="1400" dirty="0" smtClean="0">
                <a:latin typeface="Calibri Light"/>
                <a:cs typeface="Calibri Light"/>
              </a:rPr>
              <a:t>Learning through play – Play is children’s work. They make sense of their world through play, learn to communicate, practice motor skills, develop problem-solving skills.</a:t>
            </a:r>
          </a:p>
          <a:p>
            <a:pPr marL="342900" indent="-342900">
              <a:lnSpc>
                <a:spcPct val="150000"/>
              </a:lnSpc>
              <a:buFont typeface="+mj-lt"/>
              <a:buAutoNum type="arabicPeriod"/>
            </a:pPr>
            <a:r>
              <a:rPr lang="en-US" sz="1400" dirty="0" smtClean="0">
                <a:latin typeface="Calibri Light"/>
                <a:cs typeface="Calibri Light"/>
              </a:rPr>
              <a:t>Rich play experiences: Create rich learning environment.</a:t>
            </a:r>
          </a:p>
          <a:p>
            <a:pPr marL="342900" indent="-342900">
              <a:lnSpc>
                <a:spcPct val="150000"/>
              </a:lnSpc>
              <a:buFont typeface="+mj-lt"/>
              <a:buAutoNum type="arabicPeriod"/>
            </a:pPr>
            <a:r>
              <a:rPr lang="en-US" sz="1400" dirty="0" smtClean="0">
                <a:latin typeface="Calibri Light"/>
                <a:cs typeface="Calibri Light"/>
              </a:rPr>
              <a:t>Multicultural play experiences: Play experiences to make sense of the wider cultural world.</a:t>
            </a:r>
          </a:p>
          <a:p>
            <a:pPr marL="342900" indent="-342900">
              <a:lnSpc>
                <a:spcPct val="150000"/>
              </a:lnSpc>
              <a:buFont typeface="+mj-lt"/>
              <a:buAutoNum type="arabicPeriod"/>
            </a:pPr>
            <a:r>
              <a:rPr lang="en-US" sz="1400" dirty="0" smtClean="0">
                <a:latin typeface="Calibri Light"/>
                <a:cs typeface="Calibri Light"/>
              </a:rPr>
              <a:t>Te </a:t>
            </a:r>
            <a:r>
              <a:rPr lang="en-US" sz="1400" dirty="0" err="1" smtClean="0">
                <a:latin typeface="Calibri Light"/>
                <a:cs typeface="Calibri Light"/>
              </a:rPr>
              <a:t>Whāriki</a:t>
            </a:r>
            <a:r>
              <a:rPr lang="en-US" sz="1400" dirty="0" smtClean="0">
                <a:latin typeface="Calibri Light"/>
                <a:cs typeface="Calibri Light"/>
              </a:rPr>
              <a:t>: NZ ECE </a:t>
            </a:r>
            <a:r>
              <a:rPr lang="en-US" sz="1400" dirty="0" err="1" smtClean="0">
                <a:latin typeface="Calibri Light"/>
                <a:cs typeface="Calibri Light"/>
              </a:rPr>
              <a:t>curriculicum</a:t>
            </a:r>
            <a:r>
              <a:rPr lang="en-US" sz="1400" dirty="0" smtClean="0">
                <a:latin typeface="Calibri Light"/>
                <a:cs typeface="Calibri Light"/>
              </a:rPr>
              <a:t>.</a:t>
            </a:r>
          </a:p>
          <a:p>
            <a:pPr marL="342900" indent="-342900">
              <a:lnSpc>
                <a:spcPct val="150000"/>
              </a:lnSpc>
              <a:buFont typeface="+mj-lt"/>
              <a:buAutoNum type="arabicPeriod"/>
            </a:pPr>
            <a:r>
              <a:rPr lang="en-US" sz="1400" dirty="0" smtClean="0">
                <a:latin typeface="Calibri Light"/>
                <a:cs typeface="Calibri Light"/>
              </a:rPr>
              <a:t>Bicultural curriculum: Learn to participate in both worlds.</a:t>
            </a:r>
          </a:p>
          <a:p>
            <a:pPr marL="342900" indent="-342900">
              <a:lnSpc>
                <a:spcPct val="150000"/>
              </a:lnSpc>
              <a:buFont typeface="+mj-lt"/>
              <a:buAutoNum type="arabicPeriod"/>
            </a:pPr>
            <a:r>
              <a:rPr lang="en-US" sz="1400" dirty="0" smtClean="0">
                <a:latin typeface="Calibri Light"/>
                <a:cs typeface="Calibri Light"/>
              </a:rPr>
              <a:t>Positive behavior guidance: Social competence behavior is all learning – learning to be patient, regulate, include others and more.</a:t>
            </a:r>
          </a:p>
          <a:p>
            <a:pPr marL="342900" indent="-342900">
              <a:lnSpc>
                <a:spcPct val="150000"/>
              </a:lnSpc>
              <a:buFont typeface="+mj-lt"/>
              <a:buAutoNum type="arabicPeriod"/>
            </a:pPr>
            <a:r>
              <a:rPr lang="en-US" sz="1400" dirty="0" smtClean="0">
                <a:latin typeface="Calibri Light"/>
                <a:cs typeface="Calibri Light"/>
              </a:rPr>
              <a:t>Parent cooperative: Parents as </a:t>
            </a:r>
            <a:r>
              <a:rPr lang="en-US" sz="1400" dirty="0" err="1" smtClean="0">
                <a:latin typeface="Calibri Light"/>
                <a:cs typeface="Calibri Light"/>
              </a:rPr>
              <a:t>kaiako</a:t>
            </a:r>
            <a:r>
              <a:rPr lang="en-US" sz="1400" dirty="0" smtClean="0">
                <a:latin typeface="Calibri Light"/>
                <a:cs typeface="Calibri Light"/>
              </a:rPr>
              <a:t> – parents are first and most important teachers.</a:t>
            </a:r>
          </a:p>
          <a:p>
            <a:pPr marL="342900" indent="-342900">
              <a:lnSpc>
                <a:spcPct val="150000"/>
              </a:lnSpc>
              <a:buFont typeface="+mj-lt"/>
              <a:buAutoNum type="arabicPeriod"/>
            </a:pPr>
            <a:r>
              <a:rPr lang="en-US" sz="1400" dirty="0" smtClean="0">
                <a:latin typeface="Calibri Light"/>
                <a:cs typeface="Calibri Light"/>
              </a:rPr>
              <a:t>Birth to school: Playcentre experiences grow with your child.</a:t>
            </a:r>
          </a:p>
          <a:p>
            <a:pPr marL="342900" indent="-342900">
              <a:lnSpc>
                <a:spcPct val="150000"/>
              </a:lnSpc>
              <a:buFont typeface="+mj-lt"/>
              <a:buAutoNum type="arabicPeriod"/>
            </a:pPr>
            <a:endParaRPr lang="en-US" sz="1600" dirty="0">
              <a:latin typeface="Calibri Light"/>
              <a:cs typeface="Calibri Light"/>
            </a:endParaRPr>
          </a:p>
          <a:p>
            <a:pPr>
              <a:lnSpc>
                <a:spcPct val="150000"/>
              </a:lnSpc>
            </a:pPr>
            <a:endParaRPr lang="en-US" sz="1600" dirty="0">
              <a:latin typeface="Calibri Light"/>
              <a:cs typeface="Calibri Light"/>
            </a:endParaRPr>
          </a:p>
          <a:p>
            <a:pPr>
              <a:lnSpc>
                <a:spcPct val="150000"/>
              </a:lnSpc>
            </a:pPr>
            <a:endParaRPr lang="en-NZ" sz="1600" b="1" dirty="0">
              <a:latin typeface="Calibri Light"/>
              <a:cs typeface="Calibri Light"/>
            </a:endParaRPr>
          </a:p>
          <a:p>
            <a:pPr>
              <a:lnSpc>
                <a:spcPct val="150000"/>
              </a:lnSpc>
            </a:pPr>
            <a:endParaRPr lang="en-NZ" sz="1600" b="1" dirty="0">
              <a:latin typeface="Calibri Light"/>
              <a:cs typeface="Calibri Ligh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167" t="22767" r="29359" b="16797"/>
          <a:stretch/>
        </p:blipFill>
        <p:spPr>
          <a:xfrm>
            <a:off x="7730814" y="1570839"/>
            <a:ext cx="4272198" cy="3417757"/>
          </a:xfrm>
          <a:prstGeom prst="rect">
            <a:avLst/>
          </a:prstGeom>
        </p:spPr>
      </p:pic>
    </p:spTree>
    <p:extLst>
      <p:ext uri="{BB962C8B-B14F-4D97-AF65-F5344CB8AC3E}">
        <p14:creationId xmlns:p14="http://schemas.microsoft.com/office/powerpoint/2010/main" val="285544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1" y="638663"/>
            <a:ext cx="5681271" cy="585454"/>
          </a:xfrm>
          <a:solidFill>
            <a:schemeClr val="bg2">
              <a:lumMod val="75000"/>
            </a:schemeClr>
          </a:solidFill>
        </p:spPr>
        <p:txBody>
          <a:bodyPr>
            <a:normAutofit/>
          </a:bodyPr>
          <a:lstStyle/>
          <a:p>
            <a:pPr algn="r"/>
            <a:r>
              <a:rPr lang="en-NZ" sz="3400" b="1" dirty="0" smtClean="0">
                <a:solidFill>
                  <a:schemeClr val="bg1"/>
                </a:solidFill>
                <a:latin typeface="+mn-lt"/>
              </a:rPr>
              <a:t>What’s your role on session?</a:t>
            </a:r>
            <a:endParaRPr lang="en-NZ" sz="3400" b="1" dirty="0">
              <a:solidFill>
                <a:schemeClr val="bg1"/>
              </a:solidFill>
              <a:latin typeface="+mn-lt"/>
            </a:endParaRPr>
          </a:p>
        </p:txBody>
      </p:sp>
      <p:sp>
        <p:nvSpPr>
          <p:cNvPr id="3" name="Rectangle 2">
            <a:extLst>
              <a:ext uri="{FF2B5EF4-FFF2-40B4-BE49-F238E27FC236}">
                <a16:creationId xmlns:a16="http://schemas.microsoft.com/office/drawing/2014/main" id="{E4487953-FEF7-4043-8CC5-3E4A285AB467}"/>
              </a:ext>
            </a:extLst>
          </p:cNvPr>
          <p:cNvSpPr/>
          <p:nvPr/>
        </p:nvSpPr>
        <p:spPr>
          <a:xfrm>
            <a:off x="516194" y="1570839"/>
            <a:ext cx="8347588" cy="4524315"/>
          </a:xfrm>
          <a:prstGeom prst="rect">
            <a:avLst/>
          </a:prstGeom>
        </p:spPr>
        <p:txBody>
          <a:bodyPr wrap="square">
            <a:spAutoFit/>
          </a:bodyPr>
          <a:lstStyle/>
          <a:p>
            <a:pPr>
              <a:lnSpc>
                <a:spcPct val="150000"/>
              </a:lnSpc>
            </a:pPr>
            <a:r>
              <a:rPr lang="en-NZ" sz="2400" b="1" dirty="0" smtClean="0">
                <a:latin typeface="Calibri"/>
                <a:cs typeface="Calibri"/>
              </a:rPr>
              <a:t>Why did you join Playcentre?</a:t>
            </a:r>
            <a:endParaRPr lang="en-NZ" sz="2400" b="1" dirty="0">
              <a:latin typeface="Calibri"/>
              <a:cs typeface="Calibri"/>
            </a:endParaRPr>
          </a:p>
          <a:p>
            <a:pPr>
              <a:lnSpc>
                <a:spcPct val="150000"/>
              </a:lnSpc>
            </a:pPr>
            <a:r>
              <a:rPr lang="en-US" sz="1600" dirty="0" smtClean="0">
                <a:latin typeface="Calibri Light"/>
                <a:cs typeface="Calibri Light"/>
              </a:rPr>
              <a:t>Discuss the ways that you can get involved on session as on page 6 of the </a:t>
            </a:r>
            <a:r>
              <a:rPr lang="en-US" sz="1600" i="1" dirty="0" smtClean="0">
                <a:latin typeface="Calibri Light"/>
                <a:cs typeface="Calibri Light"/>
              </a:rPr>
              <a:t>Welcome to Playcentre </a:t>
            </a:r>
            <a:r>
              <a:rPr lang="en-US" sz="1600" dirty="0" smtClean="0">
                <a:latin typeface="Calibri Light"/>
                <a:cs typeface="Calibri Light"/>
              </a:rPr>
              <a:t>booklet? What have you already done? What might you try next time you are on session?</a:t>
            </a:r>
            <a:endParaRPr lang="en-US" sz="1600" dirty="0">
              <a:latin typeface="Calibri Light"/>
              <a:cs typeface="Calibri Light"/>
            </a:endParaRPr>
          </a:p>
          <a:p>
            <a:pPr>
              <a:lnSpc>
                <a:spcPct val="150000"/>
              </a:lnSpc>
            </a:pPr>
            <a:endParaRPr lang="en-US" sz="1600" dirty="0">
              <a:latin typeface="Calibri Light"/>
              <a:cs typeface="Calibri Light"/>
            </a:endParaRPr>
          </a:p>
          <a:p>
            <a:pPr>
              <a:lnSpc>
                <a:spcPct val="150000"/>
              </a:lnSpc>
            </a:pPr>
            <a:r>
              <a:rPr lang="en-US" sz="2400" b="1" dirty="0" smtClean="0">
                <a:latin typeface="Calibri"/>
                <a:cs typeface="Calibri"/>
              </a:rPr>
              <a:t>Let’s get going</a:t>
            </a:r>
          </a:p>
          <a:p>
            <a:pPr marL="285750" indent="-285750">
              <a:lnSpc>
                <a:spcPct val="150000"/>
              </a:lnSpc>
              <a:buFont typeface="Arial" panose="020B0604020202020204" pitchFamily="34" charset="0"/>
              <a:buChar char="•"/>
            </a:pPr>
            <a:r>
              <a:rPr lang="mi-NZ" sz="1600" dirty="0" smtClean="0"/>
              <a:t>Take a guided tour through the centre to familiarise yourself with the set up and equipment. Any questions about this?</a:t>
            </a:r>
          </a:p>
          <a:p>
            <a:pPr marL="285750" indent="-285750">
              <a:lnSpc>
                <a:spcPct val="150000"/>
              </a:lnSpc>
              <a:buFont typeface="Arial" panose="020B0604020202020204" pitchFamily="34" charset="0"/>
              <a:buChar char="•"/>
            </a:pPr>
            <a:r>
              <a:rPr lang="mi-NZ" sz="1600" dirty="0" smtClean="0"/>
              <a:t>In pairs set up an invitation to play to extend on an interest that tamariki on session have been exploring.</a:t>
            </a:r>
            <a:endParaRPr lang="en-NZ" sz="1600" dirty="0"/>
          </a:p>
          <a:p>
            <a:pPr>
              <a:lnSpc>
                <a:spcPct val="150000"/>
              </a:lnSpc>
            </a:pPr>
            <a:endParaRPr lang="en-NZ" sz="1600" b="1" dirty="0">
              <a:latin typeface="Calibri Light"/>
              <a:cs typeface="Calibri Light"/>
            </a:endParaRPr>
          </a:p>
          <a:p>
            <a:pPr>
              <a:lnSpc>
                <a:spcPct val="150000"/>
              </a:lnSpc>
            </a:pPr>
            <a:endParaRPr lang="en-NZ" sz="1600" b="1" dirty="0">
              <a:latin typeface="Calibri Light"/>
              <a:cs typeface="Calibri Ligh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446" t="9881" r="29472" b="6142"/>
          <a:stretch/>
        </p:blipFill>
        <p:spPr>
          <a:xfrm>
            <a:off x="8983748" y="1570839"/>
            <a:ext cx="2510754" cy="2816942"/>
          </a:xfrm>
          <a:prstGeom prst="rect">
            <a:avLst/>
          </a:prstGeom>
        </p:spPr>
      </p:pic>
    </p:spTree>
    <p:extLst>
      <p:ext uri="{BB962C8B-B14F-4D97-AF65-F5344CB8AC3E}">
        <p14:creationId xmlns:p14="http://schemas.microsoft.com/office/powerpoint/2010/main" val="3519711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6071016" cy="585454"/>
          </a:xfrm>
          <a:solidFill>
            <a:schemeClr val="bg2">
              <a:lumMod val="75000"/>
            </a:schemeClr>
          </a:solidFill>
        </p:spPr>
        <p:txBody>
          <a:bodyPr>
            <a:normAutofit/>
          </a:bodyPr>
          <a:lstStyle/>
          <a:p>
            <a:pPr algn="r"/>
            <a:r>
              <a:rPr lang="en-NZ" sz="3400" b="1" dirty="0" smtClean="0">
                <a:solidFill>
                  <a:schemeClr val="bg1"/>
                </a:solidFill>
                <a:latin typeface="+mn-lt"/>
              </a:rPr>
              <a:t>How much work is Playcentre?</a:t>
            </a:r>
            <a:endParaRPr lang="en-NZ" sz="3400" b="1" dirty="0">
              <a:solidFill>
                <a:schemeClr val="bg1"/>
              </a:solidFill>
              <a:latin typeface="+mn-lt"/>
            </a:endParaRPr>
          </a:p>
        </p:txBody>
      </p:sp>
      <p:sp>
        <p:nvSpPr>
          <p:cNvPr id="3" name="Rectangle 2">
            <a:extLst>
              <a:ext uri="{FF2B5EF4-FFF2-40B4-BE49-F238E27FC236}">
                <a16:creationId xmlns:a16="http://schemas.microsoft.com/office/drawing/2014/main" id="{E4487953-FEF7-4043-8CC5-3E4A285AB467}"/>
              </a:ext>
            </a:extLst>
          </p:cNvPr>
          <p:cNvSpPr/>
          <p:nvPr/>
        </p:nvSpPr>
        <p:spPr>
          <a:xfrm>
            <a:off x="766917" y="1570839"/>
            <a:ext cx="10987548" cy="4893647"/>
          </a:xfrm>
          <a:prstGeom prst="rect">
            <a:avLst/>
          </a:prstGeom>
        </p:spPr>
        <p:txBody>
          <a:bodyPr wrap="square">
            <a:spAutoFit/>
          </a:bodyPr>
          <a:lstStyle/>
          <a:p>
            <a:pPr>
              <a:lnSpc>
                <a:spcPct val="150000"/>
              </a:lnSpc>
            </a:pPr>
            <a:r>
              <a:rPr lang="en-NZ" sz="2400" b="1" dirty="0" smtClean="0">
                <a:latin typeface="Calibri"/>
                <a:cs typeface="Calibri"/>
              </a:rPr>
              <a:t>What is expected from you at Playcentre?</a:t>
            </a:r>
            <a:endParaRPr lang="en-NZ" sz="2400" b="1" dirty="0">
              <a:latin typeface="Calibri"/>
              <a:cs typeface="Calibri"/>
            </a:endParaRPr>
          </a:p>
          <a:p>
            <a:pPr>
              <a:lnSpc>
                <a:spcPct val="150000"/>
              </a:lnSpc>
            </a:pPr>
            <a:r>
              <a:rPr lang="en-US" sz="1600" dirty="0" smtClean="0">
                <a:latin typeface="Calibri Light"/>
                <a:cs typeface="Calibri Light"/>
              </a:rPr>
              <a:t>Each Playcentre decides what the expectations are from their Playcentre members. The general wisdom is that each member should ‘give’ what they are comfortable to give at that time in their lives. At the core most parents would require parents to stay and play for at least one session a week. Beyond that most parents at Playcentre would participate in the Playcentre education </a:t>
            </a:r>
            <a:r>
              <a:rPr lang="en-US" sz="1600" dirty="0" err="1" smtClean="0">
                <a:latin typeface="Calibri Light"/>
                <a:cs typeface="Calibri Light"/>
              </a:rPr>
              <a:t>programme</a:t>
            </a:r>
            <a:r>
              <a:rPr lang="en-US" sz="1600" dirty="0" smtClean="0">
                <a:latin typeface="Calibri Light"/>
                <a:cs typeface="Calibri Light"/>
              </a:rPr>
              <a:t> and help to manage the </a:t>
            </a:r>
            <a:r>
              <a:rPr lang="en-US" sz="1600" dirty="0" err="1" smtClean="0">
                <a:latin typeface="Calibri Light"/>
                <a:cs typeface="Calibri Light"/>
              </a:rPr>
              <a:t>centre</a:t>
            </a:r>
            <a:r>
              <a:rPr lang="en-US" sz="1600" dirty="0" smtClean="0">
                <a:latin typeface="Calibri Light"/>
                <a:cs typeface="Calibri Light"/>
              </a:rPr>
              <a:t>. You can decide when the time is right for you to get more involved. Like any other community group, the more you put into Playcentre, the more you will get out of it.</a:t>
            </a:r>
            <a:endParaRPr lang="en-US" sz="1600" dirty="0">
              <a:latin typeface="Calibri Light"/>
              <a:cs typeface="Calibri Light"/>
            </a:endParaRPr>
          </a:p>
          <a:p>
            <a:pPr>
              <a:lnSpc>
                <a:spcPct val="150000"/>
              </a:lnSpc>
            </a:pPr>
            <a:r>
              <a:rPr lang="en-NZ" sz="2400" b="1" dirty="0" smtClean="0">
                <a:cs typeface="Calibri"/>
              </a:rPr>
              <a:t>Paying it forward</a:t>
            </a:r>
            <a:endParaRPr lang="en-NZ" sz="2400" b="1" dirty="0">
              <a:cs typeface="Calibri"/>
            </a:endParaRPr>
          </a:p>
          <a:p>
            <a:pPr>
              <a:lnSpc>
                <a:spcPct val="150000"/>
              </a:lnSpc>
            </a:pPr>
            <a:r>
              <a:rPr lang="en-US" sz="1600" dirty="0" smtClean="0">
                <a:latin typeface="Calibri Light"/>
                <a:cs typeface="Calibri Light"/>
              </a:rPr>
              <a:t>Paying it forward is about accepting the generosity of others when your children are little and they need more of your support, knowing that your time will come to support other parents when  your children are a little older. See the next slide for what your contribution on session might look like.</a:t>
            </a:r>
            <a:endParaRPr lang="en-US" sz="1600" dirty="0">
              <a:latin typeface="Calibri Light"/>
              <a:cs typeface="Calibri Light"/>
            </a:endParaRPr>
          </a:p>
          <a:p>
            <a:pPr>
              <a:lnSpc>
                <a:spcPct val="150000"/>
              </a:lnSpc>
            </a:pPr>
            <a:endParaRPr lang="en-NZ" sz="1600" b="1" dirty="0">
              <a:latin typeface="Calibri Light"/>
              <a:cs typeface="Calibri Light"/>
            </a:endParaRPr>
          </a:p>
          <a:p>
            <a:pPr>
              <a:lnSpc>
                <a:spcPct val="150000"/>
              </a:lnSpc>
            </a:pPr>
            <a:endParaRPr lang="en-NZ" sz="1600" b="1" dirty="0">
              <a:latin typeface="Calibri Light"/>
              <a:cs typeface="Calibri Light"/>
            </a:endParaRPr>
          </a:p>
        </p:txBody>
      </p:sp>
    </p:spTree>
    <p:extLst>
      <p:ext uri="{BB962C8B-B14F-4D97-AF65-F5344CB8AC3E}">
        <p14:creationId xmlns:p14="http://schemas.microsoft.com/office/powerpoint/2010/main" val="247375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ree vector graphic: &lt;strong&gt;Baby&lt;/strong&gt;, Back, &lt;strong&gt;Silhouette&lt;/strong&gt;, Mom, Mother ..."/>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5560" y="2364558"/>
            <a:ext cx="1851918" cy="2669431"/>
          </a:xfrm>
          <a:prstGeom prst="rect">
            <a:avLst/>
          </a:prstGeom>
        </p:spPr>
      </p:pic>
      <p:sp>
        <p:nvSpPr>
          <p:cNvPr id="16" name="Rectangle 15"/>
          <p:cNvSpPr/>
          <p:nvPr/>
        </p:nvSpPr>
        <p:spPr>
          <a:xfrm>
            <a:off x="0" y="4857548"/>
            <a:ext cx="12192000" cy="1082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6250898" cy="585454"/>
          </a:xfrm>
          <a:solidFill>
            <a:schemeClr val="bg2">
              <a:lumMod val="75000"/>
            </a:schemeClr>
          </a:solidFill>
        </p:spPr>
        <p:txBody>
          <a:bodyPr>
            <a:normAutofit fontScale="90000"/>
          </a:bodyPr>
          <a:lstStyle/>
          <a:p>
            <a:pPr algn="r"/>
            <a:r>
              <a:rPr lang="en-NZ" sz="3400" b="1" dirty="0" smtClean="0">
                <a:solidFill>
                  <a:schemeClr val="bg1"/>
                </a:solidFill>
                <a:latin typeface="+mn-lt"/>
              </a:rPr>
              <a:t>What will be expected on session?</a:t>
            </a:r>
            <a:endParaRPr lang="en-NZ" sz="3400" b="1" dirty="0">
              <a:solidFill>
                <a:schemeClr val="bg1"/>
              </a:solidFill>
              <a:latin typeface="+mn-lt"/>
            </a:endParaRPr>
          </a:p>
        </p:txBody>
      </p:sp>
      <p:sp>
        <p:nvSpPr>
          <p:cNvPr id="3" name="Rectangle 2">
            <a:extLst>
              <a:ext uri="{FF2B5EF4-FFF2-40B4-BE49-F238E27FC236}">
                <a16:creationId xmlns:a16="http://schemas.microsoft.com/office/drawing/2014/main" id="{E4487953-FEF7-4043-8CC5-3E4A285AB467}"/>
              </a:ext>
            </a:extLst>
          </p:cNvPr>
          <p:cNvSpPr/>
          <p:nvPr/>
        </p:nvSpPr>
        <p:spPr>
          <a:xfrm>
            <a:off x="757124" y="1427729"/>
            <a:ext cx="10987548" cy="1754326"/>
          </a:xfrm>
          <a:prstGeom prst="rect">
            <a:avLst/>
          </a:prstGeom>
        </p:spPr>
        <p:txBody>
          <a:bodyPr wrap="square">
            <a:spAutoFit/>
          </a:bodyPr>
          <a:lstStyle/>
          <a:p>
            <a:pPr>
              <a:lnSpc>
                <a:spcPct val="150000"/>
              </a:lnSpc>
            </a:pPr>
            <a:r>
              <a:rPr lang="en-NZ" sz="2400" b="1" dirty="0" smtClean="0">
                <a:latin typeface="Calibri"/>
                <a:cs typeface="Calibri"/>
              </a:rPr>
              <a:t>What will your contribution on session look like?</a:t>
            </a:r>
            <a:endParaRPr lang="en-NZ" sz="2400" b="1" dirty="0">
              <a:latin typeface="Calibri"/>
              <a:cs typeface="Calibri"/>
            </a:endParaRPr>
          </a:p>
          <a:p>
            <a:pPr>
              <a:lnSpc>
                <a:spcPct val="150000"/>
              </a:lnSpc>
            </a:pPr>
            <a:endParaRPr lang="en-US" sz="1600" dirty="0">
              <a:latin typeface="Calibri Light"/>
              <a:cs typeface="Calibri Light"/>
            </a:endParaRPr>
          </a:p>
          <a:p>
            <a:pPr>
              <a:lnSpc>
                <a:spcPct val="150000"/>
              </a:lnSpc>
            </a:pPr>
            <a:endParaRPr lang="en-NZ" sz="1600" b="1" dirty="0">
              <a:latin typeface="Calibri Light"/>
              <a:cs typeface="Calibri Light"/>
            </a:endParaRPr>
          </a:p>
          <a:p>
            <a:pPr>
              <a:lnSpc>
                <a:spcPct val="150000"/>
              </a:lnSpc>
            </a:pPr>
            <a:endParaRPr lang="en-NZ" sz="1600" b="1" dirty="0">
              <a:latin typeface="Calibri Light"/>
              <a:cs typeface="Calibri Light"/>
            </a:endParaRPr>
          </a:p>
        </p:txBody>
      </p:sp>
      <p:pic>
        <p:nvPicPr>
          <p:cNvPr id="5" name="Picture 4" descr="&lt;strong&gt;Silhouette Baby&lt;/strong&gt; Crawling · Free image on Pixabay"/>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89241" y="3660996"/>
            <a:ext cx="1540776" cy="1270743"/>
          </a:xfrm>
          <a:prstGeom prst="rect">
            <a:avLst/>
          </a:prstGeom>
        </p:spPr>
      </p:pic>
      <p:pic>
        <p:nvPicPr>
          <p:cNvPr id="10" name="Picture 9" descr="&lt;strong&gt;Kids&lt;/strong&gt; &lt;strong&gt;Silhouette&lt;/strong&gt; Party · Free vector graphic on Pixabay"/>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r="79711"/>
          <a:stretch/>
        </p:blipFill>
        <p:spPr>
          <a:xfrm>
            <a:off x="7417990" y="1297234"/>
            <a:ext cx="1603723" cy="3952221"/>
          </a:xfrm>
          <a:prstGeom prst="rect">
            <a:avLst/>
          </a:prstGeom>
        </p:spPr>
      </p:pic>
      <p:pic>
        <p:nvPicPr>
          <p:cNvPr id="11" name="Picture 10" descr="Funny cartoons wild animals - Vector download"/>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540078" y="2820777"/>
            <a:ext cx="2260492" cy="2303027"/>
          </a:xfrm>
          <a:prstGeom prst="rect">
            <a:avLst/>
          </a:prstGeom>
        </p:spPr>
      </p:pic>
      <p:pic>
        <p:nvPicPr>
          <p:cNvPr id="14" name="Picture 13" descr="Cartoon boy in medical exam - Vector download"/>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8753" y="1925838"/>
            <a:ext cx="3134486" cy="3134486"/>
          </a:xfrm>
          <a:prstGeom prst="rect">
            <a:avLst/>
          </a:prstGeom>
        </p:spPr>
      </p:pic>
      <p:sp>
        <p:nvSpPr>
          <p:cNvPr id="15" name="TextBox 14"/>
          <p:cNvSpPr txBox="1"/>
          <p:nvPr/>
        </p:nvSpPr>
        <p:spPr>
          <a:xfrm>
            <a:off x="168732" y="4931739"/>
            <a:ext cx="2087880" cy="830997"/>
          </a:xfrm>
          <a:prstGeom prst="rect">
            <a:avLst/>
          </a:prstGeom>
          <a:noFill/>
        </p:spPr>
        <p:txBody>
          <a:bodyPr wrap="square" rtlCol="0">
            <a:spAutoFit/>
          </a:bodyPr>
          <a:lstStyle/>
          <a:p>
            <a:pPr algn="ctr"/>
            <a:r>
              <a:rPr lang="mi-NZ" sz="1200" dirty="0" smtClean="0">
                <a:solidFill>
                  <a:schemeClr val="bg1"/>
                </a:solidFill>
              </a:rPr>
              <a:t>At first you will baby would want to stay close to you every waking moment at Playcentre. Enjoy the cuddles.</a:t>
            </a:r>
            <a:endParaRPr lang="en-NZ" sz="1200" dirty="0">
              <a:solidFill>
                <a:schemeClr val="bg1"/>
              </a:solidFill>
            </a:endParaRPr>
          </a:p>
        </p:txBody>
      </p:sp>
      <p:sp>
        <p:nvSpPr>
          <p:cNvPr id="12" name="TextBox 11"/>
          <p:cNvSpPr txBox="1"/>
          <p:nvPr/>
        </p:nvSpPr>
        <p:spPr>
          <a:xfrm>
            <a:off x="2337818" y="4972143"/>
            <a:ext cx="2087880" cy="830997"/>
          </a:xfrm>
          <a:prstGeom prst="rect">
            <a:avLst/>
          </a:prstGeom>
          <a:noFill/>
        </p:spPr>
        <p:txBody>
          <a:bodyPr wrap="square" rtlCol="0">
            <a:spAutoFit/>
          </a:bodyPr>
          <a:lstStyle/>
          <a:p>
            <a:pPr algn="ctr"/>
            <a:r>
              <a:rPr lang="mi-NZ" sz="1200" dirty="0" smtClean="0">
                <a:solidFill>
                  <a:schemeClr val="bg1"/>
                </a:solidFill>
              </a:rPr>
              <a:t>Once they’re mobile, they will want to start exploring. You’ll have your hands full. Other parents can help too!</a:t>
            </a:r>
            <a:endParaRPr lang="en-NZ" sz="1200" dirty="0">
              <a:solidFill>
                <a:schemeClr val="bg1"/>
              </a:solidFill>
            </a:endParaRPr>
          </a:p>
        </p:txBody>
      </p:sp>
      <p:sp>
        <p:nvSpPr>
          <p:cNvPr id="17" name="TextBox 16"/>
          <p:cNvSpPr txBox="1"/>
          <p:nvPr/>
        </p:nvSpPr>
        <p:spPr>
          <a:xfrm>
            <a:off x="4629947" y="4923925"/>
            <a:ext cx="2087880" cy="1015663"/>
          </a:xfrm>
          <a:prstGeom prst="rect">
            <a:avLst/>
          </a:prstGeom>
          <a:noFill/>
        </p:spPr>
        <p:txBody>
          <a:bodyPr wrap="square" rtlCol="0">
            <a:spAutoFit/>
          </a:bodyPr>
          <a:lstStyle/>
          <a:p>
            <a:pPr algn="ctr"/>
            <a:r>
              <a:rPr lang="mi-NZ" sz="1200" dirty="0" smtClean="0">
                <a:solidFill>
                  <a:schemeClr val="bg1"/>
                </a:solidFill>
              </a:rPr>
              <a:t>When they master the art of walking, they will really be off exploring. Now you will have a bit more time to get to know others at Playcentre.</a:t>
            </a:r>
            <a:endParaRPr lang="en-NZ" sz="1200" dirty="0">
              <a:solidFill>
                <a:schemeClr val="bg1"/>
              </a:solidFill>
            </a:endParaRPr>
          </a:p>
        </p:txBody>
      </p:sp>
      <p:sp>
        <p:nvSpPr>
          <p:cNvPr id="18" name="TextBox 17"/>
          <p:cNvSpPr txBox="1"/>
          <p:nvPr/>
        </p:nvSpPr>
        <p:spPr>
          <a:xfrm>
            <a:off x="6969167" y="4890735"/>
            <a:ext cx="2316438" cy="1015663"/>
          </a:xfrm>
          <a:prstGeom prst="rect">
            <a:avLst/>
          </a:prstGeom>
          <a:noFill/>
        </p:spPr>
        <p:txBody>
          <a:bodyPr wrap="square" rtlCol="0">
            <a:spAutoFit/>
          </a:bodyPr>
          <a:lstStyle/>
          <a:p>
            <a:pPr algn="ctr"/>
            <a:r>
              <a:rPr lang="mi-NZ" sz="1200" dirty="0" smtClean="0">
                <a:solidFill>
                  <a:schemeClr val="bg1"/>
                </a:solidFill>
              </a:rPr>
              <a:t>As they grow into an active toddler explore, they will become more and more independent and you will have more time to contribute on session.</a:t>
            </a:r>
            <a:endParaRPr lang="en-NZ" sz="1200" dirty="0">
              <a:solidFill>
                <a:schemeClr val="bg1"/>
              </a:solidFill>
            </a:endParaRPr>
          </a:p>
        </p:txBody>
      </p:sp>
      <p:sp>
        <p:nvSpPr>
          <p:cNvPr id="19" name="TextBox 18"/>
          <p:cNvSpPr txBox="1"/>
          <p:nvPr/>
        </p:nvSpPr>
        <p:spPr>
          <a:xfrm>
            <a:off x="9285605" y="4890736"/>
            <a:ext cx="2906395" cy="1015663"/>
          </a:xfrm>
          <a:prstGeom prst="rect">
            <a:avLst/>
          </a:prstGeom>
          <a:noFill/>
        </p:spPr>
        <p:txBody>
          <a:bodyPr wrap="square" rtlCol="0">
            <a:spAutoFit/>
          </a:bodyPr>
          <a:lstStyle/>
          <a:p>
            <a:pPr algn="ctr"/>
            <a:r>
              <a:rPr lang="mi-NZ" sz="1200" dirty="0" smtClean="0">
                <a:solidFill>
                  <a:schemeClr val="bg1"/>
                </a:solidFill>
              </a:rPr>
              <a:t>Once they’re one of the big kids, Playcentre will be their place and they will play independently with their friends. You will now have the time to support other parents to learn about Playcentre.</a:t>
            </a:r>
            <a:endParaRPr lang="en-NZ" sz="1200" dirty="0">
              <a:solidFill>
                <a:schemeClr val="bg1"/>
              </a:solidFill>
            </a:endParaRPr>
          </a:p>
        </p:txBody>
      </p:sp>
    </p:spTree>
    <p:extLst>
      <p:ext uri="{BB962C8B-B14F-4D97-AF65-F5344CB8AC3E}">
        <p14:creationId xmlns:p14="http://schemas.microsoft.com/office/powerpoint/2010/main" val="121336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0" y="638663"/>
            <a:ext cx="4218039" cy="585454"/>
          </a:xfrm>
          <a:solidFill>
            <a:schemeClr val="bg2">
              <a:lumMod val="75000"/>
            </a:schemeClr>
          </a:solidFill>
        </p:spPr>
        <p:txBody>
          <a:bodyPr>
            <a:normAutofit/>
          </a:bodyPr>
          <a:lstStyle/>
          <a:p>
            <a:pPr algn="r"/>
            <a:r>
              <a:rPr lang="en-NZ" sz="3400" b="1" dirty="0" smtClean="0">
                <a:solidFill>
                  <a:schemeClr val="bg1"/>
                </a:solidFill>
                <a:latin typeface="+mn-lt"/>
              </a:rPr>
              <a:t>What’s your story?   </a:t>
            </a:r>
            <a:endParaRPr lang="en-NZ" sz="3400" b="1" dirty="0">
              <a:solidFill>
                <a:schemeClr val="bg1"/>
              </a:solidFill>
              <a:latin typeface="+mn-lt"/>
            </a:endParaRPr>
          </a:p>
        </p:txBody>
      </p:sp>
      <p:sp>
        <p:nvSpPr>
          <p:cNvPr id="3" name="Rectangle 2">
            <a:extLst>
              <a:ext uri="{FF2B5EF4-FFF2-40B4-BE49-F238E27FC236}">
                <a16:creationId xmlns:a16="http://schemas.microsoft.com/office/drawing/2014/main" id="{E4487953-FEF7-4043-8CC5-3E4A285AB467}"/>
              </a:ext>
            </a:extLst>
          </p:cNvPr>
          <p:cNvSpPr/>
          <p:nvPr/>
        </p:nvSpPr>
        <p:spPr>
          <a:xfrm>
            <a:off x="734519" y="1570839"/>
            <a:ext cx="10387792" cy="5078313"/>
          </a:xfrm>
          <a:prstGeom prst="rect">
            <a:avLst/>
          </a:prstGeom>
        </p:spPr>
        <p:txBody>
          <a:bodyPr wrap="square">
            <a:spAutoFit/>
          </a:bodyPr>
          <a:lstStyle/>
          <a:p>
            <a:pPr>
              <a:lnSpc>
                <a:spcPct val="150000"/>
              </a:lnSpc>
            </a:pPr>
            <a:r>
              <a:rPr lang="en-NZ" sz="2400" b="1" dirty="0" smtClean="0">
                <a:latin typeface="Calibri"/>
                <a:cs typeface="Calibri"/>
              </a:rPr>
              <a:t>Playcentre as a cooperative</a:t>
            </a:r>
            <a:endParaRPr lang="en-NZ" sz="2400" b="1" dirty="0">
              <a:latin typeface="Calibri"/>
              <a:cs typeface="Calibri"/>
            </a:endParaRPr>
          </a:p>
          <a:p>
            <a:pPr>
              <a:lnSpc>
                <a:spcPct val="150000"/>
              </a:lnSpc>
            </a:pPr>
            <a:endParaRPr lang="en-US" sz="1600" dirty="0">
              <a:latin typeface="Calibri Light"/>
              <a:cs typeface="Calibri Light"/>
            </a:endParaRPr>
          </a:p>
          <a:p>
            <a:pPr>
              <a:lnSpc>
                <a:spcPct val="150000"/>
              </a:lnSpc>
            </a:pPr>
            <a:endParaRPr lang="en-US" sz="2400" b="1" dirty="0" smtClean="0">
              <a:latin typeface="Calibri"/>
              <a:cs typeface="Calibri"/>
            </a:endParaRPr>
          </a:p>
          <a:p>
            <a:pPr>
              <a:lnSpc>
                <a:spcPct val="150000"/>
              </a:lnSpc>
            </a:pPr>
            <a:endParaRPr lang="en-US" sz="2400" b="1" dirty="0">
              <a:latin typeface="Calibri"/>
              <a:cs typeface="Calibri"/>
            </a:endParaRPr>
          </a:p>
          <a:p>
            <a:pPr>
              <a:lnSpc>
                <a:spcPct val="150000"/>
              </a:lnSpc>
            </a:pPr>
            <a:endParaRPr lang="en-US" sz="2400" b="1" dirty="0" smtClean="0">
              <a:latin typeface="Calibri"/>
              <a:cs typeface="Calibri"/>
            </a:endParaRPr>
          </a:p>
          <a:p>
            <a:pPr>
              <a:lnSpc>
                <a:spcPct val="150000"/>
              </a:lnSpc>
            </a:pPr>
            <a:r>
              <a:rPr lang="mi-NZ" sz="1600" i="1" dirty="0" smtClean="0"/>
              <a:t>Welcome to Playcentre: Find your Feet</a:t>
            </a:r>
            <a:r>
              <a:rPr lang="mi-NZ" sz="1600" dirty="0" smtClean="0"/>
              <a:t>, page 1</a:t>
            </a:r>
            <a:endParaRPr lang="en-US" sz="1600" b="1" dirty="0" smtClean="0">
              <a:latin typeface="Calibri"/>
              <a:cs typeface="Calibri"/>
            </a:endParaRPr>
          </a:p>
          <a:p>
            <a:pPr>
              <a:lnSpc>
                <a:spcPct val="150000"/>
              </a:lnSpc>
            </a:pPr>
            <a:r>
              <a:rPr lang="en-US" sz="2400" b="1" dirty="0" smtClean="0">
                <a:latin typeface="Calibri"/>
                <a:cs typeface="Calibri"/>
              </a:rPr>
              <a:t>What are your talents?</a:t>
            </a:r>
          </a:p>
          <a:p>
            <a:pPr>
              <a:lnSpc>
                <a:spcPct val="150000"/>
              </a:lnSpc>
            </a:pPr>
            <a:r>
              <a:rPr lang="mi-NZ" sz="1600" dirty="0" smtClean="0"/>
              <a:t>What knowledge, skills and talents do you bring to Playcentre and how can you use that to contribute to the organisation?</a:t>
            </a:r>
          </a:p>
          <a:p>
            <a:pPr>
              <a:lnSpc>
                <a:spcPct val="150000"/>
              </a:lnSpc>
            </a:pPr>
            <a:endParaRPr lang="mi-NZ" sz="1600" dirty="0"/>
          </a:p>
          <a:p>
            <a:pPr>
              <a:lnSpc>
                <a:spcPct val="150000"/>
              </a:lnSpc>
            </a:pPr>
            <a:endParaRPr lang="en-NZ" sz="1600" b="1" dirty="0">
              <a:latin typeface="Calibri Light"/>
              <a:cs typeface="Calibri Light"/>
            </a:endParaRPr>
          </a:p>
          <a:p>
            <a:pPr>
              <a:lnSpc>
                <a:spcPct val="150000"/>
              </a:lnSpc>
            </a:pPr>
            <a:endParaRPr lang="en-NZ" sz="1600" b="1" dirty="0">
              <a:latin typeface="Calibri Light"/>
              <a:cs typeface="Calibri Ligh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763" t="36601" r="30254" b="46486"/>
          <a:stretch/>
        </p:blipFill>
        <p:spPr>
          <a:xfrm>
            <a:off x="1034322" y="2230787"/>
            <a:ext cx="8145255" cy="1889760"/>
          </a:xfrm>
          <a:prstGeom prst="rect">
            <a:avLst/>
          </a:prstGeom>
        </p:spPr>
      </p:pic>
    </p:spTree>
    <p:extLst>
      <p:ext uri="{BB962C8B-B14F-4D97-AF65-F5344CB8AC3E}">
        <p14:creationId xmlns:p14="http://schemas.microsoft.com/office/powerpoint/2010/main" val="2605729896"/>
      </p:ext>
    </p:extLst>
  </p:cSld>
  <p:clrMapOvr>
    <a:masterClrMapping/>
  </p:clrMapOvr>
</p:sld>
</file>

<file path=ppt/theme/theme1.xml><?xml version="1.0" encoding="utf-8"?>
<a:theme xmlns:a="http://schemas.openxmlformats.org/drawingml/2006/main" name="Office Theme">
  <a:themeElements>
    <a:clrScheme name="Playcentre">
      <a:dk1>
        <a:srgbClr val="2C2C2C"/>
      </a:dk1>
      <a:lt1>
        <a:srgbClr val="FFFFFF"/>
      </a:lt1>
      <a:dk2>
        <a:srgbClr val="542988"/>
      </a:dk2>
      <a:lt2>
        <a:srgbClr val="F2F2F2"/>
      </a:lt2>
      <a:accent1>
        <a:srgbClr val="542988"/>
      </a:accent1>
      <a:accent2>
        <a:srgbClr val="7BC143"/>
      </a:accent2>
      <a:accent3>
        <a:srgbClr val="FFD200"/>
      </a:accent3>
      <a:accent4>
        <a:srgbClr val="512988"/>
      </a:accent4>
      <a:accent5>
        <a:srgbClr val="542988"/>
      </a:accent5>
      <a:accent6>
        <a:srgbClr val="F56617"/>
      </a:accent6>
      <a:hlink>
        <a:srgbClr val="005DBA"/>
      </a:hlink>
      <a:folHlink>
        <a:srgbClr val="542988"/>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6E211849E64946B62F6CA2790AD808" ma:contentTypeVersion="12" ma:contentTypeDescription="Create a new document." ma:contentTypeScope="" ma:versionID="dedb2cf72039deb15f2f9d82d7cf7dab">
  <xsd:schema xmlns:xsd="http://www.w3.org/2001/XMLSchema" xmlns:xs="http://www.w3.org/2001/XMLSchema" xmlns:p="http://schemas.microsoft.com/office/2006/metadata/properties" xmlns:ns2="15d8f14d-429a-4afd-94bc-d0bbe2e8f989" xmlns:ns3="031d540d-0287-4b9f-91c2-22ab2a7563a6" targetNamespace="http://schemas.microsoft.com/office/2006/metadata/properties" ma:root="true" ma:fieldsID="be703b3aa157117347092f67173bfdf4" ns2:_="" ns3:_="">
    <xsd:import namespace="15d8f14d-429a-4afd-94bc-d0bbe2e8f989"/>
    <xsd:import namespace="031d540d-0287-4b9f-91c2-22ab2a7563a6"/>
    <xsd:element name="properties">
      <xsd:complexType>
        <xsd:sequence>
          <xsd:element name="documentManagement">
            <xsd:complexType>
              <xsd:all>
                <xsd:element ref="ns2:MediaServiceMetadata" minOccurs="0"/>
                <xsd:element ref="ns2:MediaServiceFastMetadata" minOccurs="0"/>
                <xsd:element ref="ns3:SharedWithUsers" minOccurs="0"/>
                <xsd:element ref="ns2:MediaServiceAutoTags" minOccurs="0"/>
                <xsd:element ref="ns2:MediaServiceOCR" minOccurs="0"/>
                <xsd:element ref="ns2:MediaServiceDateTaken" minOccurs="0"/>
                <xsd:element ref="ns3:SharedWithDetails" minOccurs="0"/>
                <xsd:element ref="ns2:MediaServiceEventHashCode" minOccurs="0"/>
                <xsd:element ref="ns2:MediaServiceGenerationTime" minOccurs="0"/>
                <xsd:element ref="ns2:Author0"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8f14d-429a-4afd-94bc-d0bbe2e8f98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Author0" ma:index="17" nillable="true" ma:displayName="Author" ma:format="Dropdown" ma:list="UserInfo" ma:SharePointGroup="0" ma:internalName="Author0">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1d540d-0287-4b9f-91c2-22ab2a7563a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uthor0 xmlns="15d8f14d-429a-4afd-94bc-d0bbe2e8f989">
      <UserInfo>
        <DisplayName/>
        <AccountId xsi:nil="true"/>
        <AccountType/>
      </UserInfo>
    </Author0>
  </documentManagement>
</p:properties>
</file>

<file path=customXml/itemProps1.xml><?xml version="1.0" encoding="utf-8"?>
<ds:datastoreItem xmlns:ds="http://schemas.openxmlformats.org/officeDocument/2006/customXml" ds:itemID="{81438277-78EF-4366-9398-E0E4978B847C}"/>
</file>

<file path=customXml/itemProps2.xml><?xml version="1.0" encoding="utf-8"?>
<ds:datastoreItem xmlns:ds="http://schemas.openxmlformats.org/officeDocument/2006/customXml" ds:itemID="{99BAE17C-964E-4DA7-AF8B-7CDED863625F}"/>
</file>

<file path=customXml/itemProps3.xml><?xml version="1.0" encoding="utf-8"?>
<ds:datastoreItem xmlns:ds="http://schemas.openxmlformats.org/officeDocument/2006/customXml" ds:itemID="{5975E348-2E88-4E73-A327-3B5CE3DA46AB}"/>
</file>

<file path=docProps/app.xml><?xml version="1.0" encoding="utf-8"?>
<Properties xmlns="http://schemas.openxmlformats.org/officeDocument/2006/extended-properties" xmlns:vt="http://schemas.openxmlformats.org/officeDocument/2006/docPropsVTypes">
  <TotalTime>5676</TotalTime>
  <Words>871</Words>
  <Application>Microsoft Office PowerPoint</Application>
  <PresentationFormat>Widescreen</PresentationFormat>
  <Paragraphs>70</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What’s your story?   </vt:lpstr>
      <vt:lpstr>What’s Playcentre philosophy?</vt:lpstr>
      <vt:lpstr>What’s Playcentre curriculum?</vt:lpstr>
      <vt:lpstr>What’s your role on session?</vt:lpstr>
      <vt:lpstr>How much work is Playcentre?</vt:lpstr>
      <vt:lpstr>What will be expected on session?</vt:lpstr>
      <vt:lpstr>What’s your story?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Matariki 2019</dc:title>
  <dc:creator>Chris Gullidge</dc:creator>
  <cp:lastModifiedBy>Dalene Mactier</cp:lastModifiedBy>
  <cp:revision>173</cp:revision>
  <dcterms:created xsi:type="dcterms:W3CDTF">2019-05-28T04:19:30Z</dcterms:created>
  <dcterms:modified xsi:type="dcterms:W3CDTF">2020-01-07T03:43:11Z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0x0101001F6E211849E64946B62F6CA2790AD808</vt:lpwstr>
  </property>
</Properties>
</file>