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311" r:id="rId5"/>
    <p:sldId id="305" r:id="rId6"/>
    <p:sldId id="257" r:id="rId7"/>
    <p:sldId id="312" r:id="rId8"/>
    <p:sldId id="310" r:id="rId9"/>
    <p:sldId id="306" r:id="rId10"/>
    <p:sldId id="307" r:id="rId11"/>
    <p:sldId id="308" r:id="rId12"/>
    <p:sldId id="309" r:id="rId13"/>
    <p:sldId id="313" r:id="rId14"/>
    <p:sldId id="314" r:id="rId1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Gullidge" initials="CG" lastIdx="18" clrIdx="0"/>
  <p:cmAuthor id="2" name="pr.coord@outlook.com" initials="p"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F8B"/>
    <a:srgbClr val="6F376F"/>
    <a:srgbClr val="542988"/>
    <a:srgbClr val="371C60"/>
    <a:srgbClr val="007AB7"/>
    <a:srgbClr val="00396D"/>
    <a:srgbClr val="B295B2"/>
    <a:srgbClr val="D4CBDB"/>
    <a:srgbClr val="552988"/>
    <a:srgbClr val="361C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18BE7-8751-4138-AAF6-9F2F7B187FBE}" v="5" dt="2025-02-05T03:08:25.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027"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F74CAC7-E0A5-0A4C-A664-791FFE256BB5}" type="datetimeFigureOut">
              <a:rPr lang="en-US" smtClean="0"/>
              <a:t>2/5/2025</a:t>
            </a:fld>
            <a:endParaRPr lang="en-US"/>
          </a:p>
        </p:txBody>
      </p:sp>
      <p:sp>
        <p:nvSpPr>
          <p:cNvPr id="4" name="Footer Placeholder 3"/>
          <p:cNvSpPr>
            <a:spLocks noGrp="1"/>
          </p:cNvSpPr>
          <p:nvPr>
            <p:ph type="ftr" sz="quarter" idx="2"/>
          </p:nvPr>
        </p:nvSpPr>
        <p:spPr>
          <a:xfrm>
            <a:off x="0" y="6213707"/>
            <a:ext cx="9144000" cy="643103"/>
          </a:xfrm>
          <a:prstGeom prst="rect">
            <a:avLst/>
          </a:prstGeom>
        </p:spPr>
        <p:txBody>
          <a:bodyPr vert="horz" lIns="91440" tIns="45720" rIns="91440" bIns="45720" rtlCol="0" anchor="b"/>
          <a:lstStyle>
            <a:lvl1pPr algn="l">
              <a:defRPr sz="1200"/>
            </a:lvl1pPr>
          </a:lstStyle>
          <a:p>
            <a:endParaRPr lang="en-US"/>
          </a:p>
        </p:txBody>
      </p:sp>
      <p:pic>
        <p:nvPicPr>
          <p:cNvPr id="7" name="Picture 6" descr="Ppoint yellow foot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83293"/>
            <a:ext cx="9144000" cy="674707"/>
          </a:xfrm>
          <a:prstGeom prst="rect">
            <a:avLst/>
          </a:prstGeom>
        </p:spPr>
      </p:pic>
    </p:spTree>
    <p:extLst>
      <p:ext uri="{BB962C8B-B14F-4D97-AF65-F5344CB8AC3E}">
        <p14:creationId xmlns:p14="http://schemas.microsoft.com/office/powerpoint/2010/main" val="4193206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F5C6225-26A2-7247-9874-7C6779901CCD}" type="datetimeFigureOut">
              <a:rPr lang="en-US" smtClean="0"/>
              <a:t>2/5/2025</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A648945-80F4-BE42-B7CE-A065C3DA1B5A}" type="slidenum">
              <a:rPr lang="en-US" smtClean="0"/>
              <a:t>‹#›</a:t>
            </a:fld>
            <a:endParaRPr lang="en-US"/>
          </a:p>
        </p:txBody>
      </p:sp>
    </p:spTree>
    <p:extLst>
      <p:ext uri="{BB962C8B-B14F-4D97-AF65-F5344CB8AC3E}">
        <p14:creationId xmlns:p14="http://schemas.microsoft.com/office/powerpoint/2010/main" val="28324804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8945-80F4-BE42-B7CE-A065C3DA1B5A}" type="slidenum">
              <a:rPr lang="en-US" smtClean="0"/>
              <a:t>2</a:t>
            </a:fld>
            <a:endParaRPr lang="en-US"/>
          </a:p>
        </p:txBody>
      </p:sp>
    </p:spTree>
    <p:extLst>
      <p:ext uri="{BB962C8B-B14F-4D97-AF65-F5344CB8AC3E}">
        <p14:creationId xmlns:p14="http://schemas.microsoft.com/office/powerpoint/2010/main" val="2176350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8945-80F4-BE42-B7CE-A065C3DA1B5A}" type="slidenum">
              <a:rPr lang="en-US" smtClean="0"/>
              <a:t>11</a:t>
            </a:fld>
            <a:endParaRPr lang="en-US"/>
          </a:p>
        </p:txBody>
      </p:sp>
    </p:spTree>
    <p:extLst>
      <p:ext uri="{BB962C8B-B14F-4D97-AF65-F5344CB8AC3E}">
        <p14:creationId xmlns:p14="http://schemas.microsoft.com/office/powerpoint/2010/main" val="104461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8945-80F4-BE42-B7CE-A065C3DA1B5A}" type="slidenum">
              <a:rPr lang="en-US" smtClean="0"/>
              <a:t>3</a:t>
            </a:fld>
            <a:endParaRPr lang="en-US"/>
          </a:p>
        </p:txBody>
      </p:sp>
    </p:spTree>
    <p:extLst>
      <p:ext uri="{BB962C8B-B14F-4D97-AF65-F5344CB8AC3E}">
        <p14:creationId xmlns:p14="http://schemas.microsoft.com/office/powerpoint/2010/main" val="47626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8945-80F4-BE42-B7CE-A065C3DA1B5A}" type="slidenum">
              <a:rPr lang="en-US" smtClean="0"/>
              <a:t>4</a:t>
            </a:fld>
            <a:endParaRPr lang="en-US"/>
          </a:p>
        </p:txBody>
      </p:sp>
    </p:spTree>
    <p:extLst>
      <p:ext uri="{BB962C8B-B14F-4D97-AF65-F5344CB8AC3E}">
        <p14:creationId xmlns:p14="http://schemas.microsoft.com/office/powerpoint/2010/main" val="76019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8945-80F4-BE42-B7CE-A065C3DA1B5A}" type="slidenum">
              <a:rPr lang="en-US" smtClean="0"/>
              <a:t>5</a:t>
            </a:fld>
            <a:endParaRPr lang="en-US"/>
          </a:p>
        </p:txBody>
      </p:sp>
    </p:spTree>
    <p:extLst>
      <p:ext uri="{BB962C8B-B14F-4D97-AF65-F5344CB8AC3E}">
        <p14:creationId xmlns:p14="http://schemas.microsoft.com/office/powerpoint/2010/main" val="269023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8945-80F4-BE42-B7CE-A065C3DA1B5A}" type="slidenum">
              <a:rPr lang="en-US" smtClean="0"/>
              <a:t>6</a:t>
            </a:fld>
            <a:endParaRPr lang="en-US"/>
          </a:p>
        </p:txBody>
      </p:sp>
    </p:spTree>
    <p:extLst>
      <p:ext uri="{BB962C8B-B14F-4D97-AF65-F5344CB8AC3E}">
        <p14:creationId xmlns:p14="http://schemas.microsoft.com/office/powerpoint/2010/main" val="592573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8945-80F4-BE42-B7CE-A065C3DA1B5A}" type="slidenum">
              <a:rPr lang="en-US" smtClean="0"/>
              <a:t>7</a:t>
            </a:fld>
            <a:endParaRPr lang="en-US"/>
          </a:p>
        </p:txBody>
      </p:sp>
    </p:spTree>
    <p:extLst>
      <p:ext uri="{BB962C8B-B14F-4D97-AF65-F5344CB8AC3E}">
        <p14:creationId xmlns:p14="http://schemas.microsoft.com/office/powerpoint/2010/main" val="1578462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8945-80F4-BE42-B7CE-A065C3DA1B5A}" type="slidenum">
              <a:rPr lang="en-US" smtClean="0"/>
              <a:t>8</a:t>
            </a:fld>
            <a:endParaRPr lang="en-US"/>
          </a:p>
        </p:txBody>
      </p:sp>
    </p:spTree>
    <p:extLst>
      <p:ext uri="{BB962C8B-B14F-4D97-AF65-F5344CB8AC3E}">
        <p14:creationId xmlns:p14="http://schemas.microsoft.com/office/powerpoint/2010/main" val="201343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8945-80F4-BE42-B7CE-A065C3DA1B5A}" type="slidenum">
              <a:rPr lang="en-US" smtClean="0"/>
              <a:t>9</a:t>
            </a:fld>
            <a:endParaRPr lang="en-US"/>
          </a:p>
        </p:txBody>
      </p:sp>
    </p:spTree>
    <p:extLst>
      <p:ext uri="{BB962C8B-B14F-4D97-AF65-F5344CB8AC3E}">
        <p14:creationId xmlns:p14="http://schemas.microsoft.com/office/powerpoint/2010/main" val="300578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8945-80F4-BE42-B7CE-A065C3DA1B5A}" type="slidenum">
              <a:rPr lang="en-US" smtClean="0"/>
              <a:t>10</a:t>
            </a:fld>
            <a:endParaRPr lang="en-US"/>
          </a:p>
        </p:txBody>
      </p:sp>
    </p:spTree>
    <p:extLst>
      <p:ext uri="{BB962C8B-B14F-4D97-AF65-F5344CB8AC3E}">
        <p14:creationId xmlns:p14="http://schemas.microsoft.com/office/powerpoint/2010/main" val="7435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53F6-AEE5-481E-97AE-0F3A41D9D87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6580F9E4-0121-485A-B83C-F1B5454FA6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CFE3D282-96F0-45A9-9A25-DBB7AFBD45C8}"/>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5/02/2025</a:t>
            </a:fld>
            <a:endParaRPr lang="en-NZ"/>
          </a:p>
        </p:txBody>
      </p:sp>
      <p:sp>
        <p:nvSpPr>
          <p:cNvPr id="5" name="Footer Placeholder 4">
            <a:extLst>
              <a:ext uri="{FF2B5EF4-FFF2-40B4-BE49-F238E27FC236}">
                <a16:creationId xmlns:a16="http://schemas.microsoft.com/office/drawing/2014/main" id="{58A03758-40CA-4D8C-BA3A-A91D22540E3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F223957-128C-4B26-96C0-AC148C4B0D1E}"/>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01606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FBFE5-D4BD-4D69-983C-66DC1A37B5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D582549-4872-400D-B334-CFF666607C23}"/>
              </a:ext>
            </a:extLst>
          </p:cNvPr>
          <p:cNvSpPr>
            <a:spLocks noGrp="1"/>
          </p:cNvSpPr>
          <p:nvPr>
            <p:ph type="body" orient="vert" idx="1"/>
          </p:nvPr>
        </p:nvSpPr>
        <p:spPr>
          <a:xfrm>
            <a:off x="838200" y="1825625"/>
            <a:ext cx="10515600" cy="35517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811D9C9-F05D-4759-9599-EE8439EAB466}"/>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5/02/2025</a:t>
            </a:fld>
            <a:endParaRPr lang="en-NZ"/>
          </a:p>
        </p:txBody>
      </p:sp>
      <p:sp>
        <p:nvSpPr>
          <p:cNvPr id="5" name="Footer Placeholder 4">
            <a:extLst>
              <a:ext uri="{FF2B5EF4-FFF2-40B4-BE49-F238E27FC236}">
                <a16:creationId xmlns:a16="http://schemas.microsoft.com/office/drawing/2014/main" id="{C749D4E4-3669-43D4-AA17-E5E13A0A6D9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6300ED6-FA53-465A-9CC4-A290EBD87754}"/>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44539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B61D98-DFFF-4518-94CD-59B6B86F14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173041D-D815-4082-9170-447060B4F8E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70B077F-FB0A-4D60-9A61-E5329EE2A083}"/>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5/02/2025</a:t>
            </a:fld>
            <a:endParaRPr lang="en-NZ"/>
          </a:p>
        </p:txBody>
      </p:sp>
      <p:sp>
        <p:nvSpPr>
          <p:cNvPr id="5" name="Footer Placeholder 4">
            <a:extLst>
              <a:ext uri="{FF2B5EF4-FFF2-40B4-BE49-F238E27FC236}">
                <a16:creationId xmlns:a16="http://schemas.microsoft.com/office/drawing/2014/main" id="{D5FB126D-FE98-4AD9-85BB-2C4F5C6216E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314D14F-26E8-47BC-B059-46C01B05FEF6}"/>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58863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A18F-8D26-403A-B4BD-79B2CA72B1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A84AF1D-AA99-4DB8-9BEF-8DA639BEC251}"/>
              </a:ext>
            </a:extLst>
          </p:cNvPr>
          <p:cNvSpPr>
            <a:spLocks noGrp="1"/>
          </p:cNvSpPr>
          <p:nvPr>
            <p:ph idx="1"/>
          </p:nvPr>
        </p:nvSpPr>
        <p:spPr>
          <a:xfrm>
            <a:off x="838200" y="1825625"/>
            <a:ext cx="10515600" cy="35517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DFDC997-69E9-4D52-90C6-814B20D51F53}"/>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5/02/2025</a:t>
            </a:fld>
            <a:endParaRPr lang="en-NZ"/>
          </a:p>
        </p:txBody>
      </p:sp>
      <p:sp>
        <p:nvSpPr>
          <p:cNvPr id="5" name="Footer Placeholder 4">
            <a:extLst>
              <a:ext uri="{FF2B5EF4-FFF2-40B4-BE49-F238E27FC236}">
                <a16:creationId xmlns:a16="http://schemas.microsoft.com/office/drawing/2014/main" id="{AF74F416-D85F-41F8-B41E-584FBDE828D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4226E8E-C919-4B49-AC96-C3F32A5DA82C}"/>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10014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79E3-E134-4F55-9F0B-7B4EA5FE02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6EF024F-3C11-496D-B278-ACD4ACF2A1D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9A99DA-0A92-415E-89F2-7404F8577A76}"/>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5/02/2025</a:t>
            </a:fld>
            <a:endParaRPr lang="en-NZ"/>
          </a:p>
        </p:txBody>
      </p:sp>
      <p:sp>
        <p:nvSpPr>
          <p:cNvPr id="5" name="Footer Placeholder 4">
            <a:extLst>
              <a:ext uri="{FF2B5EF4-FFF2-40B4-BE49-F238E27FC236}">
                <a16:creationId xmlns:a16="http://schemas.microsoft.com/office/drawing/2014/main" id="{1704AE82-9581-450E-8E85-8F797A5CD97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928B00F-496D-494B-892F-FC5BB430DDD0}"/>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2587170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0A0F-570A-4BD0-8586-4F6C42ED02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4EC723D-B9F9-4A8C-8F51-0DD738DB6B7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6B9DB55-389E-4615-B119-8459E6D4A9D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F964CEE-AD6A-480C-A7F3-AD853D32E242}"/>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5/02/2025</a:t>
            </a:fld>
            <a:endParaRPr lang="en-NZ"/>
          </a:p>
        </p:txBody>
      </p:sp>
      <p:sp>
        <p:nvSpPr>
          <p:cNvPr id="6" name="Footer Placeholder 5">
            <a:extLst>
              <a:ext uri="{FF2B5EF4-FFF2-40B4-BE49-F238E27FC236}">
                <a16:creationId xmlns:a16="http://schemas.microsoft.com/office/drawing/2014/main" id="{9572E837-0EAF-4A3E-BF9A-B951D3E6DBD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443836F-0195-480A-8536-CAB2C98EC584}"/>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83342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91BD-ABC6-4F15-AB00-633EE1669F9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C7E99EA-3FF6-477F-B0AB-2420C864C4E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9DE3AB-6A07-4F63-9E5C-51092F41C93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69F1AB20-DBBC-4FF5-A2F0-FE62A8BC1F7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F7D6D7-3BD5-4FCD-A319-C0C12C3E02F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079F1CBA-967B-4198-95AB-7A6B62BE07DA}"/>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5/02/2025</a:t>
            </a:fld>
            <a:endParaRPr lang="en-NZ"/>
          </a:p>
        </p:txBody>
      </p:sp>
      <p:sp>
        <p:nvSpPr>
          <p:cNvPr id="8" name="Footer Placeholder 7">
            <a:extLst>
              <a:ext uri="{FF2B5EF4-FFF2-40B4-BE49-F238E27FC236}">
                <a16:creationId xmlns:a16="http://schemas.microsoft.com/office/drawing/2014/main" id="{E5A0679E-5CEC-4DDC-B155-86F6FD7C9615}"/>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93915071-DDC1-44C2-89BE-A99F2469F774}"/>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262661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CD66-27FC-4146-9577-0E4A47205DA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4B5F331D-86DA-4AFF-803B-BB3CD4E05B7C}"/>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5/02/2025</a:t>
            </a:fld>
            <a:endParaRPr lang="en-NZ"/>
          </a:p>
        </p:txBody>
      </p:sp>
      <p:sp>
        <p:nvSpPr>
          <p:cNvPr id="4" name="Footer Placeholder 3">
            <a:extLst>
              <a:ext uri="{FF2B5EF4-FFF2-40B4-BE49-F238E27FC236}">
                <a16:creationId xmlns:a16="http://schemas.microsoft.com/office/drawing/2014/main" id="{3BDB15E9-76DB-4BBD-8407-BE427DC7639F}"/>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4B54DE77-C28F-4BFF-A4C6-37B66B2DC356}"/>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42937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F73A3-80BB-44E7-8831-4C3380CA3102}"/>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5/02/2025</a:t>
            </a:fld>
            <a:endParaRPr lang="en-NZ"/>
          </a:p>
        </p:txBody>
      </p:sp>
      <p:sp>
        <p:nvSpPr>
          <p:cNvPr id="3" name="Footer Placeholder 2">
            <a:extLst>
              <a:ext uri="{FF2B5EF4-FFF2-40B4-BE49-F238E27FC236}">
                <a16:creationId xmlns:a16="http://schemas.microsoft.com/office/drawing/2014/main" id="{2F293779-D41B-4C53-8E35-BA663163B32F}"/>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2CC5DA20-0208-4A5A-BF2E-E7CC3936DA56}"/>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381989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F8D8-3D9D-46D9-9169-238C89CFEF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B2B32EF-5400-4945-BD46-6CE575B2395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37CBDD2-ABAF-41A7-ADA6-E12DAD5D75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2AAE92-558A-40E7-A16E-983F6B0466E0}"/>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5/02/2025</a:t>
            </a:fld>
            <a:endParaRPr lang="en-NZ"/>
          </a:p>
        </p:txBody>
      </p:sp>
      <p:sp>
        <p:nvSpPr>
          <p:cNvPr id="6" name="Footer Placeholder 5">
            <a:extLst>
              <a:ext uri="{FF2B5EF4-FFF2-40B4-BE49-F238E27FC236}">
                <a16:creationId xmlns:a16="http://schemas.microsoft.com/office/drawing/2014/main" id="{5CDDE5A2-1719-4F07-BC06-943BFDB94AE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21B14AC-848F-4C09-8ECB-9708D367DE51}"/>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9767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8E83-927F-4461-991B-0DCF628BA8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217DFB80-AAF6-426E-BA68-9F2E39FBAA0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2E397FE1-9895-4983-8FD0-D55EF100DA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0F21A6-00D7-42AC-8C79-5F695D15E32E}"/>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5/02/2025</a:t>
            </a:fld>
            <a:endParaRPr lang="en-NZ"/>
          </a:p>
        </p:txBody>
      </p:sp>
      <p:sp>
        <p:nvSpPr>
          <p:cNvPr id="6" name="Footer Placeholder 5">
            <a:extLst>
              <a:ext uri="{FF2B5EF4-FFF2-40B4-BE49-F238E27FC236}">
                <a16:creationId xmlns:a16="http://schemas.microsoft.com/office/drawing/2014/main" id="{70EA2530-BEB6-4DBA-982B-80455B4753D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2E1E209-7A1B-474E-9715-27F8999B9305}"/>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419193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8536477-31CB-4AAC-B0B8-6FE38A5A1608}"/>
              </a:ext>
            </a:extLst>
          </p:cNvPr>
          <p:cNvSpPr>
            <a:spLocks noGrp="1"/>
          </p:cNvSpPr>
          <p:nvPr>
            <p:ph type="ftr" sz="quarter" idx="3"/>
          </p:nvPr>
        </p:nvSpPr>
        <p:spPr>
          <a:xfrm>
            <a:off x="0" y="5978293"/>
            <a:ext cx="12192000" cy="87970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pic>
        <p:nvPicPr>
          <p:cNvPr id="8" name="Picture 7" descr="Ppoint yellow foote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958390"/>
            <a:ext cx="12192000" cy="899610"/>
          </a:xfrm>
          <a:prstGeom prst="rect">
            <a:avLst/>
          </a:prstGeom>
        </p:spPr>
      </p:pic>
    </p:spTree>
    <p:extLst>
      <p:ext uri="{BB962C8B-B14F-4D97-AF65-F5344CB8AC3E}">
        <p14:creationId xmlns:p14="http://schemas.microsoft.com/office/powerpoint/2010/main" val="1207383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laycentreshop.co.nz/products/welcome-to-playcentre-booklet-copy?_pos=1&amp;_sid=e9e55e420&amp;_ss=r" TargetMode="External"/><Relationship Id="rId2" Type="http://schemas.openxmlformats.org/officeDocument/2006/relationships/hyperlink" Target="https://www.canva.com/design/DAGHxmiCYH8/SGW51XZgx1ukBvfDfpr58A/view?utm_content=DAGHxmiCYH8&amp;utm_campaign=designshare&amp;utm_medium=link&amp;utm_source=editor"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playcentre.org.nz/documents/p1-guiding-principles-policy/&#8203;" TargetMode="External"/><Relationship Id="rId3" Type="http://schemas.openxmlformats.org/officeDocument/2006/relationships/hyperlink" Target="https://www.playcentre.org.nz/wp-content/uploads/2021/02/Choking-Hazards-infographic-2021.pdf" TargetMode="External"/><Relationship Id="rId7" Type="http://schemas.openxmlformats.org/officeDocument/2006/relationships/hyperlink" Target="https://www.playcentre.org.nz/documents/7-1-3-child-protection-response-flowchar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playcentre.org.nz/documents/7-child-protection-policy/" TargetMode="External"/><Relationship Id="rId11" Type="http://schemas.openxmlformats.org/officeDocument/2006/relationships/hyperlink" Target="https://www.playcentre.org.nz/documents/14-1-complaint-resolution-procedure/" TargetMode="External"/><Relationship Id="rId5" Type="http://schemas.openxmlformats.org/officeDocument/2006/relationships/hyperlink" Target="https://www.playcentre.org.nz/documents/9-3-sleeping-children-procedure/" TargetMode="External"/><Relationship Id="rId10" Type="http://schemas.openxmlformats.org/officeDocument/2006/relationships/hyperlink" Target="http://&#8203;https:/www.playcentre.org.nz/documents/complaint-resolution-policy/" TargetMode="External"/><Relationship Id="rId4" Type="http://schemas.openxmlformats.org/officeDocument/2006/relationships/hyperlink" Target="https://www.playcentre.org.nz/documents/9-2-nappy-changing-and-disposal-procedure/" TargetMode="External"/><Relationship Id="rId9" Type="http://schemas.openxmlformats.org/officeDocument/2006/relationships/hyperlink" Target="https://www.playcentre.org.nz/resource-centre/code-of-conduct-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education.govt.nz/public/Documents/Early-Childhood/Te-Whariki-Parent-Pamphle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487953-FEF7-4043-8CC5-3E4A285AB467}"/>
              </a:ext>
            </a:extLst>
          </p:cNvPr>
          <p:cNvSpPr/>
          <p:nvPr/>
        </p:nvSpPr>
        <p:spPr>
          <a:xfrm>
            <a:off x="321785" y="1881986"/>
            <a:ext cx="8574374" cy="3188693"/>
          </a:xfrm>
          <a:prstGeom prst="rect">
            <a:avLst/>
          </a:prstGeom>
        </p:spPr>
        <p:txBody>
          <a:bodyPr wrap="square">
            <a:spAutoFit/>
          </a:bodyPr>
          <a:lstStyle/>
          <a:p>
            <a:r>
              <a:rPr lang="en-NZ" sz="2400" b="1" dirty="0">
                <a:latin typeface="Calibri"/>
                <a:cs typeface="Calibri"/>
              </a:rPr>
              <a:t>An introduction to Playcentre</a:t>
            </a:r>
          </a:p>
          <a:p>
            <a:pPr>
              <a:lnSpc>
                <a:spcPct val="150000"/>
              </a:lnSpc>
            </a:pPr>
            <a:r>
              <a:rPr lang="mi-NZ" dirty="0">
                <a:latin typeface="Calibri"/>
                <a:cs typeface="Calibri"/>
              </a:rPr>
              <a:t>These slides can be used alongside the </a:t>
            </a:r>
            <a:r>
              <a:rPr lang="mi-NZ" dirty="0">
                <a:latin typeface="Calibri"/>
                <a:cs typeface="Calibri"/>
                <a:hlinkClick r:id="rId2"/>
              </a:rPr>
              <a:t>Welcome to Playcentre </a:t>
            </a:r>
            <a:r>
              <a:rPr lang="mi-NZ" dirty="0">
                <a:latin typeface="Calibri"/>
                <a:cs typeface="Calibri"/>
              </a:rPr>
              <a:t>E-booklet which is available to view on our website.  You can also </a:t>
            </a:r>
            <a:r>
              <a:rPr lang="mi-NZ" dirty="0">
                <a:latin typeface="Calibri"/>
                <a:cs typeface="Calibri"/>
                <a:hlinkClick r:id="rId3"/>
              </a:rPr>
              <a:t>order it free from the Playcentre Shop</a:t>
            </a:r>
            <a:r>
              <a:rPr lang="mi-NZ" dirty="0">
                <a:latin typeface="Calibri"/>
                <a:cs typeface="Calibri"/>
              </a:rPr>
              <a:t>.</a:t>
            </a:r>
          </a:p>
          <a:p>
            <a:pPr>
              <a:lnSpc>
                <a:spcPct val="150000"/>
              </a:lnSpc>
            </a:pPr>
            <a:endParaRPr lang="en-US" sz="2400" b="1" dirty="0">
              <a:latin typeface="Calibri"/>
              <a:cs typeface="Calibri"/>
            </a:endParaRPr>
          </a:p>
          <a:p>
            <a:pPr>
              <a:lnSpc>
                <a:spcPct val="150000"/>
              </a:lnSpc>
            </a:pPr>
            <a:r>
              <a:rPr lang="en-US" sz="2400" b="1" dirty="0">
                <a:latin typeface="Calibri"/>
                <a:cs typeface="Calibri"/>
              </a:rPr>
              <a:t>Whanaungatanga</a:t>
            </a:r>
          </a:p>
          <a:p>
            <a:pPr>
              <a:lnSpc>
                <a:spcPct val="150000"/>
              </a:lnSpc>
            </a:pPr>
            <a:r>
              <a:rPr lang="mi-NZ" dirty="0">
                <a:latin typeface="Calibri"/>
                <a:cs typeface="Calibri"/>
              </a:rPr>
              <a:t>Karakia, waiata, housekeeping, mihimihi/introductions.</a:t>
            </a:r>
          </a:p>
          <a:p>
            <a:pPr>
              <a:lnSpc>
                <a:spcPct val="150000"/>
              </a:lnSpc>
            </a:pPr>
            <a:endParaRPr lang="mi-NZ" dirty="0">
              <a:latin typeface="Calibri"/>
              <a:cs typeface="Calibri"/>
            </a:endParaRPr>
          </a:p>
        </p:txBody>
      </p:sp>
      <p:pic>
        <p:nvPicPr>
          <p:cNvPr id="4" name="Picture 3" descr="Welcome to our Village purple.ai"/>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1785" y="219090"/>
            <a:ext cx="4621273" cy="1475069"/>
          </a:xfrm>
          <a:prstGeom prst="rect">
            <a:avLst/>
          </a:prstGeom>
        </p:spPr>
      </p:pic>
      <p:pic>
        <p:nvPicPr>
          <p:cNvPr id="6" name="Picture 5">
            <a:extLst>
              <a:ext uri="{FF2B5EF4-FFF2-40B4-BE49-F238E27FC236}">
                <a16:creationId xmlns:a16="http://schemas.microsoft.com/office/drawing/2014/main" id="{AFAA6393-F2DC-5592-8ED1-A4ED11AE7130}"/>
              </a:ext>
            </a:extLst>
          </p:cNvPr>
          <p:cNvPicPr>
            <a:picLocks noChangeAspect="1"/>
          </p:cNvPicPr>
          <p:nvPr/>
        </p:nvPicPr>
        <p:blipFill>
          <a:blip r:embed="rId5"/>
          <a:stretch>
            <a:fillRect/>
          </a:stretch>
        </p:blipFill>
        <p:spPr>
          <a:xfrm>
            <a:off x="9013371" y="1486552"/>
            <a:ext cx="2756360" cy="3884895"/>
          </a:xfrm>
          <a:prstGeom prst="rect">
            <a:avLst/>
          </a:prstGeom>
        </p:spPr>
      </p:pic>
    </p:spTree>
    <p:extLst>
      <p:ext uri="{BB962C8B-B14F-4D97-AF65-F5344CB8AC3E}">
        <p14:creationId xmlns:p14="http://schemas.microsoft.com/office/powerpoint/2010/main" val="2112386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1" y="638663"/>
            <a:ext cx="4674638" cy="585454"/>
          </a:xfrm>
          <a:solidFill>
            <a:schemeClr val="bg2">
              <a:lumMod val="75000"/>
            </a:schemeClr>
          </a:solidFill>
        </p:spPr>
        <p:txBody>
          <a:bodyPr>
            <a:normAutofit/>
          </a:bodyPr>
          <a:lstStyle/>
          <a:p>
            <a:pPr algn="r"/>
            <a:r>
              <a:rPr lang="en-NZ" sz="3400" b="1">
                <a:solidFill>
                  <a:schemeClr val="bg1"/>
                </a:solidFill>
                <a:latin typeface="+mn-lt"/>
              </a:rPr>
              <a:t>Playcentre Education</a:t>
            </a:r>
          </a:p>
        </p:txBody>
      </p:sp>
      <p:sp>
        <p:nvSpPr>
          <p:cNvPr id="3" name="Rectangle 2">
            <a:extLst>
              <a:ext uri="{FF2B5EF4-FFF2-40B4-BE49-F238E27FC236}">
                <a16:creationId xmlns:a16="http://schemas.microsoft.com/office/drawing/2014/main" id="{E4487953-FEF7-4043-8CC5-3E4A285AB467}"/>
              </a:ext>
            </a:extLst>
          </p:cNvPr>
          <p:cNvSpPr/>
          <p:nvPr/>
        </p:nvSpPr>
        <p:spPr>
          <a:xfrm>
            <a:off x="766916" y="1570839"/>
            <a:ext cx="6007107" cy="3747436"/>
          </a:xfrm>
          <a:prstGeom prst="rect">
            <a:avLst/>
          </a:prstGeom>
        </p:spPr>
        <p:txBody>
          <a:bodyPr wrap="square">
            <a:spAutoFit/>
          </a:bodyPr>
          <a:lstStyle/>
          <a:p>
            <a:pPr>
              <a:lnSpc>
                <a:spcPct val="150000"/>
              </a:lnSpc>
            </a:pPr>
            <a:r>
              <a:rPr lang="en-NZ" sz="2400" b="1">
                <a:latin typeface="Calibri"/>
                <a:cs typeface="Calibri"/>
              </a:rPr>
              <a:t>What adult education opportunities are available?</a:t>
            </a:r>
          </a:p>
          <a:p>
            <a:pPr marL="285750" indent="-285750">
              <a:lnSpc>
                <a:spcPct val="150000"/>
              </a:lnSpc>
              <a:buFont typeface="Arial" panose="020B0604020202020204" pitchFamily="34" charset="0"/>
              <a:buChar char="•"/>
            </a:pPr>
            <a:r>
              <a:rPr lang="en-US" sz="1600">
                <a:latin typeface="Calibri Light"/>
                <a:cs typeface="Calibri Light"/>
              </a:rPr>
              <a:t>For those who would like to take their learning to the next step, Playcentre Education is an NZQA-accredited provider, offering the NZ Certificate in Early Childhood Education and Care (Level 4). </a:t>
            </a:r>
          </a:p>
          <a:p>
            <a:pPr marL="285750" indent="-285750">
              <a:lnSpc>
                <a:spcPct val="150000"/>
              </a:lnSpc>
              <a:buFont typeface="Arial" panose="020B0604020202020204" pitchFamily="34" charset="0"/>
              <a:buChar char="•"/>
            </a:pPr>
            <a:r>
              <a:rPr lang="en-US" sz="1600">
                <a:latin typeface="Calibri Light"/>
                <a:cs typeface="Calibri Light"/>
              </a:rPr>
              <a:t>This qualification and the awards within it help parents grow their skills and strategies as parents.</a:t>
            </a:r>
          </a:p>
          <a:p>
            <a:pPr marL="285750" indent="-285750">
              <a:lnSpc>
                <a:spcPct val="150000"/>
              </a:lnSpc>
              <a:buFont typeface="Arial" panose="020B0604020202020204" pitchFamily="34" charset="0"/>
              <a:buChar char="•"/>
            </a:pPr>
            <a:r>
              <a:rPr lang="en-US" sz="1600">
                <a:latin typeface="Calibri Light"/>
                <a:cs typeface="Calibri Light"/>
              </a:rPr>
              <a:t>Perhaps start with a play workshop.</a:t>
            </a:r>
            <a:endParaRPr lang="en-NZ" sz="1600" b="1">
              <a:latin typeface="Calibri Light"/>
              <a:cs typeface="Calibri Light"/>
            </a:endParaRPr>
          </a:p>
          <a:p>
            <a:pPr>
              <a:lnSpc>
                <a:spcPct val="150000"/>
              </a:lnSpc>
            </a:pPr>
            <a:endParaRPr lang="en-NZ" sz="1600" b="1">
              <a:latin typeface="Calibri Light"/>
              <a:cs typeface="Calibri Light"/>
            </a:endParaRPr>
          </a:p>
        </p:txBody>
      </p:sp>
      <p:pic>
        <p:nvPicPr>
          <p:cNvPr id="9" name="Picture 8" descr="A person and a child&#10;&#10;Description automatically generated">
            <a:extLst>
              <a:ext uri="{FF2B5EF4-FFF2-40B4-BE49-F238E27FC236}">
                <a16:creationId xmlns:a16="http://schemas.microsoft.com/office/drawing/2014/main" id="{AC5B34DB-AE80-126B-74FA-23B2C71F1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159" y="1093489"/>
            <a:ext cx="4352925" cy="4352925"/>
          </a:xfrm>
          <a:prstGeom prst="rect">
            <a:avLst/>
          </a:prstGeom>
        </p:spPr>
      </p:pic>
    </p:spTree>
    <p:extLst>
      <p:ext uri="{BB962C8B-B14F-4D97-AF65-F5344CB8AC3E}">
        <p14:creationId xmlns:p14="http://schemas.microsoft.com/office/powerpoint/2010/main" val="246118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0" y="638663"/>
            <a:ext cx="5818368" cy="585454"/>
          </a:xfrm>
          <a:solidFill>
            <a:schemeClr val="bg2">
              <a:lumMod val="75000"/>
            </a:schemeClr>
          </a:solidFill>
        </p:spPr>
        <p:txBody>
          <a:bodyPr lIns="91440" tIns="45720" rIns="91440" bIns="45720" anchor="t">
            <a:normAutofit/>
          </a:bodyPr>
          <a:lstStyle/>
          <a:p>
            <a:pPr algn="r"/>
            <a:r>
              <a:rPr lang="en-NZ" sz="3400" b="1">
                <a:solidFill>
                  <a:schemeClr val="bg1"/>
                </a:solidFill>
                <a:latin typeface="+mn-lt"/>
              </a:rPr>
              <a:t>Other topics for discussion  </a:t>
            </a:r>
          </a:p>
        </p:txBody>
      </p:sp>
      <p:sp>
        <p:nvSpPr>
          <p:cNvPr id="3" name="Rectangle 2">
            <a:extLst>
              <a:ext uri="{FF2B5EF4-FFF2-40B4-BE49-F238E27FC236}">
                <a16:creationId xmlns:a16="http://schemas.microsoft.com/office/drawing/2014/main" id="{E4487953-FEF7-4043-8CC5-3E4A285AB467}"/>
              </a:ext>
            </a:extLst>
          </p:cNvPr>
          <p:cNvSpPr/>
          <p:nvPr/>
        </p:nvSpPr>
        <p:spPr>
          <a:xfrm>
            <a:off x="766917" y="1570839"/>
            <a:ext cx="8065584" cy="3932102"/>
          </a:xfrm>
          <a:prstGeom prst="rect">
            <a:avLst/>
          </a:prstGeom>
        </p:spPr>
        <p:txBody>
          <a:bodyPr wrap="square" lIns="91440" tIns="45720" rIns="91440" bIns="45720" anchor="t">
            <a:spAutoFit/>
          </a:bodyPr>
          <a:lstStyle/>
          <a:p>
            <a:pPr>
              <a:lnSpc>
                <a:spcPct val="150000"/>
              </a:lnSpc>
            </a:pPr>
            <a:r>
              <a:rPr lang="en-NZ" sz="2400" b="1" dirty="0">
                <a:latin typeface="Calibri"/>
                <a:cs typeface="Calibri"/>
              </a:rPr>
              <a:t>Being a licensed early childhood education (ECE) provider</a:t>
            </a:r>
          </a:p>
          <a:p>
            <a:pPr marL="285750" indent="-285750">
              <a:lnSpc>
                <a:spcPct val="150000"/>
              </a:lnSpc>
              <a:buFont typeface="Arial" panose="020B0604020202020204" pitchFamily="34" charset="0"/>
              <a:buChar char="•"/>
            </a:pPr>
            <a:r>
              <a:rPr lang="en-US" sz="1600" dirty="0">
                <a:latin typeface="Calibri Light"/>
                <a:cs typeface="Calibri Light"/>
              </a:rPr>
              <a:t>Once your child turns three years old, they are eligible for 20 free hours ECE.  You can split this between </a:t>
            </a:r>
            <a:r>
              <a:rPr lang="en-US" sz="1600" dirty="0" err="1">
                <a:latin typeface="Calibri Light"/>
                <a:cs typeface="Calibri Light"/>
              </a:rPr>
              <a:t>Playcentre</a:t>
            </a:r>
            <a:r>
              <a:rPr lang="en-US" sz="1600" dirty="0">
                <a:latin typeface="Calibri Light"/>
                <a:cs typeface="Calibri Light"/>
              </a:rPr>
              <a:t> and other ECE services.</a:t>
            </a:r>
            <a:endParaRPr lang="en-US" sz="1600" dirty="0">
              <a:latin typeface="Calibri Light"/>
              <a:ea typeface="Calibri Light"/>
              <a:cs typeface="Calibri Light"/>
            </a:endParaRPr>
          </a:p>
          <a:p>
            <a:pPr marL="285750" indent="-285750">
              <a:lnSpc>
                <a:spcPct val="150000"/>
              </a:lnSpc>
              <a:buFont typeface="Arial" panose="020B0604020202020204" pitchFamily="34" charset="0"/>
              <a:buChar char="•"/>
            </a:pPr>
            <a:r>
              <a:rPr lang="en-US" sz="1600" dirty="0">
                <a:latin typeface="Calibri Light"/>
                <a:cs typeface="Calibri Light"/>
              </a:rPr>
              <a:t>Health and Safety – Share </a:t>
            </a:r>
            <a:r>
              <a:rPr lang="en-US" sz="1600" dirty="0">
                <a:latin typeface="Calibri Light"/>
                <a:cs typeface="Calibri Light"/>
                <a:hlinkClick r:id="rId3"/>
              </a:rPr>
              <a:t>Choking Hazards</a:t>
            </a:r>
            <a:r>
              <a:rPr lang="en-US" sz="1600" dirty="0">
                <a:latin typeface="Calibri Light"/>
                <a:cs typeface="Calibri Light"/>
              </a:rPr>
              <a:t> document </a:t>
            </a:r>
            <a:endParaRPr lang="en-US" sz="1600" dirty="0">
              <a:ea typeface="Calibri"/>
              <a:cs typeface="Calibri"/>
            </a:endParaRPr>
          </a:p>
          <a:p>
            <a:pPr marL="285750" indent="-285750">
              <a:lnSpc>
                <a:spcPct val="150000"/>
              </a:lnSpc>
              <a:buFont typeface="Arial" panose="020B0604020202020204" pitchFamily="34" charset="0"/>
              <a:buChar char="•"/>
            </a:pPr>
            <a:r>
              <a:rPr lang="en-US" sz="1600" dirty="0">
                <a:latin typeface="Calibri Light"/>
                <a:cs typeface="Calibri Light"/>
                <a:hlinkClick r:id="rId4"/>
              </a:rPr>
              <a:t>Nappy Changing </a:t>
            </a:r>
            <a:r>
              <a:rPr lang="en-US" sz="1600" dirty="0">
                <a:latin typeface="Calibri Light"/>
                <a:ea typeface="Calibri Light"/>
                <a:cs typeface="Calibri Light"/>
                <a:hlinkClick r:id="rId4"/>
              </a:rPr>
              <a:t>and Disposal Procedure</a:t>
            </a:r>
            <a:r>
              <a:rPr lang="en-US" sz="1600" dirty="0">
                <a:latin typeface="Calibri Light"/>
                <a:ea typeface="Calibri Light"/>
                <a:cs typeface="Calibri Light"/>
              </a:rPr>
              <a:t> </a:t>
            </a:r>
            <a:endParaRPr lang="en-US" sz="1600" dirty="0">
              <a:latin typeface="Calibri Light"/>
              <a:cs typeface="Calibri Light"/>
              <a:hlinkClick r:id="rId5"/>
            </a:endParaRPr>
          </a:p>
          <a:p>
            <a:pPr marL="285750" indent="-285750">
              <a:lnSpc>
                <a:spcPct val="150000"/>
              </a:lnSpc>
              <a:buFont typeface="Arial" panose="020B0604020202020204" pitchFamily="34" charset="0"/>
              <a:buChar char="•"/>
            </a:pPr>
            <a:r>
              <a:rPr lang="en-US" sz="1600" dirty="0">
                <a:latin typeface="Calibri Light"/>
                <a:cs typeface="Calibri Light"/>
                <a:hlinkClick r:id="rId5"/>
              </a:rPr>
              <a:t>Sleeping Children Procedure</a:t>
            </a:r>
            <a:endParaRPr lang="en-US" sz="1600" dirty="0">
              <a:latin typeface="Calibri Light"/>
              <a:ea typeface="Calibri Light"/>
              <a:cs typeface="Calibri Light"/>
              <a:hlinkClick r:id="" action="ppaction://noaction"/>
            </a:endParaRPr>
          </a:p>
          <a:p>
            <a:pPr marL="285750" indent="-285750">
              <a:lnSpc>
                <a:spcPct val="150000"/>
              </a:lnSpc>
              <a:buFont typeface="Arial" panose="020B0604020202020204" pitchFamily="34" charset="0"/>
              <a:buChar char="•"/>
            </a:pPr>
            <a:r>
              <a:rPr lang="en-US" sz="1600" dirty="0">
                <a:latin typeface="Calibri Light"/>
                <a:cs typeface="Calibri Light"/>
                <a:hlinkClick r:id="rId6"/>
              </a:rPr>
              <a:t>Child Protection Policy</a:t>
            </a:r>
            <a:r>
              <a:rPr lang="en-US" sz="1600" dirty="0">
                <a:latin typeface="Calibri Light"/>
                <a:cs typeface="Calibri Light"/>
              </a:rPr>
              <a:t> and </a:t>
            </a:r>
            <a:r>
              <a:rPr lang="en-US" sz="1600" dirty="0">
                <a:latin typeface="Calibri Light"/>
                <a:cs typeface="Calibri Light"/>
                <a:hlinkClick r:id="rId7"/>
              </a:rPr>
              <a:t>Flow Chart</a:t>
            </a:r>
            <a:endParaRPr lang="en-US" sz="1600" dirty="0">
              <a:latin typeface="Calibri Light"/>
              <a:ea typeface="Calibri Light"/>
              <a:cs typeface="Calibri Light"/>
            </a:endParaRPr>
          </a:p>
          <a:p>
            <a:pPr marL="285750" indent="-285750">
              <a:lnSpc>
                <a:spcPct val="150000"/>
              </a:lnSpc>
              <a:buFont typeface="Arial" panose="020B0604020202020204" pitchFamily="34" charset="0"/>
              <a:buChar char="•"/>
            </a:pPr>
            <a:r>
              <a:rPr lang="en-US" sz="1600" dirty="0">
                <a:latin typeface="Calibri Light"/>
                <a:cs typeface="Calibri Light"/>
                <a:hlinkClick r:id="rId8"/>
              </a:rPr>
              <a:t>Guiding Principles Policy</a:t>
            </a:r>
            <a:r>
              <a:rPr lang="en-US" sz="1600" dirty="0">
                <a:latin typeface="Calibri Light"/>
                <a:cs typeface="Calibri Light"/>
              </a:rPr>
              <a:t> </a:t>
            </a:r>
          </a:p>
          <a:p>
            <a:pPr marL="285750" indent="-285750">
              <a:lnSpc>
                <a:spcPct val="150000"/>
              </a:lnSpc>
              <a:buFont typeface="Arial" panose="020B0604020202020204" pitchFamily="34" charset="0"/>
              <a:buChar char="•"/>
            </a:pPr>
            <a:r>
              <a:rPr lang="en-US" sz="1600" dirty="0">
                <a:latin typeface="Calibri Light"/>
                <a:ea typeface="Calibri Light"/>
                <a:cs typeface="Calibri Light"/>
                <a:hlinkClick r:id="rId9"/>
              </a:rPr>
              <a:t>Code of Conduct</a:t>
            </a:r>
            <a:endParaRPr lang="en-US" sz="1600" dirty="0">
              <a:latin typeface="Calibri Light"/>
              <a:ea typeface="Calibri Light"/>
              <a:cs typeface="Calibri Light"/>
            </a:endParaRPr>
          </a:p>
          <a:p>
            <a:pPr marL="285750" indent="-285750">
              <a:lnSpc>
                <a:spcPct val="150000"/>
              </a:lnSpc>
              <a:buFont typeface="Arial" panose="020B0604020202020204" pitchFamily="34" charset="0"/>
              <a:buChar char="•"/>
            </a:pPr>
            <a:r>
              <a:rPr lang="en-US" sz="1600" dirty="0">
                <a:latin typeface="Calibri Light"/>
                <a:ea typeface="Calibri Light"/>
                <a:cs typeface="Calibri Light"/>
                <a:hlinkClick r:id="rId10"/>
              </a:rPr>
              <a:t>Complaint </a:t>
            </a:r>
            <a:r>
              <a:rPr lang="en-US" sz="1600" dirty="0">
                <a:latin typeface="Calibri Light"/>
                <a:cs typeface="Calibri Light"/>
                <a:hlinkClick r:id="rId10"/>
              </a:rPr>
              <a:t>Resolution Policy</a:t>
            </a:r>
            <a:r>
              <a:rPr lang="en-US" sz="1600" dirty="0">
                <a:latin typeface="Calibri Light"/>
                <a:cs typeface="Calibri Light"/>
              </a:rPr>
              <a:t> and </a:t>
            </a:r>
            <a:r>
              <a:rPr lang="en-US" sz="1600" dirty="0">
                <a:latin typeface="Calibri Light"/>
                <a:cs typeface="Calibri Light"/>
                <a:hlinkClick r:id="rId11"/>
              </a:rPr>
              <a:t>Complaint</a:t>
            </a:r>
            <a:r>
              <a:rPr lang="en-US" sz="1600" dirty="0">
                <a:latin typeface="Calibri Light"/>
                <a:ea typeface="Calibri Light"/>
                <a:cs typeface="Calibri Light"/>
                <a:hlinkClick r:id="rId11"/>
              </a:rPr>
              <a:t> Resolution Procedure</a:t>
            </a:r>
            <a:r>
              <a:rPr lang="en-US" sz="1600" dirty="0">
                <a:latin typeface="Calibri Light"/>
                <a:ea typeface="Calibri Light"/>
                <a:cs typeface="Calibri Light"/>
              </a:rPr>
              <a:t> </a:t>
            </a:r>
            <a:r>
              <a:rPr lang="en-US" sz="1600" dirty="0">
                <a:latin typeface="Calibri Light"/>
                <a:cs typeface="Calibri Light"/>
              </a:rPr>
              <a:t> </a:t>
            </a:r>
            <a:endParaRPr lang="en-US" sz="1600" dirty="0">
              <a:latin typeface="Calibri"/>
              <a:ea typeface="Calibri"/>
              <a:cs typeface="Calibri"/>
            </a:endParaRPr>
          </a:p>
        </p:txBody>
      </p:sp>
    </p:spTree>
    <p:extLst>
      <p:ext uri="{BB962C8B-B14F-4D97-AF65-F5344CB8AC3E}">
        <p14:creationId xmlns:p14="http://schemas.microsoft.com/office/powerpoint/2010/main" val="65546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0" y="638663"/>
            <a:ext cx="4218039" cy="585454"/>
          </a:xfrm>
          <a:solidFill>
            <a:schemeClr val="bg2">
              <a:lumMod val="75000"/>
            </a:schemeClr>
          </a:solidFill>
        </p:spPr>
        <p:txBody>
          <a:bodyPr>
            <a:normAutofit/>
          </a:bodyPr>
          <a:lstStyle/>
          <a:p>
            <a:pPr algn="r"/>
            <a:r>
              <a:rPr lang="en-NZ" sz="3400" b="1">
                <a:solidFill>
                  <a:schemeClr val="bg1"/>
                </a:solidFill>
                <a:latin typeface="+mn-lt"/>
              </a:rPr>
              <a:t>What’s your story?   </a:t>
            </a:r>
          </a:p>
        </p:txBody>
      </p:sp>
      <p:sp>
        <p:nvSpPr>
          <p:cNvPr id="3" name="Rectangle 2">
            <a:extLst>
              <a:ext uri="{FF2B5EF4-FFF2-40B4-BE49-F238E27FC236}">
                <a16:creationId xmlns:a16="http://schemas.microsoft.com/office/drawing/2014/main" id="{E4487953-FEF7-4043-8CC5-3E4A285AB467}"/>
              </a:ext>
            </a:extLst>
          </p:cNvPr>
          <p:cNvSpPr/>
          <p:nvPr/>
        </p:nvSpPr>
        <p:spPr>
          <a:xfrm>
            <a:off x="2613947" y="1570839"/>
            <a:ext cx="8508363" cy="4154984"/>
          </a:xfrm>
          <a:prstGeom prst="rect">
            <a:avLst/>
          </a:prstGeom>
        </p:spPr>
        <p:txBody>
          <a:bodyPr wrap="square">
            <a:spAutoFit/>
          </a:bodyPr>
          <a:lstStyle/>
          <a:p>
            <a:pPr>
              <a:lnSpc>
                <a:spcPct val="150000"/>
              </a:lnSpc>
            </a:pPr>
            <a:r>
              <a:rPr lang="en-NZ" sz="2400" b="1">
                <a:latin typeface="Calibri"/>
                <a:cs typeface="Calibri"/>
              </a:rPr>
              <a:t>Why did you join Playcentre?</a:t>
            </a:r>
          </a:p>
          <a:p>
            <a:pPr>
              <a:lnSpc>
                <a:spcPct val="150000"/>
              </a:lnSpc>
            </a:pPr>
            <a:r>
              <a:rPr lang="en-US" sz="1600">
                <a:latin typeface="Calibri Light"/>
                <a:cs typeface="Calibri Light"/>
              </a:rPr>
              <a:t>Share your story. How did you hear about Playcentre? Why did you decide to join?</a:t>
            </a:r>
          </a:p>
          <a:p>
            <a:pPr>
              <a:lnSpc>
                <a:spcPct val="150000"/>
              </a:lnSpc>
            </a:pPr>
            <a:endParaRPr lang="en-US" sz="1600">
              <a:latin typeface="Calibri Light"/>
              <a:cs typeface="Calibri Light"/>
            </a:endParaRPr>
          </a:p>
          <a:p>
            <a:pPr>
              <a:lnSpc>
                <a:spcPct val="150000"/>
              </a:lnSpc>
            </a:pPr>
            <a:r>
              <a:rPr lang="en-US" sz="2400" b="1">
                <a:latin typeface="Calibri"/>
                <a:cs typeface="Calibri"/>
              </a:rPr>
              <a:t>The good, the bad, the curious</a:t>
            </a:r>
          </a:p>
          <a:p>
            <a:pPr>
              <a:lnSpc>
                <a:spcPct val="150000"/>
              </a:lnSpc>
            </a:pPr>
            <a:r>
              <a:rPr lang="mi-NZ" sz="1600">
                <a:latin typeface="Calibri Light"/>
                <a:cs typeface="Calibri Light"/>
              </a:rPr>
              <a:t>What have your Playcentre experiences been to date? What are you enjoying about Playcentre? </a:t>
            </a:r>
          </a:p>
          <a:p>
            <a:pPr>
              <a:lnSpc>
                <a:spcPct val="150000"/>
              </a:lnSpc>
            </a:pPr>
            <a:r>
              <a:rPr lang="mi-NZ" sz="1600">
                <a:latin typeface="Calibri Light"/>
                <a:cs typeface="Calibri Light"/>
              </a:rPr>
              <a:t>What don’t you love? What don’t you yet understand?</a:t>
            </a:r>
          </a:p>
          <a:p>
            <a:pPr>
              <a:lnSpc>
                <a:spcPct val="150000"/>
              </a:lnSpc>
            </a:pPr>
            <a:endParaRPr lang="mi-NZ" sz="1600">
              <a:latin typeface="Calibri Light"/>
              <a:cs typeface="Calibri Light"/>
            </a:endParaRPr>
          </a:p>
          <a:p>
            <a:pPr>
              <a:lnSpc>
                <a:spcPct val="150000"/>
              </a:lnSpc>
            </a:pPr>
            <a:r>
              <a:rPr lang="mi-NZ" sz="1600">
                <a:latin typeface="Calibri Light"/>
                <a:cs typeface="Calibri Light"/>
              </a:rPr>
              <a:t>Time to share your experience. No judgement.</a:t>
            </a:r>
            <a:endParaRPr lang="en-NZ" sz="1600">
              <a:latin typeface="Calibri Light"/>
              <a:cs typeface="Calibri Light"/>
            </a:endParaRPr>
          </a:p>
          <a:p>
            <a:pPr>
              <a:lnSpc>
                <a:spcPct val="150000"/>
              </a:lnSpc>
            </a:pPr>
            <a:endParaRPr lang="en-NZ" sz="1600" b="1">
              <a:latin typeface="Calibri Light"/>
              <a:cs typeface="Calibri Light"/>
            </a:endParaRPr>
          </a:p>
          <a:p>
            <a:pPr>
              <a:lnSpc>
                <a:spcPct val="150000"/>
              </a:lnSpc>
            </a:pPr>
            <a:endParaRPr lang="en-NZ" sz="1600" b="1">
              <a:latin typeface="Calibri Light"/>
              <a:cs typeface="Calibri Light"/>
            </a:endParaRPr>
          </a:p>
        </p:txBody>
      </p:sp>
      <p:pic>
        <p:nvPicPr>
          <p:cNvPr id="5" name="Picture 4" descr="person ic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95" y="1570839"/>
            <a:ext cx="1994160" cy="2273676"/>
          </a:xfrm>
          <a:prstGeom prst="rect">
            <a:avLst/>
          </a:prstGeom>
        </p:spPr>
      </p:pic>
    </p:spTree>
    <p:extLst>
      <p:ext uri="{BB962C8B-B14F-4D97-AF65-F5344CB8AC3E}">
        <p14:creationId xmlns:p14="http://schemas.microsoft.com/office/powerpoint/2010/main" val="3418275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0" y="638663"/>
            <a:ext cx="5010539" cy="585454"/>
          </a:xfrm>
          <a:solidFill>
            <a:schemeClr val="bg2">
              <a:lumMod val="75000"/>
            </a:schemeClr>
          </a:solidFill>
          <a:ln>
            <a:noFill/>
          </a:ln>
        </p:spPr>
        <p:txBody>
          <a:bodyPr>
            <a:normAutofit/>
          </a:bodyPr>
          <a:lstStyle/>
          <a:p>
            <a:pPr algn="r"/>
            <a:r>
              <a:rPr lang="en-NZ" sz="3400" b="1">
                <a:solidFill>
                  <a:schemeClr val="bg1"/>
                </a:solidFill>
                <a:latin typeface="+mn-lt"/>
              </a:rPr>
              <a:t>Playcentre philosophy?</a:t>
            </a:r>
          </a:p>
        </p:txBody>
      </p:sp>
      <p:sp>
        <p:nvSpPr>
          <p:cNvPr id="3" name="Rectangle 2">
            <a:extLst>
              <a:ext uri="{FF2B5EF4-FFF2-40B4-BE49-F238E27FC236}">
                <a16:creationId xmlns:a16="http://schemas.microsoft.com/office/drawing/2014/main" id="{E4487953-FEF7-4043-8CC5-3E4A285AB467}"/>
              </a:ext>
            </a:extLst>
          </p:cNvPr>
          <p:cNvSpPr/>
          <p:nvPr/>
        </p:nvSpPr>
        <p:spPr>
          <a:xfrm>
            <a:off x="707924" y="1570839"/>
            <a:ext cx="5491910" cy="4301434"/>
          </a:xfrm>
          <a:prstGeom prst="rect">
            <a:avLst/>
          </a:prstGeom>
        </p:spPr>
        <p:txBody>
          <a:bodyPr wrap="square">
            <a:spAutoFit/>
          </a:bodyPr>
          <a:lstStyle/>
          <a:p>
            <a:pPr>
              <a:lnSpc>
                <a:spcPct val="150000"/>
              </a:lnSpc>
            </a:pPr>
            <a:r>
              <a:rPr lang="en-NZ" sz="2400" b="1">
                <a:latin typeface="Calibri"/>
                <a:cs typeface="Calibri"/>
              </a:rPr>
              <a:t>What did you learn about how Playcentre works?</a:t>
            </a:r>
          </a:p>
          <a:p>
            <a:pPr>
              <a:lnSpc>
                <a:spcPct val="150000"/>
              </a:lnSpc>
            </a:pPr>
            <a:r>
              <a:rPr lang="en-US" sz="1600">
                <a:latin typeface="Calibri Light"/>
                <a:cs typeface="Calibri Light"/>
              </a:rPr>
              <a:t>Share your understanding of how things work at Playcentre to date? Compare notes with others in the group.</a:t>
            </a:r>
          </a:p>
          <a:p>
            <a:pPr>
              <a:lnSpc>
                <a:spcPct val="150000"/>
              </a:lnSpc>
            </a:pPr>
            <a:endParaRPr lang="en-US" sz="1600">
              <a:latin typeface="Calibri Light"/>
              <a:cs typeface="Calibri Light"/>
            </a:endParaRPr>
          </a:p>
          <a:p>
            <a:pPr>
              <a:lnSpc>
                <a:spcPct val="150000"/>
              </a:lnSpc>
            </a:pPr>
            <a:r>
              <a:rPr lang="en-US" sz="2400" b="1">
                <a:latin typeface="Calibri"/>
                <a:cs typeface="Calibri"/>
              </a:rPr>
              <a:t>What’s the philosophy about?</a:t>
            </a:r>
          </a:p>
          <a:p>
            <a:pPr>
              <a:lnSpc>
                <a:spcPct val="150000"/>
              </a:lnSpc>
            </a:pPr>
            <a:r>
              <a:rPr lang="mi-NZ" sz="1600">
                <a:latin typeface="Calibri Light"/>
                <a:cs typeface="Calibri Light"/>
              </a:rPr>
              <a:t>Discuss the core ideas and values behind the Playcentre philosophy. </a:t>
            </a:r>
            <a:endParaRPr lang="en-NZ" sz="1600">
              <a:latin typeface="Calibri Light"/>
              <a:cs typeface="Calibri Light"/>
            </a:endParaRPr>
          </a:p>
          <a:p>
            <a:pPr>
              <a:lnSpc>
                <a:spcPct val="150000"/>
              </a:lnSpc>
            </a:pPr>
            <a:endParaRPr lang="en-NZ" sz="1600" b="1">
              <a:latin typeface="Calibri Light"/>
              <a:cs typeface="Calibri Light"/>
            </a:endParaRPr>
          </a:p>
          <a:p>
            <a:pPr>
              <a:lnSpc>
                <a:spcPct val="150000"/>
              </a:lnSpc>
            </a:pPr>
            <a:endParaRPr lang="en-NZ" sz="1600" b="1">
              <a:latin typeface="Calibri Light"/>
              <a:cs typeface="Calibri Light"/>
            </a:endParaRPr>
          </a:p>
        </p:txBody>
      </p:sp>
      <p:pic>
        <p:nvPicPr>
          <p:cNvPr id="5" name="Picture 4" descr="A yellow card with black text and words&#10;&#10;Description automatically generated">
            <a:extLst>
              <a:ext uri="{FF2B5EF4-FFF2-40B4-BE49-F238E27FC236}">
                <a16:creationId xmlns:a16="http://schemas.microsoft.com/office/drawing/2014/main" id="{23AA4C84-A355-A341-11D2-379E274BC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834" y="1424354"/>
            <a:ext cx="5670601" cy="4009292"/>
          </a:xfrm>
          <a:prstGeom prst="rect">
            <a:avLst/>
          </a:prstGeom>
        </p:spPr>
      </p:pic>
    </p:spTree>
    <p:extLst>
      <p:ext uri="{BB962C8B-B14F-4D97-AF65-F5344CB8AC3E}">
        <p14:creationId xmlns:p14="http://schemas.microsoft.com/office/powerpoint/2010/main" val="2775838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0" y="638663"/>
            <a:ext cx="5010539" cy="585454"/>
          </a:xfrm>
          <a:solidFill>
            <a:schemeClr val="bg2">
              <a:lumMod val="75000"/>
            </a:schemeClr>
          </a:solidFill>
          <a:ln>
            <a:noFill/>
          </a:ln>
        </p:spPr>
        <p:txBody>
          <a:bodyPr>
            <a:normAutofit/>
          </a:bodyPr>
          <a:lstStyle/>
          <a:p>
            <a:pPr algn="r"/>
            <a:r>
              <a:rPr lang="en-NZ" sz="3400" b="1">
                <a:solidFill>
                  <a:schemeClr val="bg1"/>
                </a:solidFill>
                <a:latin typeface="+mn-lt"/>
              </a:rPr>
              <a:t>Bicultural commitment?</a:t>
            </a:r>
          </a:p>
        </p:txBody>
      </p:sp>
      <p:sp>
        <p:nvSpPr>
          <p:cNvPr id="3" name="Rectangle 2">
            <a:extLst>
              <a:ext uri="{FF2B5EF4-FFF2-40B4-BE49-F238E27FC236}">
                <a16:creationId xmlns:a16="http://schemas.microsoft.com/office/drawing/2014/main" id="{E4487953-FEF7-4043-8CC5-3E4A285AB467}"/>
              </a:ext>
            </a:extLst>
          </p:cNvPr>
          <p:cNvSpPr/>
          <p:nvPr/>
        </p:nvSpPr>
        <p:spPr>
          <a:xfrm>
            <a:off x="707924" y="1570839"/>
            <a:ext cx="5491910" cy="4116768"/>
          </a:xfrm>
          <a:prstGeom prst="rect">
            <a:avLst/>
          </a:prstGeom>
        </p:spPr>
        <p:txBody>
          <a:bodyPr wrap="square">
            <a:spAutoFit/>
          </a:bodyPr>
          <a:lstStyle/>
          <a:p>
            <a:pPr>
              <a:lnSpc>
                <a:spcPct val="150000"/>
              </a:lnSpc>
            </a:pPr>
            <a:r>
              <a:rPr lang="en-NZ" sz="2400" b="1">
                <a:latin typeface="Calibri"/>
                <a:cs typeface="Calibri"/>
              </a:rPr>
              <a:t>Our commitment</a:t>
            </a:r>
          </a:p>
          <a:p>
            <a:pPr>
              <a:lnSpc>
                <a:spcPct val="150000"/>
              </a:lnSpc>
            </a:pPr>
            <a:r>
              <a:rPr lang="en-US" sz="1600">
                <a:latin typeface="Calibri Light"/>
                <a:cs typeface="Calibri Light"/>
              </a:rPr>
              <a:t>Playcentre Aotearoa made a commitment to The Treaty of Waitangi in 1989 and to the Te </a:t>
            </a:r>
            <a:r>
              <a:rPr lang="en-US" sz="1600" err="1">
                <a:latin typeface="Calibri Light"/>
                <a:cs typeface="Calibri Light"/>
              </a:rPr>
              <a:t>Tiriti</a:t>
            </a:r>
            <a:r>
              <a:rPr lang="en-US" sz="1600">
                <a:latin typeface="Calibri Light"/>
                <a:cs typeface="Calibri Light"/>
              </a:rPr>
              <a:t> o Waitangi in 1994 to ensure the sustainability of Te Ao Māori within the </a:t>
            </a:r>
            <a:r>
              <a:rPr lang="en-US" sz="1600" err="1">
                <a:latin typeface="Calibri Light"/>
                <a:cs typeface="Calibri Light"/>
              </a:rPr>
              <a:t>organisation</a:t>
            </a:r>
            <a:r>
              <a:rPr lang="en-US" sz="1600">
                <a:latin typeface="Calibri Light"/>
                <a:cs typeface="Calibri Light"/>
              </a:rPr>
              <a:t>.  </a:t>
            </a:r>
          </a:p>
          <a:p>
            <a:pPr>
              <a:lnSpc>
                <a:spcPct val="150000"/>
              </a:lnSpc>
            </a:pPr>
            <a:endParaRPr lang="en-US" sz="1600">
              <a:latin typeface="Calibri Light"/>
              <a:cs typeface="Calibri Light"/>
            </a:endParaRPr>
          </a:p>
          <a:p>
            <a:pPr>
              <a:lnSpc>
                <a:spcPct val="150000"/>
              </a:lnSpc>
            </a:pPr>
            <a:r>
              <a:rPr lang="en-NZ" sz="2400" b="1">
                <a:latin typeface="Calibri"/>
                <a:cs typeface="Calibri"/>
              </a:rPr>
              <a:t>What does this mean?</a:t>
            </a:r>
          </a:p>
          <a:p>
            <a:pPr>
              <a:lnSpc>
                <a:spcPct val="150000"/>
              </a:lnSpc>
            </a:pPr>
            <a:r>
              <a:rPr lang="en-US" sz="1600">
                <a:latin typeface="Calibri Light"/>
                <a:cs typeface="Calibri Light"/>
              </a:rPr>
              <a:t>Share your understanding of what this means to Playcentre Aotearoa and what it looks like for your Centre.</a:t>
            </a:r>
          </a:p>
          <a:p>
            <a:pPr>
              <a:lnSpc>
                <a:spcPct val="150000"/>
              </a:lnSpc>
            </a:pPr>
            <a:endParaRPr lang="en-NZ" sz="1600" b="1">
              <a:latin typeface="Calibri Light"/>
              <a:cs typeface="Calibri Light"/>
            </a:endParaRPr>
          </a:p>
          <a:p>
            <a:pPr>
              <a:lnSpc>
                <a:spcPct val="150000"/>
              </a:lnSpc>
            </a:pPr>
            <a:endParaRPr lang="en-NZ" sz="1600" b="1">
              <a:latin typeface="Calibri Light"/>
              <a:cs typeface="Calibri Light"/>
            </a:endParaRPr>
          </a:p>
        </p:txBody>
      </p:sp>
      <p:pic>
        <p:nvPicPr>
          <p:cNvPr id="6" name="Picture 5" descr="A person and a baby&#10;&#10;Description automatically generated">
            <a:extLst>
              <a:ext uri="{FF2B5EF4-FFF2-40B4-BE49-F238E27FC236}">
                <a16:creationId xmlns:a16="http://schemas.microsoft.com/office/drawing/2014/main" id="{BB6C448F-B8B5-DC01-C66D-BDB9855C6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525" y="1262855"/>
            <a:ext cx="4932551" cy="4081634"/>
          </a:xfrm>
          <a:prstGeom prst="rect">
            <a:avLst/>
          </a:prstGeom>
        </p:spPr>
      </p:pic>
    </p:spTree>
    <p:extLst>
      <p:ext uri="{BB962C8B-B14F-4D97-AF65-F5344CB8AC3E}">
        <p14:creationId xmlns:p14="http://schemas.microsoft.com/office/powerpoint/2010/main" val="357018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0" y="638663"/>
            <a:ext cx="4590661" cy="585454"/>
          </a:xfrm>
          <a:solidFill>
            <a:schemeClr val="bg2">
              <a:lumMod val="75000"/>
            </a:schemeClr>
          </a:solidFill>
          <a:ln>
            <a:noFill/>
          </a:ln>
        </p:spPr>
        <p:txBody>
          <a:bodyPr>
            <a:normAutofit/>
          </a:bodyPr>
          <a:lstStyle/>
          <a:p>
            <a:pPr algn="r"/>
            <a:r>
              <a:rPr lang="en-NZ" sz="3400" b="1">
                <a:solidFill>
                  <a:schemeClr val="bg1"/>
                </a:solidFill>
                <a:latin typeface="+mn-lt"/>
              </a:rPr>
              <a:t>Playcentre curriculum?</a:t>
            </a:r>
          </a:p>
        </p:txBody>
      </p:sp>
      <p:sp>
        <p:nvSpPr>
          <p:cNvPr id="3" name="Rectangle 2">
            <a:extLst>
              <a:ext uri="{FF2B5EF4-FFF2-40B4-BE49-F238E27FC236}">
                <a16:creationId xmlns:a16="http://schemas.microsoft.com/office/drawing/2014/main" id="{E4487953-FEF7-4043-8CC5-3E4A285AB467}"/>
              </a:ext>
            </a:extLst>
          </p:cNvPr>
          <p:cNvSpPr/>
          <p:nvPr/>
        </p:nvSpPr>
        <p:spPr>
          <a:xfrm>
            <a:off x="378138" y="1390957"/>
            <a:ext cx="7506839" cy="5640262"/>
          </a:xfrm>
          <a:prstGeom prst="rect">
            <a:avLst/>
          </a:prstGeom>
        </p:spPr>
        <p:txBody>
          <a:bodyPr wrap="square">
            <a:spAutoFit/>
          </a:bodyPr>
          <a:lstStyle/>
          <a:p>
            <a:pPr>
              <a:lnSpc>
                <a:spcPct val="150000"/>
              </a:lnSpc>
            </a:pPr>
            <a:r>
              <a:rPr lang="en-NZ" sz="2400" b="1">
                <a:latin typeface="Calibri"/>
                <a:cs typeface="Calibri"/>
              </a:rPr>
              <a:t>What is the Playcentre curriculum about?</a:t>
            </a:r>
          </a:p>
          <a:p>
            <a:pPr>
              <a:lnSpc>
                <a:spcPct val="150000"/>
              </a:lnSpc>
            </a:pPr>
            <a:r>
              <a:rPr lang="en-US" sz="1400">
                <a:latin typeface="Calibri Light"/>
                <a:cs typeface="Calibri Light"/>
              </a:rPr>
              <a:t>Discuss the various aspects of the Playcentre curriculum:</a:t>
            </a:r>
          </a:p>
          <a:p>
            <a:pPr marL="342900" indent="-342900">
              <a:lnSpc>
                <a:spcPct val="150000"/>
              </a:lnSpc>
              <a:buFont typeface="+mj-lt"/>
              <a:buAutoNum type="arabicPeriod"/>
            </a:pPr>
            <a:r>
              <a:rPr lang="en-US" sz="1400">
                <a:latin typeface="Calibri Light"/>
                <a:cs typeface="Calibri Light"/>
              </a:rPr>
              <a:t>Learning through play – Play is children’s work. They make sense of their world through play, learn to communicate, practice motor skills, develop problem-solving skills.</a:t>
            </a:r>
          </a:p>
          <a:p>
            <a:pPr marL="342900" indent="-342900">
              <a:lnSpc>
                <a:spcPct val="150000"/>
              </a:lnSpc>
              <a:buFont typeface="+mj-lt"/>
              <a:buAutoNum type="arabicPeriod"/>
            </a:pPr>
            <a:r>
              <a:rPr lang="en-US" sz="1400">
                <a:latin typeface="Calibri Light"/>
                <a:cs typeface="Calibri Light"/>
              </a:rPr>
              <a:t>Rich play experiences: Create rich learning environment.</a:t>
            </a:r>
          </a:p>
          <a:p>
            <a:pPr marL="342900" indent="-342900">
              <a:lnSpc>
                <a:spcPct val="150000"/>
              </a:lnSpc>
              <a:buFont typeface="+mj-lt"/>
              <a:buAutoNum type="arabicPeriod"/>
            </a:pPr>
            <a:r>
              <a:rPr lang="en-US" sz="1400">
                <a:latin typeface="Calibri Light"/>
                <a:cs typeface="Calibri Light"/>
              </a:rPr>
              <a:t>Multicultural play experiences: Play experiences to make sense of the wider cultural world.</a:t>
            </a:r>
          </a:p>
          <a:p>
            <a:pPr marL="342900" indent="-342900">
              <a:lnSpc>
                <a:spcPct val="150000"/>
              </a:lnSpc>
              <a:buFont typeface="+mj-lt"/>
              <a:buAutoNum type="arabicPeriod"/>
            </a:pPr>
            <a:r>
              <a:rPr lang="en-US" sz="1400" i="1">
                <a:latin typeface="Calibri Light"/>
                <a:cs typeface="Calibri Light"/>
                <a:hlinkClick r:id="rId3"/>
              </a:rPr>
              <a:t>Te </a:t>
            </a:r>
            <a:r>
              <a:rPr lang="en-US" sz="1400" i="1" err="1">
                <a:latin typeface="Calibri Light"/>
                <a:cs typeface="Calibri Light"/>
                <a:hlinkClick r:id="rId3"/>
              </a:rPr>
              <a:t>Whāriki</a:t>
            </a:r>
            <a:r>
              <a:rPr lang="en-US" sz="1400">
                <a:latin typeface="Calibri Light"/>
                <a:cs typeface="Calibri Light"/>
                <a:hlinkClick r:id="rId3"/>
              </a:rPr>
              <a:t>: </a:t>
            </a:r>
            <a:r>
              <a:rPr lang="en-US" sz="1400">
                <a:latin typeface="Calibri Light"/>
                <a:cs typeface="Calibri Light"/>
              </a:rPr>
              <a:t>NZ ECE curriculum.</a:t>
            </a:r>
          </a:p>
          <a:p>
            <a:pPr marL="342900" indent="-342900">
              <a:lnSpc>
                <a:spcPct val="150000"/>
              </a:lnSpc>
              <a:buFont typeface="+mj-lt"/>
              <a:buAutoNum type="arabicPeriod"/>
            </a:pPr>
            <a:r>
              <a:rPr lang="en-US" sz="1400">
                <a:latin typeface="Calibri Light"/>
                <a:cs typeface="Calibri Light"/>
              </a:rPr>
              <a:t>Bicultural curriculum: Learn to participate in both worlds.</a:t>
            </a:r>
          </a:p>
          <a:p>
            <a:pPr marL="342900" indent="-342900">
              <a:lnSpc>
                <a:spcPct val="150000"/>
              </a:lnSpc>
              <a:buFont typeface="+mj-lt"/>
              <a:buAutoNum type="arabicPeriod"/>
            </a:pPr>
            <a:r>
              <a:rPr lang="en-US" sz="1400">
                <a:latin typeface="Calibri Light"/>
                <a:cs typeface="Calibri Light"/>
              </a:rPr>
              <a:t>Positive behavior guidance: Social competence behavior is all learning – learning to be patient, regulate, include others and more.</a:t>
            </a:r>
          </a:p>
          <a:p>
            <a:pPr marL="342900" indent="-342900">
              <a:lnSpc>
                <a:spcPct val="150000"/>
              </a:lnSpc>
              <a:buFont typeface="+mj-lt"/>
              <a:buAutoNum type="arabicPeriod"/>
            </a:pPr>
            <a:r>
              <a:rPr lang="en-US" sz="1400">
                <a:latin typeface="Calibri Light"/>
                <a:cs typeface="Calibri Light"/>
              </a:rPr>
              <a:t>Whānau cooperative: Parents as </a:t>
            </a:r>
            <a:r>
              <a:rPr lang="en-US" sz="1400" err="1">
                <a:latin typeface="Calibri Light"/>
                <a:cs typeface="Calibri Light"/>
              </a:rPr>
              <a:t>kaiako</a:t>
            </a:r>
            <a:r>
              <a:rPr lang="en-US" sz="1400">
                <a:latin typeface="Calibri Light"/>
                <a:cs typeface="Calibri Light"/>
              </a:rPr>
              <a:t> – parents are first and most important teachers.</a:t>
            </a:r>
          </a:p>
          <a:p>
            <a:pPr marL="342900" indent="-342900">
              <a:lnSpc>
                <a:spcPct val="150000"/>
              </a:lnSpc>
              <a:buFont typeface="+mj-lt"/>
              <a:buAutoNum type="arabicPeriod"/>
            </a:pPr>
            <a:r>
              <a:rPr lang="en-US" sz="1400">
                <a:latin typeface="Calibri Light"/>
                <a:cs typeface="Calibri Light"/>
              </a:rPr>
              <a:t>Birth to school: Playcentre experiences grow with your child.</a:t>
            </a:r>
          </a:p>
          <a:p>
            <a:pPr marL="342900" indent="-342900">
              <a:lnSpc>
                <a:spcPct val="150000"/>
              </a:lnSpc>
              <a:buFont typeface="+mj-lt"/>
              <a:buAutoNum type="arabicPeriod"/>
            </a:pPr>
            <a:endParaRPr lang="en-US" sz="1600">
              <a:latin typeface="Calibri Light"/>
              <a:cs typeface="Calibri Light"/>
            </a:endParaRPr>
          </a:p>
          <a:p>
            <a:pPr>
              <a:lnSpc>
                <a:spcPct val="150000"/>
              </a:lnSpc>
            </a:pPr>
            <a:endParaRPr lang="en-US" sz="1600">
              <a:latin typeface="Calibri Light"/>
              <a:cs typeface="Calibri Light"/>
            </a:endParaRPr>
          </a:p>
          <a:p>
            <a:pPr>
              <a:lnSpc>
                <a:spcPct val="150000"/>
              </a:lnSpc>
            </a:pPr>
            <a:endParaRPr lang="en-NZ" sz="1600" b="1">
              <a:latin typeface="Calibri Light"/>
              <a:cs typeface="Calibri Light"/>
            </a:endParaRPr>
          </a:p>
          <a:p>
            <a:pPr>
              <a:lnSpc>
                <a:spcPct val="150000"/>
              </a:lnSpc>
            </a:pPr>
            <a:endParaRPr lang="en-NZ" sz="1600" b="1">
              <a:latin typeface="Calibri Light"/>
              <a:cs typeface="Calibri Light"/>
            </a:endParaRPr>
          </a:p>
        </p:txBody>
      </p:sp>
      <p:pic>
        <p:nvPicPr>
          <p:cNvPr id="6" name="Picture 5" descr="A diagram of a flower&#10;&#10;Description automatically generated">
            <a:extLst>
              <a:ext uri="{FF2B5EF4-FFF2-40B4-BE49-F238E27FC236}">
                <a16:creationId xmlns:a16="http://schemas.microsoft.com/office/drawing/2014/main" id="{5D5CE2E7-879B-93D3-584F-A0DB694F6B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6328" y="1368196"/>
            <a:ext cx="3737534" cy="4121607"/>
          </a:xfrm>
          <a:prstGeom prst="rect">
            <a:avLst/>
          </a:prstGeom>
        </p:spPr>
      </p:pic>
    </p:spTree>
    <p:extLst>
      <p:ext uri="{BB962C8B-B14F-4D97-AF65-F5344CB8AC3E}">
        <p14:creationId xmlns:p14="http://schemas.microsoft.com/office/powerpoint/2010/main" val="285544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1" y="638663"/>
            <a:ext cx="5681271" cy="585454"/>
          </a:xfrm>
          <a:solidFill>
            <a:schemeClr val="bg2">
              <a:lumMod val="75000"/>
            </a:schemeClr>
          </a:solidFill>
        </p:spPr>
        <p:txBody>
          <a:bodyPr>
            <a:normAutofit/>
          </a:bodyPr>
          <a:lstStyle/>
          <a:p>
            <a:pPr algn="r"/>
            <a:r>
              <a:rPr lang="en-NZ" sz="3400" b="1">
                <a:solidFill>
                  <a:schemeClr val="bg1"/>
                </a:solidFill>
                <a:latin typeface="+mn-lt"/>
              </a:rPr>
              <a:t>What’s your role on session?</a:t>
            </a:r>
          </a:p>
        </p:txBody>
      </p:sp>
      <p:sp>
        <p:nvSpPr>
          <p:cNvPr id="3" name="Rectangle 2">
            <a:extLst>
              <a:ext uri="{FF2B5EF4-FFF2-40B4-BE49-F238E27FC236}">
                <a16:creationId xmlns:a16="http://schemas.microsoft.com/office/drawing/2014/main" id="{E4487953-FEF7-4043-8CC5-3E4A285AB467}"/>
              </a:ext>
            </a:extLst>
          </p:cNvPr>
          <p:cNvSpPr/>
          <p:nvPr/>
        </p:nvSpPr>
        <p:spPr>
          <a:xfrm>
            <a:off x="516194" y="1570839"/>
            <a:ext cx="7341617" cy="4116768"/>
          </a:xfrm>
          <a:prstGeom prst="rect">
            <a:avLst/>
          </a:prstGeom>
        </p:spPr>
        <p:txBody>
          <a:bodyPr wrap="square">
            <a:spAutoFit/>
          </a:bodyPr>
          <a:lstStyle/>
          <a:p>
            <a:pPr>
              <a:lnSpc>
                <a:spcPct val="150000"/>
              </a:lnSpc>
            </a:pPr>
            <a:r>
              <a:rPr lang="en-NZ" sz="2400" b="1">
                <a:latin typeface="Calibri"/>
                <a:cs typeface="Calibri"/>
              </a:rPr>
              <a:t>Getting involved</a:t>
            </a:r>
          </a:p>
          <a:p>
            <a:pPr>
              <a:lnSpc>
                <a:spcPct val="150000"/>
              </a:lnSpc>
            </a:pPr>
            <a:r>
              <a:rPr lang="en-US" sz="1600">
                <a:latin typeface="Calibri Light"/>
                <a:cs typeface="Calibri Light"/>
              </a:rPr>
              <a:t>Discuss the ways that you can get involved on session? What have you already done? What might you try next time you are on session?</a:t>
            </a:r>
          </a:p>
          <a:p>
            <a:pPr>
              <a:lnSpc>
                <a:spcPct val="150000"/>
              </a:lnSpc>
            </a:pPr>
            <a:endParaRPr lang="en-US" sz="1600">
              <a:latin typeface="Calibri Light"/>
              <a:cs typeface="Calibri Light"/>
            </a:endParaRPr>
          </a:p>
          <a:p>
            <a:pPr>
              <a:lnSpc>
                <a:spcPct val="150000"/>
              </a:lnSpc>
            </a:pPr>
            <a:r>
              <a:rPr lang="en-US" sz="2400" b="1">
                <a:latin typeface="Calibri"/>
                <a:cs typeface="Calibri"/>
              </a:rPr>
              <a:t>Let’s get going</a:t>
            </a:r>
          </a:p>
          <a:p>
            <a:pPr marL="285750" indent="-285750">
              <a:lnSpc>
                <a:spcPct val="150000"/>
              </a:lnSpc>
              <a:buFont typeface="Arial" panose="020B0604020202020204" pitchFamily="34" charset="0"/>
              <a:buChar char="•"/>
            </a:pPr>
            <a:r>
              <a:rPr lang="mi-NZ" sz="1600">
                <a:latin typeface="Calibri Light"/>
                <a:cs typeface="Calibri Light"/>
              </a:rPr>
              <a:t>Take a guided tour through the centre to familiarise yourself with the set up and equipment. Any questions about this?</a:t>
            </a:r>
          </a:p>
          <a:p>
            <a:pPr marL="285750" indent="-285750">
              <a:lnSpc>
                <a:spcPct val="150000"/>
              </a:lnSpc>
              <a:buFont typeface="Arial" panose="020B0604020202020204" pitchFamily="34" charset="0"/>
              <a:buChar char="•"/>
            </a:pPr>
            <a:r>
              <a:rPr lang="mi-NZ" sz="1600">
                <a:latin typeface="Calibri Light"/>
                <a:cs typeface="Calibri Light"/>
              </a:rPr>
              <a:t>In pairs set up an invitation to play to extend on an interest that tamariki on session have been exploring.</a:t>
            </a:r>
            <a:endParaRPr lang="en-NZ" sz="1600" b="1">
              <a:latin typeface="Calibri Light"/>
              <a:cs typeface="Calibri Light"/>
            </a:endParaRPr>
          </a:p>
          <a:p>
            <a:pPr>
              <a:lnSpc>
                <a:spcPct val="150000"/>
              </a:lnSpc>
            </a:pPr>
            <a:endParaRPr lang="en-NZ" sz="1600" b="1">
              <a:latin typeface="Calibri Light"/>
              <a:cs typeface="Calibri Light"/>
            </a:endParaRPr>
          </a:p>
        </p:txBody>
      </p:sp>
      <p:pic>
        <p:nvPicPr>
          <p:cNvPr id="6" name="Picture 5" descr="A yellow and black text in a speech bubble&#10;&#10;Description automatically generated">
            <a:extLst>
              <a:ext uri="{FF2B5EF4-FFF2-40B4-BE49-F238E27FC236}">
                <a16:creationId xmlns:a16="http://schemas.microsoft.com/office/drawing/2014/main" id="{4436FDE0-F97C-3C25-F3AF-D1B0EF33E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0596" y="1521069"/>
            <a:ext cx="3815862" cy="3815862"/>
          </a:xfrm>
          <a:prstGeom prst="rect">
            <a:avLst/>
          </a:prstGeom>
        </p:spPr>
      </p:pic>
    </p:spTree>
    <p:extLst>
      <p:ext uri="{BB962C8B-B14F-4D97-AF65-F5344CB8AC3E}">
        <p14:creationId xmlns:p14="http://schemas.microsoft.com/office/powerpoint/2010/main" val="3519711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0" y="638663"/>
            <a:ext cx="5838092" cy="585454"/>
          </a:xfrm>
          <a:solidFill>
            <a:schemeClr val="bg2">
              <a:lumMod val="75000"/>
            </a:schemeClr>
          </a:solidFill>
        </p:spPr>
        <p:txBody>
          <a:bodyPr>
            <a:normAutofit/>
          </a:bodyPr>
          <a:lstStyle/>
          <a:p>
            <a:pPr algn="r"/>
            <a:r>
              <a:rPr lang="en-NZ" sz="3400" b="1">
                <a:solidFill>
                  <a:schemeClr val="bg1"/>
                </a:solidFill>
                <a:latin typeface="+mn-lt"/>
              </a:rPr>
              <a:t>Expectations at Playcentre?</a:t>
            </a:r>
          </a:p>
        </p:txBody>
      </p:sp>
      <p:sp>
        <p:nvSpPr>
          <p:cNvPr id="3" name="Rectangle 2">
            <a:extLst>
              <a:ext uri="{FF2B5EF4-FFF2-40B4-BE49-F238E27FC236}">
                <a16:creationId xmlns:a16="http://schemas.microsoft.com/office/drawing/2014/main" id="{E4487953-FEF7-4043-8CC5-3E4A285AB467}"/>
              </a:ext>
            </a:extLst>
          </p:cNvPr>
          <p:cNvSpPr/>
          <p:nvPr/>
        </p:nvSpPr>
        <p:spPr>
          <a:xfrm>
            <a:off x="766917" y="1570839"/>
            <a:ext cx="10987548" cy="4855432"/>
          </a:xfrm>
          <a:prstGeom prst="rect">
            <a:avLst/>
          </a:prstGeom>
        </p:spPr>
        <p:txBody>
          <a:bodyPr wrap="square" lIns="91440" tIns="45720" rIns="91440" bIns="45720" anchor="t">
            <a:spAutoFit/>
          </a:bodyPr>
          <a:lstStyle/>
          <a:p>
            <a:pPr>
              <a:lnSpc>
                <a:spcPct val="150000"/>
              </a:lnSpc>
            </a:pPr>
            <a:r>
              <a:rPr lang="en-NZ" sz="2400" b="1">
                <a:latin typeface="Calibri"/>
                <a:cs typeface="Calibri"/>
              </a:rPr>
              <a:t>What is expected from you at Playcentre?</a:t>
            </a:r>
          </a:p>
          <a:p>
            <a:pPr>
              <a:lnSpc>
                <a:spcPct val="150000"/>
              </a:lnSpc>
            </a:pPr>
            <a:r>
              <a:rPr lang="en-US" sz="1600">
                <a:latin typeface="Calibri Light"/>
                <a:cs typeface="Calibri Light"/>
              </a:rPr>
              <a:t>The general wisdom is that each member should ‘give’ what they are comfortable to give at that time in their lives. At the core we would expect parents to stay and play for at least one session a week. We encourage parents at </a:t>
            </a:r>
            <a:r>
              <a:rPr lang="en-US" sz="1600" err="1">
                <a:latin typeface="Calibri Light"/>
                <a:cs typeface="Calibri Light"/>
              </a:rPr>
              <a:t>Playcentre</a:t>
            </a:r>
            <a:r>
              <a:rPr lang="en-US" sz="1600">
                <a:latin typeface="Calibri Light"/>
                <a:cs typeface="Calibri Light"/>
              </a:rPr>
              <a:t> to participate in the </a:t>
            </a:r>
            <a:r>
              <a:rPr lang="en-US" sz="1600" err="1">
                <a:latin typeface="Calibri Light"/>
                <a:cs typeface="Calibri Light"/>
              </a:rPr>
              <a:t>Playcentre</a:t>
            </a:r>
            <a:r>
              <a:rPr lang="en-US" sz="1600">
                <a:latin typeface="Calibri Light"/>
                <a:cs typeface="Calibri Light"/>
              </a:rPr>
              <a:t> education </a:t>
            </a:r>
            <a:r>
              <a:rPr lang="en-US" sz="1600" err="1">
                <a:latin typeface="Calibri Light"/>
                <a:cs typeface="Calibri Light"/>
              </a:rPr>
              <a:t>programme</a:t>
            </a:r>
            <a:r>
              <a:rPr lang="en-US" sz="1600">
                <a:latin typeface="Calibri Light"/>
                <a:cs typeface="Calibri Light"/>
              </a:rPr>
              <a:t> and to have an active role in the curriculum and community of their Centre. You can decide when the time is right for you to get more involved. Like any other community group, the more you put into Playcentre, the more you will get out of it.</a:t>
            </a:r>
          </a:p>
          <a:p>
            <a:pPr>
              <a:lnSpc>
                <a:spcPct val="150000"/>
              </a:lnSpc>
            </a:pPr>
            <a:r>
              <a:rPr lang="en-NZ" sz="2400" b="1">
                <a:cs typeface="Calibri"/>
              </a:rPr>
              <a:t>Paying it forward</a:t>
            </a:r>
          </a:p>
          <a:p>
            <a:pPr>
              <a:lnSpc>
                <a:spcPct val="150000"/>
              </a:lnSpc>
            </a:pPr>
            <a:r>
              <a:rPr lang="en-US" sz="1600">
                <a:latin typeface="Calibri Light"/>
                <a:cs typeface="Calibri Light"/>
              </a:rPr>
              <a:t>Paying it forward is about accepting the generosity of others when your children are little and they need more of your support, knowing that your time will come to support other parents when  your children are a little older. See the next slide for what your contribution on session might look like.</a:t>
            </a:r>
          </a:p>
          <a:p>
            <a:pPr>
              <a:lnSpc>
                <a:spcPct val="150000"/>
              </a:lnSpc>
            </a:pPr>
            <a:endParaRPr lang="en-NZ" sz="1600" b="1">
              <a:latin typeface="Calibri Light"/>
              <a:cs typeface="Calibri Light"/>
            </a:endParaRPr>
          </a:p>
          <a:p>
            <a:pPr>
              <a:lnSpc>
                <a:spcPct val="150000"/>
              </a:lnSpc>
            </a:pPr>
            <a:endParaRPr lang="en-NZ" sz="1600" b="1">
              <a:latin typeface="Calibri Light"/>
              <a:cs typeface="Calibri Light"/>
            </a:endParaRPr>
          </a:p>
        </p:txBody>
      </p:sp>
    </p:spTree>
    <p:extLst>
      <p:ext uri="{BB962C8B-B14F-4D97-AF65-F5344CB8AC3E}">
        <p14:creationId xmlns:p14="http://schemas.microsoft.com/office/powerpoint/2010/main" val="247375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ree vector graphic: &lt;strong&gt;Baby&lt;/strong&gt;, Back, &lt;strong&gt;Silhouette&lt;/strong&gt;, Mom, Mother ..."/>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5560" y="2364558"/>
            <a:ext cx="1851918" cy="2669431"/>
          </a:xfrm>
          <a:prstGeom prst="rect">
            <a:avLst/>
          </a:prstGeom>
        </p:spPr>
      </p:pic>
      <p:sp>
        <p:nvSpPr>
          <p:cNvPr id="16" name="Rectangle 15"/>
          <p:cNvSpPr/>
          <p:nvPr/>
        </p:nvSpPr>
        <p:spPr>
          <a:xfrm>
            <a:off x="0" y="4857548"/>
            <a:ext cx="12192000" cy="1082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0" y="638663"/>
            <a:ext cx="6250898" cy="585454"/>
          </a:xfrm>
          <a:solidFill>
            <a:schemeClr val="bg2">
              <a:lumMod val="75000"/>
            </a:schemeClr>
          </a:solidFill>
        </p:spPr>
        <p:txBody>
          <a:bodyPr>
            <a:normAutofit fontScale="90000"/>
          </a:bodyPr>
          <a:lstStyle/>
          <a:p>
            <a:pPr algn="r"/>
            <a:r>
              <a:rPr lang="en-NZ" sz="3400" b="1">
                <a:solidFill>
                  <a:schemeClr val="bg1"/>
                </a:solidFill>
                <a:latin typeface="+mn-lt"/>
              </a:rPr>
              <a:t>What will be expected on session?</a:t>
            </a:r>
          </a:p>
        </p:txBody>
      </p:sp>
      <p:sp>
        <p:nvSpPr>
          <p:cNvPr id="3" name="Rectangle 2">
            <a:extLst>
              <a:ext uri="{FF2B5EF4-FFF2-40B4-BE49-F238E27FC236}">
                <a16:creationId xmlns:a16="http://schemas.microsoft.com/office/drawing/2014/main" id="{E4487953-FEF7-4043-8CC5-3E4A285AB467}"/>
              </a:ext>
            </a:extLst>
          </p:cNvPr>
          <p:cNvSpPr/>
          <p:nvPr/>
        </p:nvSpPr>
        <p:spPr>
          <a:xfrm>
            <a:off x="757124" y="1427729"/>
            <a:ext cx="10987548" cy="1754326"/>
          </a:xfrm>
          <a:prstGeom prst="rect">
            <a:avLst/>
          </a:prstGeom>
        </p:spPr>
        <p:txBody>
          <a:bodyPr wrap="square">
            <a:spAutoFit/>
          </a:bodyPr>
          <a:lstStyle/>
          <a:p>
            <a:pPr>
              <a:lnSpc>
                <a:spcPct val="150000"/>
              </a:lnSpc>
            </a:pPr>
            <a:r>
              <a:rPr lang="en-NZ" sz="2400" b="1">
                <a:latin typeface="Calibri"/>
                <a:cs typeface="Calibri"/>
              </a:rPr>
              <a:t>What will your contribution on session look like?</a:t>
            </a:r>
          </a:p>
          <a:p>
            <a:pPr>
              <a:lnSpc>
                <a:spcPct val="150000"/>
              </a:lnSpc>
            </a:pPr>
            <a:endParaRPr lang="en-US" sz="1600">
              <a:latin typeface="Calibri Light"/>
              <a:cs typeface="Calibri Light"/>
            </a:endParaRPr>
          </a:p>
          <a:p>
            <a:pPr>
              <a:lnSpc>
                <a:spcPct val="150000"/>
              </a:lnSpc>
            </a:pPr>
            <a:endParaRPr lang="en-NZ" sz="1600" b="1">
              <a:latin typeface="Calibri Light"/>
              <a:cs typeface="Calibri Light"/>
            </a:endParaRPr>
          </a:p>
          <a:p>
            <a:pPr>
              <a:lnSpc>
                <a:spcPct val="150000"/>
              </a:lnSpc>
            </a:pPr>
            <a:endParaRPr lang="en-NZ" sz="1600" b="1">
              <a:latin typeface="Calibri Light"/>
              <a:cs typeface="Calibri Light"/>
            </a:endParaRPr>
          </a:p>
        </p:txBody>
      </p:sp>
      <p:pic>
        <p:nvPicPr>
          <p:cNvPr id="5" name="Picture 4" descr="&lt;strong&gt;Silhouette Baby&lt;/strong&gt; Crawling · Free image on Pixabay"/>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89241" y="3660996"/>
            <a:ext cx="1540776" cy="1270743"/>
          </a:xfrm>
          <a:prstGeom prst="rect">
            <a:avLst/>
          </a:prstGeom>
        </p:spPr>
      </p:pic>
      <p:pic>
        <p:nvPicPr>
          <p:cNvPr id="10" name="Picture 9" descr="&lt;strong&gt;Kids&lt;/strong&gt; &lt;strong&gt;Silhouette&lt;/strong&gt; Party · Free vector graphic on Pixabay"/>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r="79711"/>
          <a:stretch/>
        </p:blipFill>
        <p:spPr>
          <a:xfrm>
            <a:off x="7417990" y="1297234"/>
            <a:ext cx="1603723" cy="3952221"/>
          </a:xfrm>
          <a:prstGeom prst="rect">
            <a:avLst/>
          </a:prstGeom>
        </p:spPr>
      </p:pic>
      <p:pic>
        <p:nvPicPr>
          <p:cNvPr id="11" name="Picture 10" descr="Funny cartoons wild animals - Vector download"/>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540078" y="2820777"/>
            <a:ext cx="2260492" cy="2303027"/>
          </a:xfrm>
          <a:prstGeom prst="rect">
            <a:avLst/>
          </a:prstGeom>
        </p:spPr>
      </p:pic>
      <p:pic>
        <p:nvPicPr>
          <p:cNvPr id="14" name="Picture 13" descr="Cartoon boy in medical exam - Vector download"/>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8753" y="1925838"/>
            <a:ext cx="3134486" cy="3134486"/>
          </a:xfrm>
          <a:prstGeom prst="rect">
            <a:avLst/>
          </a:prstGeom>
        </p:spPr>
      </p:pic>
      <p:sp>
        <p:nvSpPr>
          <p:cNvPr id="15" name="TextBox 14"/>
          <p:cNvSpPr txBox="1"/>
          <p:nvPr/>
        </p:nvSpPr>
        <p:spPr>
          <a:xfrm>
            <a:off x="165640" y="5016664"/>
            <a:ext cx="2087880" cy="646331"/>
          </a:xfrm>
          <a:prstGeom prst="rect">
            <a:avLst/>
          </a:prstGeom>
          <a:noFill/>
        </p:spPr>
        <p:txBody>
          <a:bodyPr wrap="square" rtlCol="0">
            <a:spAutoFit/>
          </a:bodyPr>
          <a:lstStyle/>
          <a:p>
            <a:pPr algn="ctr"/>
            <a:r>
              <a:rPr lang="mi-NZ" sz="1200">
                <a:solidFill>
                  <a:schemeClr val="bg1"/>
                </a:solidFill>
              </a:rPr>
              <a:t>At first your baby will want to stay close to you at Playcentre. Enjoy the cuddles!</a:t>
            </a:r>
            <a:endParaRPr lang="en-NZ" sz="1200">
              <a:solidFill>
                <a:schemeClr val="bg1"/>
              </a:solidFill>
            </a:endParaRPr>
          </a:p>
        </p:txBody>
      </p:sp>
      <p:sp>
        <p:nvSpPr>
          <p:cNvPr id="12" name="TextBox 11"/>
          <p:cNvSpPr txBox="1"/>
          <p:nvPr/>
        </p:nvSpPr>
        <p:spPr>
          <a:xfrm>
            <a:off x="2337818" y="4972143"/>
            <a:ext cx="2087880" cy="830997"/>
          </a:xfrm>
          <a:prstGeom prst="rect">
            <a:avLst/>
          </a:prstGeom>
          <a:noFill/>
        </p:spPr>
        <p:txBody>
          <a:bodyPr wrap="square" rtlCol="0">
            <a:spAutoFit/>
          </a:bodyPr>
          <a:lstStyle/>
          <a:p>
            <a:pPr algn="ctr"/>
            <a:r>
              <a:rPr lang="mi-NZ" sz="1200">
                <a:solidFill>
                  <a:schemeClr val="bg1"/>
                </a:solidFill>
              </a:rPr>
              <a:t>Once they’re mobile, they will want to start exploring. You’ll have your hands full. Other parents can help too!</a:t>
            </a:r>
            <a:endParaRPr lang="en-NZ" sz="1200">
              <a:solidFill>
                <a:schemeClr val="bg1"/>
              </a:solidFill>
            </a:endParaRPr>
          </a:p>
        </p:txBody>
      </p:sp>
      <p:sp>
        <p:nvSpPr>
          <p:cNvPr id="17" name="TextBox 16"/>
          <p:cNvSpPr txBox="1"/>
          <p:nvPr/>
        </p:nvSpPr>
        <p:spPr>
          <a:xfrm>
            <a:off x="4629947" y="4923925"/>
            <a:ext cx="2087880" cy="1015663"/>
          </a:xfrm>
          <a:prstGeom prst="rect">
            <a:avLst/>
          </a:prstGeom>
          <a:noFill/>
        </p:spPr>
        <p:txBody>
          <a:bodyPr wrap="square" rtlCol="0">
            <a:spAutoFit/>
          </a:bodyPr>
          <a:lstStyle/>
          <a:p>
            <a:pPr algn="ctr"/>
            <a:r>
              <a:rPr lang="mi-NZ" sz="1200">
                <a:solidFill>
                  <a:schemeClr val="bg1"/>
                </a:solidFill>
              </a:rPr>
              <a:t>When they master the art of walking, they will really be off exploring. Now you will have a bit more time to get to know others at Playcentre.</a:t>
            </a:r>
            <a:endParaRPr lang="en-NZ" sz="1200">
              <a:solidFill>
                <a:schemeClr val="bg1"/>
              </a:solidFill>
            </a:endParaRPr>
          </a:p>
        </p:txBody>
      </p:sp>
      <p:sp>
        <p:nvSpPr>
          <p:cNvPr id="18" name="TextBox 17"/>
          <p:cNvSpPr txBox="1"/>
          <p:nvPr/>
        </p:nvSpPr>
        <p:spPr>
          <a:xfrm>
            <a:off x="6922076" y="4890735"/>
            <a:ext cx="2363529" cy="1015663"/>
          </a:xfrm>
          <a:prstGeom prst="rect">
            <a:avLst/>
          </a:prstGeom>
          <a:noFill/>
        </p:spPr>
        <p:txBody>
          <a:bodyPr wrap="square" rtlCol="0">
            <a:spAutoFit/>
          </a:bodyPr>
          <a:lstStyle/>
          <a:p>
            <a:pPr algn="ctr"/>
            <a:r>
              <a:rPr lang="mi-NZ" sz="1200">
                <a:solidFill>
                  <a:schemeClr val="bg1"/>
                </a:solidFill>
              </a:rPr>
              <a:t>As they grow into an active toddler and explore, they will become more and more independent and you will have more time to contribute on session.</a:t>
            </a:r>
            <a:endParaRPr lang="en-NZ" sz="1200">
              <a:solidFill>
                <a:schemeClr val="bg1"/>
              </a:solidFill>
            </a:endParaRPr>
          </a:p>
        </p:txBody>
      </p:sp>
      <p:sp>
        <p:nvSpPr>
          <p:cNvPr id="19" name="TextBox 18"/>
          <p:cNvSpPr txBox="1"/>
          <p:nvPr/>
        </p:nvSpPr>
        <p:spPr>
          <a:xfrm>
            <a:off x="9285605" y="4890736"/>
            <a:ext cx="2906395" cy="1015663"/>
          </a:xfrm>
          <a:prstGeom prst="rect">
            <a:avLst/>
          </a:prstGeom>
          <a:noFill/>
        </p:spPr>
        <p:txBody>
          <a:bodyPr wrap="square" rtlCol="0">
            <a:spAutoFit/>
          </a:bodyPr>
          <a:lstStyle/>
          <a:p>
            <a:pPr algn="ctr"/>
            <a:r>
              <a:rPr lang="mi-NZ" sz="1200">
                <a:solidFill>
                  <a:schemeClr val="bg1"/>
                </a:solidFill>
              </a:rPr>
              <a:t>Once they’re one of the big kids, Playcentre will be their place and they will play independently with their friends. You will now have the time to support other parents to learn about Playcentre.</a:t>
            </a:r>
            <a:endParaRPr lang="en-NZ" sz="1200">
              <a:solidFill>
                <a:schemeClr val="bg1"/>
              </a:solidFill>
            </a:endParaRPr>
          </a:p>
        </p:txBody>
      </p:sp>
    </p:spTree>
    <p:extLst>
      <p:ext uri="{BB962C8B-B14F-4D97-AF65-F5344CB8AC3E}">
        <p14:creationId xmlns:p14="http://schemas.microsoft.com/office/powerpoint/2010/main" val="121336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0" y="638663"/>
            <a:ext cx="4218039" cy="585454"/>
          </a:xfrm>
          <a:solidFill>
            <a:schemeClr val="bg2">
              <a:lumMod val="75000"/>
            </a:schemeClr>
          </a:solidFill>
        </p:spPr>
        <p:txBody>
          <a:bodyPr lIns="91440" tIns="45720" rIns="91440" bIns="45720" anchor="t">
            <a:normAutofit/>
          </a:bodyPr>
          <a:lstStyle/>
          <a:p>
            <a:pPr algn="r"/>
            <a:r>
              <a:rPr lang="en-NZ" sz="3400" b="1" dirty="0">
                <a:solidFill>
                  <a:schemeClr val="bg1"/>
                </a:solidFill>
                <a:latin typeface="+mn-lt"/>
              </a:rPr>
              <a:t>Parent co-operative</a:t>
            </a:r>
          </a:p>
        </p:txBody>
      </p:sp>
      <p:sp>
        <p:nvSpPr>
          <p:cNvPr id="3" name="Rectangle 2">
            <a:extLst>
              <a:ext uri="{FF2B5EF4-FFF2-40B4-BE49-F238E27FC236}">
                <a16:creationId xmlns:a16="http://schemas.microsoft.com/office/drawing/2014/main" id="{E4487953-FEF7-4043-8CC5-3E4A285AB467}"/>
              </a:ext>
            </a:extLst>
          </p:cNvPr>
          <p:cNvSpPr/>
          <p:nvPr/>
        </p:nvSpPr>
        <p:spPr>
          <a:xfrm>
            <a:off x="734519" y="1570839"/>
            <a:ext cx="10387792" cy="3747436"/>
          </a:xfrm>
          <a:prstGeom prst="rect">
            <a:avLst/>
          </a:prstGeom>
        </p:spPr>
        <p:txBody>
          <a:bodyPr wrap="square" lIns="91440" tIns="45720" rIns="91440" bIns="45720" anchor="t">
            <a:spAutoFit/>
          </a:bodyPr>
          <a:lstStyle/>
          <a:p>
            <a:pPr>
              <a:lnSpc>
                <a:spcPct val="150000"/>
              </a:lnSpc>
            </a:pPr>
            <a:r>
              <a:rPr lang="en-NZ" sz="2400" b="1" dirty="0">
                <a:latin typeface="Calibri"/>
                <a:cs typeface="Calibri"/>
              </a:rPr>
              <a:t>Playcentre as a co-operative</a:t>
            </a:r>
          </a:p>
          <a:p>
            <a:pPr>
              <a:lnSpc>
                <a:spcPct val="150000"/>
              </a:lnSpc>
            </a:pPr>
            <a:r>
              <a:rPr lang="en-US" sz="1600" dirty="0">
                <a:latin typeface="Calibri"/>
                <a:ea typeface="Calibri"/>
                <a:cs typeface="Calibri"/>
              </a:rPr>
              <a:t>Congratulations on choosing </a:t>
            </a:r>
            <a:r>
              <a:rPr lang="en-US" sz="1600" dirty="0" err="1">
                <a:latin typeface="Calibri"/>
                <a:ea typeface="Calibri"/>
                <a:cs typeface="Calibri"/>
              </a:rPr>
              <a:t>Playcentre</a:t>
            </a:r>
            <a:r>
              <a:rPr lang="en-US" sz="1600" dirty="0">
                <a:latin typeface="Calibri"/>
                <a:ea typeface="Calibri"/>
                <a:cs typeface="Calibri"/>
              </a:rPr>
              <a:t> for your child's early childhood education.  At </a:t>
            </a:r>
            <a:r>
              <a:rPr lang="en-US" sz="1600" dirty="0" err="1">
                <a:latin typeface="Calibri"/>
                <a:ea typeface="Calibri"/>
                <a:cs typeface="Calibri"/>
              </a:rPr>
              <a:t>Playcentre</a:t>
            </a:r>
            <a:r>
              <a:rPr lang="en-US" sz="1600" dirty="0">
                <a:latin typeface="Calibri"/>
                <a:ea typeface="Calibri"/>
                <a:cs typeface="Calibri"/>
              </a:rPr>
              <a:t> you will find whānau, parents, grandparents and caregivers playing and learning together alongside their </a:t>
            </a:r>
            <a:r>
              <a:rPr lang="en-US" sz="1600" dirty="0" err="1">
                <a:latin typeface="Calibri"/>
                <a:ea typeface="Calibri"/>
                <a:cs typeface="Calibri"/>
              </a:rPr>
              <a:t>tamariki</a:t>
            </a:r>
            <a:r>
              <a:rPr lang="en-US" sz="1600" dirty="0">
                <a:latin typeface="Calibri"/>
                <a:ea typeface="Calibri"/>
                <a:cs typeface="Calibri"/>
              </a:rPr>
              <a:t>.  Everyone brings their own set of experiences, knowledge and talents to </a:t>
            </a:r>
            <a:r>
              <a:rPr lang="en-US" sz="1600" dirty="0" err="1">
                <a:latin typeface="Calibri"/>
                <a:ea typeface="Calibri"/>
                <a:cs typeface="Calibri"/>
              </a:rPr>
              <a:t>Playcentre</a:t>
            </a:r>
            <a:r>
              <a:rPr lang="en-US" sz="1600" dirty="0">
                <a:latin typeface="Calibri"/>
                <a:ea typeface="Calibri"/>
                <a:cs typeface="Calibri"/>
              </a:rPr>
              <a:t>.  Together we make an unstoppable creative co-operative force offering rich play and learning experiences for our </a:t>
            </a:r>
            <a:r>
              <a:rPr lang="en-US" sz="1600" dirty="0" err="1">
                <a:latin typeface="Calibri"/>
                <a:ea typeface="Calibri"/>
                <a:cs typeface="Calibri"/>
              </a:rPr>
              <a:t>tamariki</a:t>
            </a:r>
            <a:r>
              <a:rPr lang="en-US" sz="1600" dirty="0">
                <a:latin typeface="Calibri"/>
                <a:ea typeface="Calibri"/>
                <a:cs typeface="Calibri"/>
              </a:rPr>
              <a:t>, supporting each other and growing stronger communities.  There is no other </a:t>
            </a:r>
            <a:r>
              <a:rPr lang="en-US" sz="1600" dirty="0" err="1">
                <a:latin typeface="Calibri"/>
                <a:ea typeface="Calibri"/>
                <a:cs typeface="Calibri"/>
              </a:rPr>
              <a:t>organisation</a:t>
            </a:r>
            <a:r>
              <a:rPr lang="en-US" sz="1600" dirty="0">
                <a:latin typeface="Calibri"/>
                <a:ea typeface="Calibri"/>
                <a:cs typeface="Calibri"/>
              </a:rPr>
              <a:t> for early childhood education quite like it in the world.</a:t>
            </a:r>
            <a:endParaRPr lang="en-US" sz="1600" dirty="0">
              <a:ea typeface="Calibri"/>
              <a:cs typeface="Calibri"/>
            </a:endParaRPr>
          </a:p>
          <a:p>
            <a:pPr>
              <a:lnSpc>
                <a:spcPct val="150000"/>
              </a:lnSpc>
            </a:pPr>
            <a:endParaRPr lang="en-US" sz="1600" dirty="0">
              <a:latin typeface="Calibri"/>
              <a:cs typeface="Calibri"/>
            </a:endParaRPr>
          </a:p>
          <a:p>
            <a:pPr>
              <a:lnSpc>
                <a:spcPct val="150000"/>
              </a:lnSpc>
            </a:pPr>
            <a:r>
              <a:rPr lang="en-US" sz="2400" b="1" dirty="0">
                <a:latin typeface="Calibri"/>
                <a:cs typeface="Calibri"/>
              </a:rPr>
              <a:t>What are your talents?</a:t>
            </a:r>
            <a:endParaRPr lang="en-US" sz="2400" b="1" dirty="0">
              <a:latin typeface="Calibri"/>
              <a:ea typeface="Calibri"/>
              <a:cs typeface="Calibri"/>
            </a:endParaRPr>
          </a:p>
          <a:p>
            <a:pPr>
              <a:lnSpc>
                <a:spcPct val="150000"/>
              </a:lnSpc>
            </a:pPr>
            <a:r>
              <a:rPr lang="mi-NZ" sz="1600" dirty="0" err="1"/>
              <a:t>What</a:t>
            </a:r>
            <a:r>
              <a:rPr lang="mi-NZ" sz="1600" dirty="0"/>
              <a:t> </a:t>
            </a:r>
            <a:r>
              <a:rPr lang="mi-NZ" sz="1600" dirty="0" err="1"/>
              <a:t>knowledge</a:t>
            </a:r>
            <a:r>
              <a:rPr lang="mi-NZ" sz="1600" dirty="0"/>
              <a:t>, </a:t>
            </a:r>
            <a:r>
              <a:rPr lang="mi-NZ" sz="1600" dirty="0" err="1"/>
              <a:t>skills</a:t>
            </a:r>
            <a:r>
              <a:rPr lang="mi-NZ" sz="1600" dirty="0"/>
              <a:t> and </a:t>
            </a:r>
            <a:r>
              <a:rPr lang="mi-NZ" sz="1600" dirty="0" err="1"/>
              <a:t>talents</a:t>
            </a:r>
            <a:r>
              <a:rPr lang="mi-NZ" sz="1600" dirty="0"/>
              <a:t> </a:t>
            </a:r>
            <a:r>
              <a:rPr lang="mi-NZ" sz="1600" dirty="0" err="1"/>
              <a:t>do</a:t>
            </a:r>
            <a:r>
              <a:rPr lang="mi-NZ" sz="1600" dirty="0"/>
              <a:t> </a:t>
            </a:r>
            <a:r>
              <a:rPr lang="mi-NZ" sz="1600" dirty="0" err="1"/>
              <a:t>you</a:t>
            </a:r>
            <a:r>
              <a:rPr lang="mi-NZ" sz="1600" dirty="0"/>
              <a:t> </a:t>
            </a:r>
            <a:r>
              <a:rPr lang="mi-NZ" sz="1600" dirty="0" err="1"/>
              <a:t>bring</a:t>
            </a:r>
            <a:r>
              <a:rPr lang="mi-NZ" sz="1600" dirty="0"/>
              <a:t> </a:t>
            </a:r>
            <a:r>
              <a:rPr lang="mi-NZ" sz="1600" dirty="0" err="1"/>
              <a:t>to</a:t>
            </a:r>
            <a:r>
              <a:rPr lang="mi-NZ" sz="1600" dirty="0"/>
              <a:t> </a:t>
            </a:r>
            <a:r>
              <a:rPr lang="mi-NZ" sz="1600" dirty="0" err="1"/>
              <a:t>Playcentre</a:t>
            </a:r>
            <a:r>
              <a:rPr lang="mi-NZ" sz="1600" dirty="0"/>
              <a:t> and </a:t>
            </a:r>
            <a:r>
              <a:rPr lang="mi-NZ" sz="1600" dirty="0" err="1"/>
              <a:t>how</a:t>
            </a:r>
            <a:r>
              <a:rPr lang="mi-NZ" sz="1600" dirty="0"/>
              <a:t> </a:t>
            </a:r>
            <a:r>
              <a:rPr lang="mi-NZ" sz="1600" dirty="0" err="1"/>
              <a:t>can</a:t>
            </a:r>
            <a:r>
              <a:rPr lang="mi-NZ" sz="1600" dirty="0"/>
              <a:t> </a:t>
            </a:r>
            <a:r>
              <a:rPr lang="mi-NZ" sz="1600" dirty="0" err="1"/>
              <a:t>you</a:t>
            </a:r>
            <a:r>
              <a:rPr lang="mi-NZ" sz="1600" dirty="0"/>
              <a:t> </a:t>
            </a:r>
            <a:r>
              <a:rPr lang="mi-NZ" sz="1600" dirty="0" err="1"/>
              <a:t>use</a:t>
            </a:r>
            <a:r>
              <a:rPr lang="mi-NZ" sz="1600" dirty="0"/>
              <a:t> </a:t>
            </a:r>
            <a:r>
              <a:rPr lang="mi-NZ" sz="1600" dirty="0" err="1"/>
              <a:t>them</a:t>
            </a:r>
            <a:r>
              <a:rPr lang="mi-NZ" sz="1600" dirty="0"/>
              <a:t> </a:t>
            </a:r>
            <a:r>
              <a:rPr lang="mi-NZ" sz="1600" dirty="0" err="1"/>
              <a:t>to</a:t>
            </a:r>
            <a:r>
              <a:rPr lang="mi-NZ" sz="1600" dirty="0"/>
              <a:t> </a:t>
            </a:r>
            <a:r>
              <a:rPr lang="mi-NZ" sz="1600" dirty="0" err="1"/>
              <a:t>contribute</a:t>
            </a:r>
            <a:r>
              <a:rPr lang="mi-NZ" sz="1600" dirty="0"/>
              <a:t>?</a:t>
            </a:r>
            <a:endParaRPr lang="mi-NZ" sz="1600" dirty="0">
              <a:ea typeface="Calibri"/>
              <a:cs typeface="Calibri"/>
            </a:endParaRPr>
          </a:p>
        </p:txBody>
      </p:sp>
    </p:spTree>
    <p:extLst>
      <p:ext uri="{BB962C8B-B14F-4D97-AF65-F5344CB8AC3E}">
        <p14:creationId xmlns:p14="http://schemas.microsoft.com/office/powerpoint/2010/main" val="2605729896"/>
      </p:ext>
    </p:extLst>
  </p:cSld>
  <p:clrMapOvr>
    <a:masterClrMapping/>
  </p:clrMapOvr>
</p:sld>
</file>

<file path=ppt/theme/theme1.xml><?xml version="1.0" encoding="utf-8"?>
<a:theme xmlns:a="http://schemas.openxmlformats.org/drawingml/2006/main" name="Office Theme">
  <a:themeElements>
    <a:clrScheme name="Playcentre">
      <a:dk1>
        <a:srgbClr val="2C2C2C"/>
      </a:dk1>
      <a:lt1>
        <a:srgbClr val="FFFFFF"/>
      </a:lt1>
      <a:dk2>
        <a:srgbClr val="542988"/>
      </a:dk2>
      <a:lt2>
        <a:srgbClr val="F2F2F2"/>
      </a:lt2>
      <a:accent1>
        <a:srgbClr val="542988"/>
      </a:accent1>
      <a:accent2>
        <a:srgbClr val="7BC143"/>
      </a:accent2>
      <a:accent3>
        <a:srgbClr val="FFD200"/>
      </a:accent3>
      <a:accent4>
        <a:srgbClr val="512988"/>
      </a:accent4>
      <a:accent5>
        <a:srgbClr val="542988"/>
      </a:accent5>
      <a:accent6>
        <a:srgbClr val="F56617"/>
      </a:accent6>
      <a:hlink>
        <a:srgbClr val="005DBA"/>
      </a:hlink>
      <a:folHlink>
        <a:srgbClr val="542988"/>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6E211849E64946B62F6CA2790AD808" ma:contentTypeVersion="12" ma:contentTypeDescription="Create a new document." ma:contentTypeScope="" ma:versionID="dedb2cf72039deb15f2f9d82d7cf7dab">
  <xsd:schema xmlns:xsd="http://www.w3.org/2001/XMLSchema" xmlns:xs="http://www.w3.org/2001/XMLSchema" xmlns:p="http://schemas.microsoft.com/office/2006/metadata/properties" xmlns:ns2="15d8f14d-429a-4afd-94bc-d0bbe2e8f989" xmlns:ns3="031d540d-0287-4b9f-91c2-22ab2a7563a6" targetNamespace="http://schemas.microsoft.com/office/2006/metadata/properties" ma:root="true" ma:fieldsID="be703b3aa157117347092f67173bfdf4" ns2:_="" ns3:_="">
    <xsd:import namespace="15d8f14d-429a-4afd-94bc-d0bbe2e8f989"/>
    <xsd:import namespace="031d540d-0287-4b9f-91c2-22ab2a7563a6"/>
    <xsd:element name="properties">
      <xsd:complexType>
        <xsd:sequence>
          <xsd:element name="documentManagement">
            <xsd:complexType>
              <xsd:all>
                <xsd:element ref="ns2:MediaServiceMetadata" minOccurs="0"/>
                <xsd:element ref="ns2:MediaServiceFastMetadata" minOccurs="0"/>
                <xsd:element ref="ns3:SharedWithUsers" minOccurs="0"/>
                <xsd:element ref="ns2:MediaServiceAutoTags" minOccurs="0"/>
                <xsd:element ref="ns2:MediaServiceOCR" minOccurs="0"/>
                <xsd:element ref="ns2:MediaServiceDateTaken" minOccurs="0"/>
                <xsd:element ref="ns3:SharedWithDetails" minOccurs="0"/>
                <xsd:element ref="ns2:MediaServiceEventHashCode" minOccurs="0"/>
                <xsd:element ref="ns2:MediaServiceGenerationTime" minOccurs="0"/>
                <xsd:element ref="ns2:Author0"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d8f14d-429a-4afd-94bc-d0bbe2e8f98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Author0" ma:index="17" nillable="true" ma:displayName="Author" ma:format="Dropdown" ma:list="UserInfo" ma:SharePointGroup="0" ma:internalName="Author0">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1d540d-0287-4b9f-91c2-22ab2a7563a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uthor0 xmlns="15d8f14d-429a-4afd-94bc-d0bbe2e8f989">
      <UserInfo>
        <DisplayName/>
        <AccountId xsi:nil="true"/>
        <AccountType/>
      </UserInfo>
    </Author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38277-78EF-4366-9398-E0E4978B847C}">
  <ds:schemaRefs>
    <ds:schemaRef ds:uri="031d540d-0287-4b9f-91c2-22ab2a7563a6"/>
    <ds:schemaRef ds:uri="15d8f14d-429a-4afd-94bc-d0bbe2e8f9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75E348-2E88-4E73-A327-3B5CE3DA46AB}">
  <ds:schemaRefs>
    <ds:schemaRef ds:uri="15d8f14d-429a-4afd-94bc-d0bbe2e8f98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9BAE17C-964E-4DA7-AF8B-7CDED86362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TotalTime>
  <Words>1052</Words>
  <Application>Microsoft Office PowerPoint</Application>
  <PresentationFormat>Widescreen</PresentationFormat>
  <Paragraphs>90</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What’s your story?   </vt:lpstr>
      <vt:lpstr>Playcentre philosophy?</vt:lpstr>
      <vt:lpstr>Bicultural commitment?</vt:lpstr>
      <vt:lpstr>Playcentre curriculum?</vt:lpstr>
      <vt:lpstr>What’s your role on session?</vt:lpstr>
      <vt:lpstr>Expectations at Playcentre?</vt:lpstr>
      <vt:lpstr>What will be expected on session?</vt:lpstr>
      <vt:lpstr>Parent co-operative</vt:lpstr>
      <vt:lpstr>Playcentre Education</vt:lpstr>
      <vt:lpstr>Other topics for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Matariki 2019</dc:title>
  <dc:creator>Chris Gullidge</dc:creator>
  <cp:lastModifiedBy>Joanne Leahy</cp:lastModifiedBy>
  <cp:revision>73</cp:revision>
  <dcterms:created xsi:type="dcterms:W3CDTF">2019-05-28T04:19:30Z</dcterms:created>
  <dcterms:modified xsi:type="dcterms:W3CDTF">2025-02-05T03:10:08Z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0x0101001F6E211849E64946B62F6CA2790AD808</vt:lpwstr>
  </property>
</Properties>
</file>